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94" r:id="rId4"/>
    <p:sldId id="258" r:id="rId5"/>
    <p:sldId id="259" r:id="rId6"/>
    <p:sldId id="265" r:id="rId7"/>
    <p:sldId id="260" r:id="rId8"/>
    <p:sldId id="290" r:id="rId9"/>
    <p:sldId id="276" r:id="rId10"/>
    <p:sldId id="277" r:id="rId11"/>
    <p:sldId id="278" r:id="rId12"/>
    <p:sldId id="291" r:id="rId13"/>
    <p:sldId id="279" r:id="rId14"/>
    <p:sldId id="281" r:id="rId15"/>
    <p:sldId id="292" r:id="rId16"/>
    <p:sldId id="284" r:id="rId17"/>
    <p:sldId id="287" r:id="rId18"/>
    <p:sldId id="299" r:id="rId19"/>
    <p:sldId id="300" r:id="rId20"/>
    <p:sldId id="301" r:id="rId21"/>
    <p:sldId id="270" r:id="rId22"/>
    <p:sldId id="293" r:id="rId23"/>
    <p:sldId id="271"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p:cViewPr>
        <p:scale>
          <a:sx n="75" d="100"/>
          <a:sy n="75" d="100"/>
        </p:scale>
        <p:origin x="-3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24T12:20:17.996" idx="1">
    <p:pos x="2608" y="2352"/>
    <p:text>Better to replace "demand" with "material and energy consumption", or maybe nbetter - "natural resource demands"  as demand is the classic "preferences of humans for G&amp;S" in economics - the tools like material flow analysis, footprints etc don't track (consumer) demand but resource demands.
 I realise you have the word in your session sub-title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95D63-FA10-4BDF-963A-966D71D3459C}" type="datetimeFigureOut">
              <a:rPr lang="en-AU" smtClean="0"/>
              <a:t>28/09/2013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0B5E2-F3A8-48B8-8E50-229D877E8A9F}" type="slidenum">
              <a:rPr lang="en-AU" smtClean="0"/>
              <a:t>‹#›</a:t>
            </a:fld>
            <a:endParaRPr lang="en-AU"/>
          </a:p>
        </p:txBody>
      </p:sp>
    </p:spTree>
    <p:extLst>
      <p:ext uri="{BB962C8B-B14F-4D97-AF65-F5344CB8AC3E}">
        <p14:creationId xmlns:p14="http://schemas.microsoft.com/office/powerpoint/2010/main" val="351903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‘tools’ are limited by our own social/cultural values, expectations</a:t>
            </a:r>
          </a:p>
          <a:p>
            <a:r>
              <a:rPr lang="en-AU" dirty="0" smtClean="0"/>
              <a:t>Industrial societies have come to expect:</a:t>
            </a:r>
          </a:p>
          <a:p>
            <a:pPr lvl="1"/>
            <a:r>
              <a:rPr lang="en-AU" dirty="0" smtClean="0"/>
              <a:t>Ideas of perpetual ‘growth’</a:t>
            </a:r>
          </a:p>
          <a:p>
            <a:pPr lvl="1"/>
            <a:r>
              <a:rPr lang="en-AU" dirty="0" smtClean="0"/>
              <a:t>Standards of living that exceed the capacity of the natural resources we draw on</a:t>
            </a:r>
          </a:p>
          <a:p>
            <a:pPr lvl="1"/>
            <a:r>
              <a:rPr lang="en-AU" dirty="0" smtClean="0"/>
              <a:t>That there will be no consequences of having whatever we want – socially (inequities) or environmentally </a:t>
            </a:r>
          </a:p>
          <a:p>
            <a:r>
              <a:rPr lang="en-AU" dirty="0" smtClean="0"/>
              <a:t>Charles </a:t>
            </a:r>
            <a:r>
              <a:rPr lang="en-AU" dirty="0" err="1" smtClean="0"/>
              <a:t>Sampford</a:t>
            </a:r>
            <a:r>
              <a:rPr lang="en-AU" dirty="0" smtClean="0"/>
              <a:t> spoke yesterday about ‘redefining the good life’ – this is a critical FIRST step to rethinking human demand</a:t>
            </a:r>
          </a:p>
          <a:p>
            <a:r>
              <a:rPr lang="en-AU" dirty="0" smtClean="0"/>
              <a:t>Already an excellent body of work in this space – </a:t>
            </a:r>
          </a:p>
          <a:p>
            <a:pPr lvl="1"/>
            <a:r>
              <a:rPr lang="en-AU" dirty="0" smtClean="0"/>
              <a:t>“Post-growth” - rethinking work life, work hours</a:t>
            </a:r>
          </a:p>
          <a:p>
            <a:pPr lvl="1"/>
            <a:r>
              <a:rPr lang="en-AU" dirty="0" smtClean="0"/>
              <a:t>Rethinking material expectations – ‘voluntary simplicity’</a:t>
            </a:r>
          </a:p>
          <a:p>
            <a:pPr lvl="1"/>
            <a:r>
              <a:rPr lang="en-AU" dirty="0" smtClean="0"/>
              <a:t>Rethinking social and public health implications of industrial society</a:t>
            </a:r>
          </a:p>
          <a:p>
            <a:endParaRPr lang="en-AU" dirty="0"/>
          </a:p>
        </p:txBody>
      </p:sp>
      <p:sp>
        <p:nvSpPr>
          <p:cNvPr id="4" name="Slide Number Placeholder 3"/>
          <p:cNvSpPr>
            <a:spLocks noGrp="1"/>
          </p:cNvSpPr>
          <p:nvPr>
            <p:ph type="sldNum" sz="quarter" idx="10"/>
          </p:nvPr>
        </p:nvSpPr>
        <p:spPr/>
        <p:txBody>
          <a:bodyPr/>
          <a:lstStyle/>
          <a:p>
            <a:fld id="{53F0B5E2-F3A8-48B8-8E50-229D877E8A9F}" type="slidenum">
              <a:rPr lang="en-AU" smtClean="0"/>
              <a:t>6</a:t>
            </a:fld>
            <a:endParaRPr lang="en-AU"/>
          </a:p>
        </p:txBody>
      </p:sp>
    </p:spTree>
    <p:extLst>
      <p:ext uri="{BB962C8B-B14F-4D97-AF65-F5344CB8AC3E}">
        <p14:creationId xmlns:p14="http://schemas.microsoft.com/office/powerpoint/2010/main" val="266405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0F3C84-DCF6-4C99-A220-97C17D485DF7}" type="slidenum">
              <a:rPr lang="en-AU" smtClean="0"/>
              <a:t>18</a:t>
            </a:fld>
            <a:endParaRPr lang="en-AU"/>
          </a:p>
        </p:txBody>
      </p:sp>
    </p:spTree>
    <p:extLst>
      <p:ext uri="{BB962C8B-B14F-4D97-AF65-F5344CB8AC3E}">
        <p14:creationId xmlns:p14="http://schemas.microsoft.com/office/powerpoint/2010/main" val="407214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Interested in identifying approaches to help humanity reign itself in</a:t>
            </a:r>
          </a:p>
          <a:p>
            <a:r>
              <a:rPr lang="en-AU" dirty="0" smtClean="0"/>
              <a:t>But aware of the irony …</a:t>
            </a:r>
          </a:p>
          <a:p>
            <a:endParaRPr lang="en-AU" dirty="0" smtClean="0"/>
          </a:p>
          <a:p>
            <a:r>
              <a:rPr lang="en-AU" dirty="0" smtClean="0"/>
              <a:t>READ</a:t>
            </a:r>
            <a:r>
              <a:rPr lang="en-AU" baseline="0" dirty="0" smtClean="0"/>
              <a:t> QUOTE</a:t>
            </a:r>
          </a:p>
          <a:p>
            <a:endParaRPr lang="en-AU" baseline="0" dirty="0" smtClean="0"/>
          </a:p>
          <a:p>
            <a:endParaRPr lang="en-AU" dirty="0" smtClean="0"/>
          </a:p>
          <a:p>
            <a:pPr defTabSz="914310">
              <a:defRPr/>
            </a:pPr>
            <a:r>
              <a:rPr lang="en-AU" dirty="0" smtClean="0"/>
              <a:t>Fair call, but moving from where we are now, to where we need to be … needs us to start somewhere …</a:t>
            </a:r>
          </a:p>
          <a:p>
            <a:endParaRPr lang="en-AU" dirty="0"/>
          </a:p>
        </p:txBody>
      </p:sp>
      <p:sp>
        <p:nvSpPr>
          <p:cNvPr id="4" name="Slide Number Placeholder 3"/>
          <p:cNvSpPr>
            <a:spLocks noGrp="1"/>
          </p:cNvSpPr>
          <p:nvPr>
            <p:ph type="sldNum" sz="quarter" idx="10"/>
          </p:nvPr>
        </p:nvSpPr>
        <p:spPr/>
        <p:txBody>
          <a:bodyPr/>
          <a:lstStyle/>
          <a:p>
            <a:fld id="{BF0F3C84-DCF6-4C99-A220-97C17D485DF7}" type="slidenum">
              <a:rPr lang="en-AU" smtClean="0"/>
              <a:t>19</a:t>
            </a:fld>
            <a:endParaRPr lang="en-AU"/>
          </a:p>
        </p:txBody>
      </p:sp>
    </p:spTree>
    <p:extLst>
      <p:ext uri="{BB962C8B-B14F-4D97-AF65-F5344CB8AC3E}">
        <p14:creationId xmlns:p14="http://schemas.microsoft.com/office/powerpoint/2010/main" val="34442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Interested in identifying approaches to help humanity reign itself in</a:t>
            </a:r>
          </a:p>
          <a:p>
            <a:r>
              <a:rPr lang="en-AU" dirty="0" smtClean="0"/>
              <a:t>But aware of the irony …</a:t>
            </a:r>
          </a:p>
          <a:p>
            <a:endParaRPr lang="en-AU" dirty="0" smtClean="0"/>
          </a:p>
          <a:p>
            <a:r>
              <a:rPr lang="en-AU" dirty="0" smtClean="0"/>
              <a:t>READ</a:t>
            </a:r>
            <a:r>
              <a:rPr lang="en-AU" baseline="0" dirty="0" smtClean="0"/>
              <a:t> QUOTE</a:t>
            </a:r>
          </a:p>
          <a:p>
            <a:endParaRPr lang="en-AU" baseline="0" dirty="0" smtClean="0"/>
          </a:p>
          <a:p>
            <a:endParaRPr lang="en-AU" dirty="0" smtClean="0"/>
          </a:p>
          <a:p>
            <a:pPr defTabSz="914310">
              <a:defRPr/>
            </a:pPr>
            <a:r>
              <a:rPr lang="en-AU" dirty="0" smtClean="0"/>
              <a:t>Fair call, but moving from where we are now, to where we need to be … needs us to start somewhere …</a:t>
            </a:r>
          </a:p>
          <a:p>
            <a:endParaRPr lang="en-AU" dirty="0"/>
          </a:p>
        </p:txBody>
      </p:sp>
      <p:sp>
        <p:nvSpPr>
          <p:cNvPr id="4" name="Slide Number Placeholder 3"/>
          <p:cNvSpPr>
            <a:spLocks noGrp="1"/>
          </p:cNvSpPr>
          <p:nvPr>
            <p:ph type="sldNum" sz="quarter" idx="10"/>
          </p:nvPr>
        </p:nvSpPr>
        <p:spPr/>
        <p:txBody>
          <a:bodyPr/>
          <a:lstStyle/>
          <a:p>
            <a:fld id="{BF0F3C84-DCF6-4C99-A220-97C17D485DF7}" type="slidenum">
              <a:rPr lang="en-AU" smtClean="0"/>
              <a:t>20</a:t>
            </a:fld>
            <a:endParaRPr lang="en-AU"/>
          </a:p>
        </p:txBody>
      </p:sp>
    </p:spTree>
    <p:extLst>
      <p:ext uri="{BB962C8B-B14F-4D97-AF65-F5344CB8AC3E}">
        <p14:creationId xmlns:p14="http://schemas.microsoft.com/office/powerpoint/2010/main" val="34442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baseline="0" dirty="0" smtClean="0"/>
              <a:t>RIGHT NOW – there are no limits – industrial society thinks it has a right to shop; whatever industry decides it can make, it’s allowed to make, regardless of cumulative impacts.  </a:t>
            </a:r>
            <a:br>
              <a:rPr lang="en-AU" baseline="0" dirty="0" smtClean="0"/>
            </a:br>
            <a:r>
              <a:rPr lang="en-AU" baseline="0" dirty="0" smtClean="0"/>
              <a:t>WHAT IF we </a:t>
            </a:r>
            <a:r>
              <a:rPr lang="en-AU" dirty="0" smtClean="0"/>
              <a:t>imposed limits based on environmental harm.  It might seem far fetched, or</a:t>
            </a:r>
            <a:r>
              <a:rPr lang="en-AU" baseline="0" dirty="0" smtClean="0"/>
              <a:t> all too hard – but we have systems for banning products based on harm to human health – </a:t>
            </a:r>
            <a:r>
              <a:rPr lang="en-AU" baseline="0" dirty="0" err="1" smtClean="0"/>
              <a:t>eg</a:t>
            </a:r>
            <a:r>
              <a:rPr lang="en-AU" baseline="0" dirty="0" smtClean="0"/>
              <a:t> </a:t>
            </a:r>
            <a:r>
              <a:rPr lang="en-AU" dirty="0" smtClean="0"/>
              <a:t>pharmaceuticals banned for human harm – we also have</a:t>
            </a:r>
            <a:r>
              <a:rPr lang="en-AU" baseline="0" dirty="0" smtClean="0"/>
              <a:t> ‘precedents’ for chemicals such as DDT etc.  Bottom line – need to push for deliberative democracy; processes that involve greater choices by citizens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AU"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baseline="0" dirty="0" smtClean="0"/>
              <a:t>RIGHT NOW – planning and development laws, especially in Australia, are really just the rules of development, endless development.  Approvals do not happen within a broader framework that monitors and understands ecological health – but it really must.  </a:t>
            </a:r>
            <a:br>
              <a:rPr lang="en-AU" baseline="0" dirty="0" smtClean="0"/>
            </a:br>
            <a:r>
              <a:rPr lang="en-AU" baseline="0" dirty="0" smtClean="0"/>
              <a:t>WHAT IF - Planetary boundaries were used/applied – they can be scaled down and scaled back up again; there are ways to try to understand this (of course there are HUGE barriers with free trade, but hey, that’s another story).  WHAT IF we accepted the ecological economics idea of ‘closed world’ and reverse the onus of proof in our legal and cultural decision making systems, so that new developments have to jump through hurdles of being beneficial.  How decide? Citizen juries</a:t>
            </a:r>
            <a:br>
              <a:rPr lang="en-AU" baseline="0" dirty="0" smtClean="0"/>
            </a:br>
            <a:endParaRPr lang="en-AU"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baseline="0" dirty="0" smtClean="0"/>
              <a:t>RIGHT NOW - </a:t>
            </a:r>
            <a:endParaRPr lang="en-AU" dirty="0" smtClean="0"/>
          </a:p>
          <a:p>
            <a:endParaRPr lang="en-AU" dirty="0"/>
          </a:p>
        </p:txBody>
      </p:sp>
      <p:sp>
        <p:nvSpPr>
          <p:cNvPr id="4" name="Slide Number Placeholder 3"/>
          <p:cNvSpPr>
            <a:spLocks noGrp="1"/>
          </p:cNvSpPr>
          <p:nvPr>
            <p:ph type="sldNum" sz="quarter" idx="10"/>
          </p:nvPr>
        </p:nvSpPr>
        <p:spPr/>
        <p:txBody>
          <a:bodyPr/>
          <a:lstStyle/>
          <a:p>
            <a:fld id="{53F0B5E2-F3A8-48B8-8E50-229D877E8A9F}" type="slidenum">
              <a:rPr lang="en-AU" smtClean="0"/>
              <a:t>22</a:t>
            </a:fld>
            <a:endParaRPr lang="en-AU"/>
          </a:p>
        </p:txBody>
      </p:sp>
    </p:spTree>
    <p:extLst>
      <p:ext uri="{BB962C8B-B14F-4D97-AF65-F5344CB8AC3E}">
        <p14:creationId xmlns:p14="http://schemas.microsoft.com/office/powerpoint/2010/main" val="66769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F0B5E2-F3A8-48B8-8E50-229D877E8A9F}" type="slidenum">
              <a:rPr lang="en-AU" smtClean="0"/>
              <a:t>23</a:t>
            </a:fld>
            <a:endParaRPr lang="en-AU"/>
          </a:p>
        </p:txBody>
      </p:sp>
    </p:spTree>
    <p:extLst>
      <p:ext uri="{BB962C8B-B14F-4D97-AF65-F5344CB8AC3E}">
        <p14:creationId xmlns:p14="http://schemas.microsoft.com/office/powerpoint/2010/main" val="4343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F1EF13C-D37A-432F-BAE6-61F2E799425A}" type="datetimeFigureOut">
              <a:rPr lang="en-AU" smtClean="0"/>
              <a:t>28/09/2013</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9621A1-DB95-419A-BAE3-8463C9F2F01A}"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D9621A1-DB95-419A-BAE3-8463C9F2F01A}"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D9621A1-DB95-419A-BAE3-8463C9F2F01A}"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D9621A1-DB95-419A-BAE3-8463C9F2F01A}"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D9621A1-DB95-419A-BAE3-8463C9F2F01A}"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D9621A1-DB95-419A-BAE3-8463C9F2F01A}"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7D9621A1-DB95-419A-BAE3-8463C9F2F01A}"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7D9621A1-DB95-419A-BAE3-8463C9F2F01A}"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1EF13C-D37A-432F-BAE6-61F2E799425A}" type="datetimeFigureOut">
              <a:rPr lang="en-AU" smtClean="0"/>
              <a:t>28/09/2013</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7D9621A1-DB95-419A-BAE3-8463C9F2F01A}"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F1EF13C-D37A-432F-BAE6-61F2E799425A}" type="datetimeFigureOut">
              <a:rPr lang="en-AU" smtClean="0"/>
              <a:t>28/09/2013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D9621A1-DB95-419A-BAE3-8463C9F2F01A}"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F1EF13C-D37A-432F-BAE6-61F2E799425A}" type="datetimeFigureOut">
              <a:rPr lang="en-AU" smtClean="0"/>
              <a:t>28/09/2013</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9621A1-DB95-419A-BAE3-8463C9F2F01A}"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1EF13C-D37A-432F-BAE6-61F2E799425A}" type="datetimeFigureOut">
              <a:rPr lang="en-AU" smtClean="0"/>
              <a:t>28/09/2013</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9621A1-DB95-419A-BAE3-8463C9F2F01A}"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Taming the Consumption Beast: Tools for Managing Human Demand </a:t>
            </a:r>
            <a:endParaRPr lang="en-AU" dirty="0"/>
          </a:p>
        </p:txBody>
      </p:sp>
      <p:sp>
        <p:nvSpPr>
          <p:cNvPr id="3" name="Subtitle 2"/>
          <p:cNvSpPr>
            <a:spLocks noGrp="1"/>
          </p:cNvSpPr>
          <p:nvPr>
            <p:ph type="subTitle" idx="1"/>
          </p:nvPr>
        </p:nvSpPr>
        <p:spPr/>
        <p:txBody>
          <a:bodyPr>
            <a:normAutofit fontScale="92500"/>
          </a:bodyPr>
          <a:lstStyle/>
          <a:p>
            <a:r>
              <a:rPr lang="en-AU" dirty="0" smtClean="0"/>
              <a:t>Michelle Maloney, Griffith University and AELA</a:t>
            </a:r>
          </a:p>
          <a:p>
            <a:r>
              <a:rPr lang="en-AU" dirty="0" smtClean="0"/>
              <a:t>Peter Daniels, Griffith University and ANZSEE</a:t>
            </a:r>
            <a:endParaRPr lang="en-AU" dirty="0"/>
          </a:p>
        </p:txBody>
      </p:sp>
    </p:spTree>
    <p:extLst>
      <p:ext uri="{BB962C8B-B14F-4D97-AF65-F5344CB8AC3E}">
        <p14:creationId xmlns:p14="http://schemas.microsoft.com/office/powerpoint/2010/main" val="422619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ad fish.jpg"/>
          <p:cNvPicPr>
            <a:picLocks noChangeAspect="1"/>
          </p:cNvPicPr>
          <p:nvPr/>
        </p:nvPicPr>
        <p:blipFill>
          <a:blip r:embed="rId3" cstate="print"/>
          <a:stretch>
            <a:fillRect/>
          </a:stretch>
        </p:blipFill>
        <p:spPr>
          <a:xfrm>
            <a:off x="-1" y="0"/>
            <a:ext cx="9394371" cy="7045778"/>
          </a:xfrm>
          <a:prstGeom prst="rect">
            <a:avLst/>
          </a:prstGeom>
        </p:spPr>
      </p:pic>
      <p:sp>
        <p:nvSpPr>
          <p:cNvPr id="2"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566056" y="2204864"/>
            <a:ext cx="7946571" cy="1763487"/>
          </a:xfrm>
          <a:prstGeom prst="snip2DiagRect">
            <a:avLst/>
          </a:prstGeom>
          <a:solidFill>
            <a:schemeClr val="bg1">
              <a:alpha val="63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ctr"/>
          <a:lstStyle/>
          <a:p>
            <a:pPr algn="ctr"/>
            <a:r>
              <a:rPr lang="en-AU" sz="3600" b="1" dirty="0" smtClean="0">
                <a:solidFill>
                  <a:schemeClr val="accent2">
                    <a:lumMod val="50000"/>
                  </a:schemeClr>
                </a:solidFill>
                <a:latin typeface="Calibri" pitchFamily="34" charset="0"/>
                <a:cs typeface="Calibri" pitchFamily="34" charset="0"/>
              </a:rPr>
              <a:t>the three main disciplines in EE come from the </a:t>
            </a:r>
            <a:r>
              <a:rPr lang="en-AU" sz="3600" b="1" u="sng" dirty="0" smtClean="0">
                <a:solidFill>
                  <a:schemeClr val="accent2">
                    <a:lumMod val="50000"/>
                  </a:schemeClr>
                </a:solidFill>
                <a:latin typeface="Calibri" pitchFamily="34" charset="0"/>
                <a:cs typeface="Calibri" pitchFamily="34" charset="0"/>
              </a:rPr>
              <a:t>logical approach </a:t>
            </a:r>
            <a:r>
              <a:rPr lang="en-AU" sz="3600" b="1" dirty="0" smtClean="0">
                <a:solidFill>
                  <a:schemeClr val="accent2">
                    <a:lumMod val="50000"/>
                  </a:schemeClr>
                </a:solidFill>
                <a:latin typeface="Calibri" pitchFamily="34" charset="0"/>
                <a:cs typeface="Calibri" pitchFamily="34" charset="0"/>
              </a:rPr>
              <a:t>it adopts as the means for achieving sustainability</a:t>
            </a:r>
            <a:endParaRPr lang="en-US" sz="3600" b="1" dirty="0" smtClean="0">
              <a:solidFill>
                <a:schemeClr val="accent2">
                  <a:lumMod val="50000"/>
                </a:schemeClr>
              </a:solidFill>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11" name="TextBox 10"/>
          <p:cNvSpPr txBox="1"/>
          <p:nvPr/>
        </p:nvSpPr>
        <p:spPr>
          <a:xfrm>
            <a:off x="478972" y="4221088"/>
            <a:ext cx="8066314" cy="2431435"/>
          </a:xfrm>
          <a:prstGeom prst="rect">
            <a:avLst/>
          </a:prstGeom>
          <a:solidFill>
            <a:schemeClr val="bg1">
              <a:alpha val="85000"/>
            </a:schemeClr>
          </a:solidFill>
          <a:ln w="19050">
            <a:solidFill>
              <a:schemeClr val="tx1"/>
            </a:solidFill>
          </a:ln>
          <a:effectLst>
            <a:outerShdw blurRad="101600" dist="88900" dir="18960000" sx="102000" sy="102000" algn="bl" rotWithShape="0">
              <a:prstClr val="black">
                <a:alpha val="29000"/>
              </a:prstClr>
            </a:outerShdw>
          </a:effectLst>
        </p:spPr>
        <p:txBody>
          <a:bodyPr wrap="square" rtlCol="0">
            <a:spAutoFit/>
          </a:bodyPr>
          <a:lstStyle/>
          <a:p>
            <a:r>
              <a:rPr lang="en-AU" sz="3600" b="1" dirty="0" smtClean="0">
                <a:latin typeface="Calibri" pitchFamily="34" charset="0"/>
                <a:cs typeface="Calibri" pitchFamily="34" charset="0"/>
              </a:rPr>
              <a:t>  The </a:t>
            </a:r>
            <a:r>
              <a:rPr lang="en-AU" sz="4400" b="1" dirty="0" smtClean="0">
                <a:solidFill>
                  <a:srgbClr val="FF0000"/>
                </a:solidFill>
                <a:latin typeface="Calibri" pitchFamily="34" charset="0"/>
                <a:cs typeface="Calibri" pitchFamily="34" charset="0"/>
              </a:rPr>
              <a:t>SDA</a:t>
            </a:r>
            <a:r>
              <a:rPr lang="en-AU" sz="4400" b="1" dirty="0" smtClean="0">
                <a:latin typeface="Calibri" pitchFamily="34" charset="0"/>
                <a:cs typeface="Calibri" pitchFamily="34" charset="0"/>
              </a:rPr>
              <a:t> approach </a:t>
            </a:r>
            <a:br>
              <a:rPr lang="en-AU" sz="4400" b="1" dirty="0" smtClean="0">
                <a:latin typeface="Calibri" pitchFamily="34" charset="0"/>
                <a:cs typeface="Calibri" pitchFamily="34" charset="0"/>
              </a:rPr>
            </a:br>
            <a:r>
              <a:rPr lang="en-AU" sz="2800" b="1" dirty="0" smtClean="0">
                <a:latin typeface="Calibri" pitchFamily="34" charset="0"/>
                <a:cs typeface="Calibri" pitchFamily="34" charset="0"/>
              </a:rPr>
              <a:t>(sometimes called the “SAD” approach)</a:t>
            </a:r>
            <a:endParaRPr lang="en-AU" sz="4000" b="1" dirty="0" smtClean="0">
              <a:latin typeface="Calibri" pitchFamily="34" charset="0"/>
              <a:cs typeface="Calibri" pitchFamily="34" charset="0"/>
            </a:endParaRPr>
          </a:p>
          <a:p>
            <a:r>
              <a:rPr lang="en-AU" sz="8000" b="1" dirty="0" smtClean="0">
                <a:latin typeface="Calibri" pitchFamily="34" charset="0"/>
                <a:cs typeface="Calibri" pitchFamily="34" charset="0"/>
              </a:rPr>
              <a:t> </a:t>
            </a:r>
            <a:r>
              <a:rPr lang="en-AU" sz="8000" b="1" dirty="0" smtClean="0">
                <a:solidFill>
                  <a:srgbClr val="FF0000"/>
                </a:solidFill>
                <a:latin typeface="Calibri" pitchFamily="34" charset="0"/>
                <a:cs typeface="Calibri" pitchFamily="34" charset="0"/>
              </a:rPr>
              <a:t>S</a:t>
            </a:r>
            <a:r>
              <a:rPr lang="en-AU" sz="3200" b="1" dirty="0" smtClean="0">
                <a:solidFill>
                  <a:srgbClr val="800000"/>
                </a:solidFill>
                <a:latin typeface="Calibri" pitchFamily="34" charset="0"/>
                <a:cs typeface="Calibri" pitchFamily="34" charset="0"/>
              </a:rPr>
              <a:t>cale </a:t>
            </a:r>
            <a:r>
              <a:rPr lang="en-AU" sz="2800" b="1" i="1" dirty="0" smtClean="0">
                <a:latin typeface="Calibri" pitchFamily="34" charset="0"/>
                <a:cs typeface="Calibri" pitchFamily="34" charset="0"/>
              </a:rPr>
              <a:t>and</a:t>
            </a:r>
            <a:r>
              <a:rPr lang="en-AU" sz="2800" b="1" dirty="0" smtClean="0">
                <a:solidFill>
                  <a:srgbClr val="800000"/>
                </a:solidFill>
                <a:latin typeface="Calibri" pitchFamily="34" charset="0"/>
                <a:cs typeface="Calibri" pitchFamily="34" charset="0"/>
              </a:rPr>
              <a:t>  </a:t>
            </a:r>
            <a:r>
              <a:rPr lang="en-AU" sz="8000" b="1" dirty="0" smtClean="0">
                <a:solidFill>
                  <a:srgbClr val="FF0000"/>
                </a:solidFill>
                <a:latin typeface="Calibri" pitchFamily="34" charset="0"/>
                <a:cs typeface="Calibri" pitchFamily="34" charset="0"/>
              </a:rPr>
              <a:t>D</a:t>
            </a:r>
            <a:r>
              <a:rPr lang="en-AU" sz="2800" b="1" dirty="0" smtClean="0">
                <a:solidFill>
                  <a:srgbClr val="800000"/>
                </a:solidFill>
                <a:latin typeface="Calibri" pitchFamily="34" charset="0"/>
                <a:cs typeface="Calibri" pitchFamily="34" charset="0"/>
              </a:rPr>
              <a:t>istribution </a:t>
            </a:r>
            <a:r>
              <a:rPr lang="en-AU" sz="2800" b="1" i="1" dirty="0" smtClean="0">
                <a:latin typeface="Calibri" pitchFamily="34" charset="0"/>
                <a:cs typeface="Calibri" pitchFamily="34" charset="0"/>
              </a:rPr>
              <a:t>then</a:t>
            </a:r>
            <a:r>
              <a:rPr lang="en-AU" sz="2800" b="1" dirty="0" smtClean="0">
                <a:solidFill>
                  <a:srgbClr val="800000"/>
                </a:solidFill>
                <a:latin typeface="Calibri" pitchFamily="34" charset="0"/>
                <a:cs typeface="Calibri" pitchFamily="34" charset="0"/>
              </a:rPr>
              <a:t> </a:t>
            </a:r>
            <a:r>
              <a:rPr lang="en-AU" sz="8000" b="1" dirty="0" smtClean="0">
                <a:solidFill>
                  <a:srgbClr val="FF0000"/>
                </a:solidFill>
                <a:latin typeface="Calibri" pitchFamily="34" charset="0"/>
                <a:cs typeface="Calibri" pitchFamily="34" charset="0"/>
              </a:rPr>
              <a:t>A</a:t>
            </a:r>
            <a:r>
              <a:rPr lang="en-AU" sz="3200" b="1" dirty="0" smtClean="0">
                <a:solidFill>
                  <a:srgbClr val="800000"/>
                </a:solidFill>
                <a:latin typeface="Calibri" pitchFamily="34" charset="0"/>
                <a:cs typeface="Calibri" pitchFamily="34" charset="0"/>
              </a:rPr>
              <a:t>llocation</a:t>
            </a:r>
            <a:endParaRPr lang="en-US" sz="4400" b="1" dirty="0">
              <a:solidFill>
                <a:srgbClr val="800000"/>
              </a:solidFill>
              <a:latin typeface="Calibri" pitchFamily="34" charset="0"/>
              <a:cs typeface="Calibri" pitchFamily="34" charset="0"/>
            </a:endParaRPr>
          </a:p>
        </p:txBody>
      </p:sp>
      <p:pic>
        <p:nvPicPr>
          <p:cNvPr id="12" name="Picture 11" descr="arrow_bullet_40.gif"/>
          <p:cNvPicPr>
            <a:picLocks noChangeAspect="1"/>
          </p:cNvPicPr>
          <p:nvPr/>
        </p:nvPicPr>
        <p:blipFill>
          <a:blip r:embed="rId4" cstate="print"/>
          <a:stretch>
            <a:fillRect/>
          </a:stretch>
        </p:blipFill>
        <p:spPr>
          <a:xfrm>
            <a:off x="261256" y="4332515"/>
            <a:ext cx="304800" cy="247316"/>
          </a:xfrm>
          <a:prstGeom prst="rect">
            <a:avLst/>
          </a:prstGeom>
        </p:spPr>
      </p:pic>
      <p:sp>
        <p:nvSpPr>
          <p:cNvPr id="7" name="Title 1"/>
          <p:cNvSpPr txBox="1">
            <a:spLocks/>
          </p:cNvSpPr>
          <p:nvPr/>
        </p:nvSpPr>
        <p:spPr>
          <a:xfrm>
            <a:off x="404404" y="260648"/>
            <a:ext cx="8064896" cy="1656184"/>
          </a:xfrm>
          <a:prstGeom prst="rect">
            <a:avLst/>
          </a:prstGeom>
          <a:solidFill>
            <a:schemeClr val="bg1">
              <a:alpha val="45000"/>
            </a:schemeClr>
          </a:solidFill>
        </p:spPr>
        <p:txBody>
          <a:bodyPr wrap="square">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AU" sz="3200" dirty="0" smtClean="0">
                <a:solidFill>
                  <a:schemeClr val="tx2">
                    <a:lumMod val="75000"/>
                  </a:schemeClr>
                </a:solidFill>
              </a:rPr>
              <a:t>Tools for understanding, tracking and reducing natural resource demands  - gems from ecological economics</a:t>
            </a:r>
            <a:endParaRPr lang="en-AU" sz="3200" dirty="0">
              <a:solidFill>
                <a:schemeClr val="tx2">
                  <a:lumMod val="75000"/>
                </a:schemeClr>
              </a:solidFill>
            </a:endParaRPr>
          </a:p>
        </p:txBody>
      </p:sp>
    </p:spTree>
    <p:custDataLst>
      <p:tags r:id="rId1"/>
    </p:custDataLst>
    <p:extLst>
      <p:ext uri="{BB962C8B-B14F-4D97-AF65-F5344CB8AC3E}">
        <p14:creationId xmlns:p14="http://schemas.microsoft.com/office/powerpoint/2010/main" val="20703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800" decel="100000"/>
                                        <p:tgtEl>
                                          <p:spTgt spid="12"/>
                                        </p:tgtEl>
                                      </p:cBhvr>
                                    </p:animEffect>
                                    <p:anim calcmode="lin" valueType="num">
                                      <p:cBhvr>
                                        <p:cTn id="24" dur="800" decel="100000" fill="hold"/>
                                        <p:tgtEl>
                                          <p:spTgt spid="12"/>
                                        </p:tgtEl>
                                        <p:attrNameLst>
                                          <p:attrName>style.rotation</p:attrName>
                                        </p:attrNameLst>
                                      </p:cBhvr>
                                      <p:tavLst>
                                        <p:tav tm="0">
                                          <p:val>
                                            <p:fltVal val="-90"/>
                                          </p:val>
                                        </p:tav>
                                        <p:tav tm="100000">
                                          <p:val>
                                            <p:fltVal val="0"/>
                                          </p:val>
                                        </p:tav>
                                      </p:tavLst>
                                    </p:anim>
                                    <p:anim calcmode="lin" valueType="num">
                                      <p:cBhvr>
                                        <p:cTn id="25" dur="800" decel="100000" fill="hold"/>
                                        <p:tgtEl>
                                          <p:spTgt spid="12"/>
                                        </p:tgtEl>
                                        <p:attrNameLst>
                                          <p:attrName>ppt_x</p:attrName>
                                        </p:attrNameLst>
                                      </p:cBhvr>
                                      <p:tavLst>
                                        <p:tav tm="0">
                                          <p:val>
                                            <p:strVal val="#ppt_x+0.4"/>
                                          </p:val>
                                        </p:tav>
                                        <p:tav tm="100000">
                                          <p:val>
                                            <p:strVal val="#ppt_x-0.05"/>
                                          </p:val>
                                        </p:tav>
                                      </p:tavLst>
                                    </p:anim>
                                    <p:anim calcmode="lin" valueType="num">
                                      <p:cBhvr>
                                        <p:cTn id="26" dur="800" decel="100000" fill="hold"/>
                                        <p:tgtEl>
                                          <p:spTgt spid="1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rans bridge.jpg"/>
          <p:cNvPicPr>
            <a:picLocks noChangeAspect="1"/>
          </p:cNvPicPr>
          <p:nvPr/>
        </p:nvPicPr>
        <p:blipFill>
          <a:blip r:embed="rId3" cstate="print"/>
          <a:stretch>
            <a:fillRect/>
          </a:stretch>
        </p:blipFill>
        <p:spPr>
          <a:xfrm>
            <a:off x="0" y="0"/>
            <a:ext cx="9144000" cy="6858000"/>
          </a:xfrm>
          <a:prstGeom prst="rect">
            <a:avLst/>
          </a:prstGeom>
        </p:spPr>
      </p:pic>
      <p:sp>
        <p:nvSpPr>
          <p:cNvPr id="2"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9741"/>
            <a:ext cx="9144000" cy="584775"/>
          </a:xfrm>
          <a:prstGeom prst="rect">
            <a:avLst/>
          </a:prstGeom>
          <a:solidFill>
            <a:srgbClr val="336600">
              <a:alpha val="80000"/>
            </a:srgbClr>
          </a:solidFill>
        </p:spPr>
        <p:txBody>
          <a:bodyPr wrap="square" lIns="252000" rIns="216000">
            <a:spAutoFit/>
          </a:bodyPr>
          <a:lstStyle/>
          <a:p>
            <a:r>
              <a:rPr lang="en-US" sz="3200" b="1" dirty="0" smtClean="0">
                <a:solidFill>
                  <a:schemeClr val="bg1"/>
                </a:solidFill>
                <a:latin typeface="Calibri" pitchFamily="34" charset="0"/>
              </a:rPr>
              <a:t> ECOLOGICAL ECONOMICS (EE)</a:t>
            </a:r>
            <a:endParaRPr lang="en-US" sz="3200" b="1" i="1" dirty="0" smtClean="0">
              <a:solidFill>
                <a:srgbClr val="FFFF00"/>
              </a:solidFill>
              <a:latin typeface="Calibri" pitchFamily="34" charset="0"/>
            </a:endParaRPr>
          </a:p>
        </p:txBody>
      </p:sp>
      <p:sp>
        <p:nvSpPr>
          <p:cNvPr id="12" name="Rectangle 1"/>
          <p:cNvSpPr>
            <a:spLocks noChangeArrowheads="1"/>
          </p:cNvSpPr>
          <p:nvPr/>
        </p:nvSpPr>
        <p:spPr bwMode="auto">
          <a:xfrm>
            <a:off x="827585" y="1268760"/>
            <a:ext cx="4896544" cy="783771"/>
          </a:xfrm>
          <a:prstGeom prst="rect">
            <a:avLst/>
          </a:prstGeom>
          <a:gradFill>
            <a:gsLst>
              <a:gs pos="0">
                <a:srgbClr val="FF3399">
                  <a:alpha val="12000"/>
                </a:srgbClr>
              </a:gs>
              <a:gs pos="25000">
                <a:srgbClr val="FF6633"/>
              </a:gs>
              <a:gs pos="50000">
                <a:srgbClr val="FFFF00"/>
              </a:gs>
              <a:gs pos="75000">
                <a:srgbClr val="01A78F"/>
              </a:gs>
              <a:gs pos="100000">
                <a:srgbClr val="3366FF"/>
              </a:gs>
            </a:gsLst>
            <a:lin ang="16200000" scaled="0"/>
          </a:gradFill>
          <a:ln w="9525">
            <a:noFill/>
            <a:miter lim="800000"/>
            <a:headEnd/>
            <a:tailEnd/>
          </a:ln>
          <a:effectLst>
            <a:outerShdw blurRad="63500" sx="102000" sy="102000" algn="ctr" rotWithShape="0">
              <a:prstClr val="black">
                <a:alpha val="40000"/>
              </a:prstClr>
            </a:outerShdw>
          </a:effectLst>
        </p:spPr>
        <p:txBody>
          <a:bodyPr vert="horz" wrap="square" lIns="18000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4000" b="1" i="0" u="none" strike="noStrike" cap="none" normalizeH="0" dirty="0" smtClean="0">
                <a:ln>
                  <a:noFill/>
                </a:ln>
                <a:solidFill>
                  <a:schemeClr val="tx1">
                    <a:lumMod val="95000"/>
                    <a:lumOff val="5000"/>
                  </a:schemeClr>
                </a:solidFill>
                <a:effectLst/>
                <a:latin typeface="Calibri" pitchFamily="34" charset="0"/>
              </a:rPr>
              <a:t>TRANS-DISCIPLINARY</a:t>
            </a:r>
            <a:endParaRPr kumimoji="0" lang="en-US" sz="900" b="1" i="0" u="none" strike="noStrike" cap="none" normalizeH="0" baseline="0" dirty="0" smtClean="0">
              <a:ln>
                <a:noFill/>
              </a:ln>
              <a:solidFill>
                <a:schemeClr val="tx1"/>
              </a:solidFill>
              <a:effectLst/>
              <a:latin typeface="Calibri" pitchFamily="34" charset="0"/>
            </a:endParaRPr>
          </a:p>
        </p:txBody>
      </p:sp>
      <p:sp>
        <p:nvSpPr>
          <p:cNvPr id="14" name="TextBox 13"/>
          <p:cNvSpPr txBox="1"/>
          <p:nvPr/>
        </p:nvSpPr>
        <p:spPr>
          <a:xfrm>
            <a:off x="971600" y="2564904"/>
            <a:ext cx="6694708" cy="1077218"/>
          </a:xfrm>
          <a:prstGeom prst="rect">
            <a:avLst/>
          </a:prstGeom>
          <a:solidFill>
            <a:schemeClr val="bg1">
              <a:alpha val="64000"/>
            </a:schemeClr>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r>
              <a:rPr lang="en-US" sz="3200" b="1" dirty="0" smtClean="0">
                <a:latin typeface="Calibri" pitchFamily="34" charset="0"/>
              </a:rPr>
              <a:t> = goes </a:t>
            </a:r>
            <a:r>
              <a:rPr lang="en-US" sz="3200" b="1" u="sng" dirty="0" smtClean="0">
                <a:latin typeface="Calibri" pitchFamily="34" charset="0"/>
              </a:rPr>
              <a:t>across</a:t>
            </a:r>
            <a:r>
              <a:rPr lang="en-US" sz="3200" b="1" dirty="0" smtClean="0">
                <a:latin typeface="Calibri" pitchFamily="34" charset="0"/>
              </a:rPr>
              <a:t> or </a:t>
            </a:r>
            <a:r>
              <a:rPr lang="en-US" sz="3200" b="1" u="sng" dirty="0" smtClean="0">
                <a:latin typeface="Calibri" pitchFamily="34" charset="0"/>
              </a:rPr>
              <a:t>beyond</a:t>
            </a:r>
            <a:r>
              <a:rPr lang="en-US" sz="3200" b="1" dirty="0" smtClean="0">
                <a:latin typeface="Calibri" pitchFamily="34" charset="0"/>
              </a:rPr>
              <a:t> individual disciplines; transcends and joins them</a:t>
            </a:r>
            <a:endParaRPr lang="en-US" sz="3200" dirty="0">
              <a:latin typeface="Calibri" pitchFamily="34" charset="0"/>
            </a:endParaRPr>
          </a:p>
        </p:txBody>
      </p:sp>
      <p:pic>
        <p:nvPicPr>
          <p:cNvPr id="17" name="Picture 16" descr="arrow_bullet_32.gif"/>
          <p:cNvPicPr>
            <a:picLocks noChangeAspect="1"/>
          </p:cNvPicPr>
          <p:nvPr/>
        </p:nvPicPr>
        <p:blipFill>
          <a:blip r:embed="rId4" cstate="print"/>
          <a:stretch>
            <a:fillRect/>
          </a:stretch>
        </p:blipFill>
        <p:spPr>
          <a:xfrm>
            <a:off x="1589314" y="5453743"/>
            <a:ext cx="304800" cy="304800"/>
          </a:xfrm>
          <a:prstGeom prst="rect">
            <a:avLst/>
          </a:prstGeom>
        </p:spPr>
      </p:pic>
      <p:sp>
        <p:nvSpPr>
          <p:cNvPr id="13" name="TextBox 12"/>
          <p:cNvSpPr txBox="1"/>
          <p:nvPr/>
        </p:nvSpPr>
        <p:spPr>
          <a:xfrm>
            <a:off x="971600" y="4276472"/>
            <a:ext cx="7576451" cy="1877437"/>
          </a:xfrm>
          <a:prstGeom prst="rect">
            <a:avLst/>
          </a:prstGeom>
          <a:solidFill>
            <a:schemeClr val="bg1">
              <a:alpha val="64000"/>
            </a:schemeClr>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r>
              <a:rPr lang="en-US" sz="3200" b="1" dirty="0" smtClean="0">
                <a:latin typeface="Calibri" pitchFamily="34" charset="0"/>
              </a:rPr>
              <a:t>seeks integrated and new shared theory </a:t>
            </a:r>
            <a:r>
              <a:rPr lang="en-US" sz="2800" b="1" dirty="0" smtClean="0">
                <a:latin typeface="Calibri" pitchFamily="34" charset="0"/>
              </a:rPr>
              <a:t>rather than an </a:t>
            </a:r>
            <a:r>
              <a:rPr lang="en-US" sz="2800" b="1" i="1" dirty="0" smtClean="0">
                <a:latin typeface="Calibri" pitchFamily="34" charset="0"/>
              </a:rPr>
              <a:t>ad hoc </a:t>
            </a:r>
            <a:r>
              <a:rPr lang="en-US" sz="2800" b="1" dirty="0" smtClean="0">
                <a:latin typeface="Calibri" pitchFamily="34" charset="0"/>
              </a:rPr>
              <a:t>collaboration of scientists from different fields (SCALE – ECOLOGY, DISTN – ETHICS, ALLOCATION – ECONOMICS)</a:t>
            </a:r>
            <a:endParaRPr lang="en-US" sz="3200" b="1" dirty="0" smtClean="0">
              <a:latin typeface="Calibri" pitchFamily="34" charset="0"/>
            </a:endParaRPr>
          </a:p>
        </p:txBody>
      </p:sp>
    </p:spTree>
    <p:custDataLst>
      <p:tags r:id="rId1"/>
    </p:custDataLst>
    <p:extLst>
      <p:ext uri="{BB962C8B-B14F-4D97-AF65-F5344CB8AC3E}">
        <p14:creationId xmlns:p14="http://schemas.microsoft.com/office/powerpoint/2010/main" val="37604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rans bridge.jpg"/>
          <p:cNvPicPr>
            <a:picLocks noChangeAspect="1"/>
          </p:cNvPicPr>
          <p:nvPr/>
        </p:nvPicPr>
        <p:blipFill>
          <a:blip r:embed="rId3" cstate="print"/>
          <a:stretch>
            <a:fillRect/>
          </a:stretch>
        </p:blipFill>
        <p:spPr>
          <a:xfrm>
            <a:off x="0" y="0"/>
            <a:ext cx="9144000" cy="6858000"/>
          </a:xfrm>
          <a:prstGeom prst="rect">
            <a:avLst/>
          </a:prstGeom>
        </p:spPr>
      </p:pic>
      <p:sp>
        <p:nvSpPr>
          <p:cNvPr id="2"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9741"/>
            <a:ext cx="9144000" cy="584775"/>
          </a:xfrm>
          <a:prstGeom prst="rect">
            <a:avLst/>
          </a:prstGeom>
          <a:solidFill>
            <a:srgbClr val="336600">
              <a:alpha val="80000"/>
            </a:srgbClr>
          </a:solidFill>
        </p:spPr>
        <p:txBody>
          <a:bodyPr wrap="square" lIns="252000" rIns="216000">
            <a:spAutoFit/>
          </a:bodyPr>
          <a:lstStyle/>
          <a:p>
            <a:r>
              <a:rPr lang="en-US" sz="3200" b="1" dirty="0" smtClean="0">
                <a:solidFill>
                  <a:schemeClr val="bg1"/>
                </a:solidFill>
                <a:latin typeface="Calibri" pitchFamily="34" charset="0"/>
              </a:rPr>
              <a:t> ECOLOGICAL ECONOMICS (EE)</a:t>
            </a:r>
            <a:endParaRPr lang="en-US" sz="3200" b="1" i="1" dirty="0" smtClean="0">
              <a:solidFill>
                <a:srgbClr val="FFFF00"/>
              </a:solidFill>
              <a:latin typeface="Calibri" pitchFamily="34" charset="0"/>
            </a:endParaRPr>
          </a:p>
        </p:txBody>
      </p:sp>
      <p:sp>
        <p:nvSpPr>
          <p:cNvPr id="14" name="TextBox 13"/>
          <p:cNvSpPr txBox="1"/>
          <p:nvPr/>
        </p:nvSpPr>
        <p:spPr>
          <a:xfrm>
            <a:off x="395535" y="1124744"/>
            <a:ext cx="8152515" cy="1569660"/>
          </a:xfrm>
          <a:prstGeom prst="rect">
            <a:avLst/>
          </a:prstGeom>
          <a:solidFill>
            <a:schemeClr val="bg1">
              <a:alpha val="64000"/>
            </a:schemeClr>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r>
              <a:rPr lang="en-US" sz="3200" b="1" dirty="0" smtClean="0">
                <a:latin typeface="Calibri" pitchFamily="34" charset="0"/>
              </a:rPr>
              <a:t>2 major conceptual frameworks for the tools</a:t>
            </a:r>
          </a:p>
          <a:p>
            <a:pPr marL="514350" indent="-514350">
              <a:buAutoNum type="arabicPeriod"/>
            </a:pPr>
            <a:r>
              <a:rPr lang="en-US" sz="3200" b="1" dirty="0" smtClean="0">
                <a:latin typeface="Calibri" pitchFamily="34" charset="0"/>
              </a:rPr>
              <a:t>society’s metabolism</a:t>
            </a:r>
          </a:p>
          <a:p>
            <a:pPr marL="514350" indent="-514350">
              <a:buAutoNum type="arabicPeriod"/>
            </a:pPr>
            <a:r>
              <a:rPr lang="en-US" sz="3200" b="1" dirty="0">
                <a:latin typeface="Calibri" pitchFamily="34" charset="0"/>
              </a:rPr>
              <a:t>m</a:t>
            </a:r>
            <a:r>
              <a:rPr lang="en-US" sz="3200" b="1" dirty="0" smtClean="0">
                <a:latin typeface="Calibri" pitchFamily="34" charset="0"/>
              </a:rPr>
              <a:t>aterial balance, laws of thermodynamics</a:t>
            </a:r>
            <a:endParaRPr lang="en-US" sz="3200" dirty="0">
              <a:latin typeface="Calibri" pitchFamily="34" charset="0"/>
            </a:endParaRPr>
          </a:p>
        </p:txBody>
      </p:sp>
      <p:pic>
        <p:nvPicPr>
          <p:cNvPr id="17" name="Picture 16" descr="arrow_bullet_32.gif"/>
          <p:cNvPicPr>
            <a:picLocks noChangeAspect="1"/>
          </p:cNvPicPr>
          <p:nvPr/>
        </p:nvPicPr>
        <p:blipFill>
          <a:blip r:embed="rId4" cstate="print"/>
          <a:stretch>
            <a:fillRect/>
          </a:stretch>
        </p:blipFill>
        <p:spPr>
          <a:xfrm>
            <a:off x="1589314" y="5453743"/>
            <a:ext cx="304800" cy="304800"/>
          </a:xfrm>
          <a:prstGeom prst="rect">
            <a:avLst/>
          </a:prstGeom>
        </p:spPr>
      </p:pic>
    </p:spTree>
    <p:custDataLst>
      <p:tags r:id="rId1"/>
    </p:custDataLst>
    <p:extLst>
      <p:ext uri="{BB962C8B-B14F-4D97-AF65-F5344CB8AC3E}">
        <p14:creationId xmlns:p14="http://schemas.microsoft.com/office/powerpoint/2010/main" val="20783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0" y="959590"/>
            <a:ext cx="9144000" cy="1523494"/>
          </a:xfrm>
          <a:prstGeom prst="rect">
            <a:avLst/>
          </a:prstGeom>
          <a:solidFill>
            <a:schemeClr val="accent3">
              <a:lumMod val="75000"/>
              <a:alpha val="66000"/>
            </a:schemeClr>
          </a:solidFill>
          <a:ln>
            <a:solidFill>
              <a:srgbClr val="FFC000"/>
            </a:solidFill>
          </a:ln>
          <a:effectLst>
            <a:outerShdw blurRad="50800" dist="38100" dir="5400000" algn="t" rotWithShape="0">
              <a:prstClr val="black">
                <a:alpha val="40000"/>
              </a:prstClr>
            </a:outerShdw>
          </a:effectLst>
        </p:spPr>
        <p:txBody>
          <a:bodyPr wrap="square" lIns="180000" rtlCol="0">
            <a:spAutoFit/>
          </a:bodyPr>
          <a:lstStyle/>
          <a:p>
            <a:r>
              <a:rPr lang="en-US" sz="3100" b="1" dirty="0" smtClean="0">
                <a:solidFill>
                  <a:schemeClr val="bg1"/>
                </a:solidFill>
                <a:latin typeface="Calibri" pitchFamily="34" charset="0"/>
                <a:cs typeface="Calibri" pitchFamily="34" charset="0"/>
              </a:rPr>
              <a:t>Societies are like organisms; they have to organize a constant throughput of matter for energy and “body” maintenance and growth </a:t>
            </a:r>
            <a:r>
              <a:rPr lang="en-US" sz="2800" b="1" dirty="0" smtClean="0">
                <a:solidFill>
                  <a:schemeClr val="bg1"/>
                </a:solidFill>
                <a:latin typeface="Calibri" pitchFamily="34" charset="0"/>
                <a:cs typeface="Calibri" pitchFamily="34" charset="0"/>
              </a:rPr>
              <a:t>– their </a:t>
            </a:r>
            <a:r>
              <a:rPr lang="en-US" sz="2800" b="1" dirty="0" smtClean="0">
                <a:solidFill>
                  <a:srgbClr val="FFFF00"/>
                </a:solidFill>
                <a:latin typeface="Calibri" pitchFamily="34" charset="0"/>
                <a:cs typeface="Calibri" pitchFamily="34" charset="0"/>
              </a:rPr>
              <a:t>“metabolism”</a:t>
            </a:r>
            <a:endParaRPr lang="en-US" sz="3200" b="1" dirty="0">
              <a:solidFill>
                <a:srgbClr val="FFFF00"/>
              </a:solidFill>
              <a:latin typeface="Calibri" pitchFamily="34" charset="0"/>
              <a:cs typeface="Calibri" pitchFamily="34" charset="0"/>
            </a:endParaRPr>
          </a:p>
        </p:txBody>
      </p:sp>
      <p:sp>
        <p:nvSpPr>
          <p:cNvPr id="7" name="TextBox 6"/>
          <p:cNvSpPr txBox="1"/>
          <p:nvPr/>
        </p:nvSpPr>
        <p:spPr>
          <a:xfrm>
            <a:off x="3907971" y="3309257"/>
            <a:ext cx="978153" cy="369332"/>
          </a:xfrm>
          <a:prstGeom prst="rect">
            <a:avLst/>
          </a:prstGeom>
          <a:noFill/>
        </p:spPr>
        <p:txBody>
          <a:bodyPr wrap="none" rtlCol="0">
            <a:spAutoFit/>
          </a:bodyPr>
          <a:lstStyle/>
          <a:p>
            <a:r>
              <a:rPr lang="en-AU" b="1" dirty="0" smtClean="0">
                <a:latin typeface="+mn-lt"/>
              </a:rPr>
              <a:t>SOCIETY</a:t>
            </a:r>
            <a:endParaRPr lang="en-US" b="1" dirty="0">
              <a:latin typeface="+mn-lt"/>
            </a:endParaRPr>
          </a:p>
        </p:txBody>
      </p:sp>
      <p:sp>
        <p:nvSpPr>
          <p:cNvPr id="8" name="TextBox 7"/>
          <p:cNvSpPr txBox="1"/>
          <p:nvPr/>
        </p:nvSpPr>
        <p:spPr>
          <a:xfrm>
            <a:off x="1116" y="2721821"/>
            <a:ext cx="9144000" cy="2062103"/>
          </a:xfrm>
          <a:prstGeom prst="rect">
            <a:avLst/>
          </a:prstGeom>
          <a:solidFill>
            <a:schemeClr val="tx1">
              <a:alpha val="66000"/>
            </a:schemeClr>
          </a:solidFill>
          <a:ln>
            <a:solidFill>
              <a:srgbClr val="FFC000"/>
            </a:solidFill>
          </a:ln>
          <a:effectLst>
            <a:outerShdw blurRad="50800" dist="38100" dir="5400000" algn="t" rotWithShape="0">
              <a:prstClr val="black">
                <a:alpha val="40000"/>
              </a:prstClr>
            </a:outerShdw>
          </a:effectLst>
        </p:spPr>
        <p:txBody>
          <a:bodyPr wrap="square" lIns="180000" rtlCol="0">
            <a:spAutoFit/>
          </a:bodyPr>
          <a:lstStyle/>
          <a:p>
            <a:r>
              <a:rPr lang="en-US" sz="3200" b="1" dirty="0" smtClean="0">
                <a:solidFill>
                  <a:schemeClr val="accent3">
                    <a:lumMod val="40000"/>
                    <a:lumOff val="60000"/>
                  </a:schemeClr>
                </a:solidFill>
                <a:latin typeface="Calibri" pitchFamily="34" charset="0"/>
                <a:cs typeface="Calibri" pitchFamily="34" charset="0"/>
              </a:rPr>
              <a:t>Society ingests, transports, </a:t>
            </a:r>
            <a:r>
              <a:rPr lang="en-US" sz="3200" b="1" dirty="0" err="1" smtClean="0">
                <a:solidFill>
                  <a:schemeClr val="accent3">
                    <a:lumMod val="40000"/>
                    <a:lumOff val="60000"/>
                  </a:schemeClr>
                </a:solidFill>
                <a:latin typeface="Calibri" pitchFamily="34" charset="0"/>
                <a:cs typeface="Calibri" pitchFamily="34" charset="0"/>
              </a:rPr>
              <a:t>metabolises</a:t>
            </a:r>
            <a:r>
              <a:rPr lang="en-US" sz="3200" b="1" dirty="0" smtClean="0">
                <a:solidFill>
                  <a:schemeClr val="accent3">
                    <a:lumMod val="40000"/>
                    <a:lumOff val="60000"/>
                  </a:schemeClr>
                </a:solidFill>
                <a:latin typeface="Calibri" pitchFamily="34" charset="0"/>
                <a:cs typeface="Calibri" pitchFamily="34" charset="0"/>
              </a:rPr>
              <a:t>, stores, excretes – “</a:t>
            </a:r>
            <a:r>
              <a:rPr lang="en-US" sz="3200" b="1" u="sng" dirty="0" smtClean="0">
                <a:solidFill>
                  <a:schemeClr val="accent3">
                    <a:lumMod val="40000"/>
                    <a:lumOff val="60000"/>
                  </a:schemeClr>
                </a:solidFill>
                <a:latin typeface="Calibri" pitchFamily="34" charset="0"/>
                <a:cs typeface="Calibri" pitchFamily="34" charset="0"/>
              </a:rPr>
              <a:t>throughput</a:t>
            </a:r>
            <a:r>
              <a:rPr lang="en-US" sz="3200" b="1" dirty="0" smtClean="0">
                <a:solidFill>
                  <a:schemeClr val="accent3">
                    <a:lumMod val="40000"/>
                    <a:lumOff val="60000"/>
                  </a:schemeClr>
                </a:solidFill>
                <a:latin typeface="Calibri" pitchFamily="34" charset="0"/>
                <a:cs typeface="Calibri" pitchFamily="34" charset="0"/>
              </a:rPr>
              <a:t> as food” </a:t>
            </a:r>
          </a:p>
          <a:p>
            <a:r>
              <a:rPr lang="en-US" sz="3200" b="1" dirty="0" smtClean="0">
                <a:solidFill>
                  <a:srgbClr val="FFFF99"/>
                </a:solidFill>
                <a:latin typeface="Calibri" pitchFamily="34" charset="0"/>
                <a:cs typeface="Calibri" pitchFamily="34" charset="0"/>
              </a:rPr>
              <a:t>Metabolism </a:t>
            </a:r>
            <a:r>
              <a:rPr lang="en-US" sz="3200" b="1" i="1" dirty="0" smtClean="0">
                <a:solidFill>
                  <a:srgbClr val="FFFF99"/>
                </a:solidFill>
                <a:latin typeface="Calibri" pitchFamily="34" charset="0"/>
                <a:cs typeface="Calibri" pitchFamily="34" charset="0"/>
              </a:rPr>
              <a:t>pathways</a:t>
            </a:r>
            <a:r>
              <a:rPr lang="en-US" sz="3200" b="1" dirty="0" smtClean="0">
                <a:solidFill>
                  <a:srgbClr val="FFFF99"/>
                </a:solidFill>
                <a:latin typeface="Calibri" pitchFamily="34" charset="0"/>
                <a:cs typeface="Calibri" pitchFamily="34" charset="0"/>
              </a:rPr>
              <a:t> maintains society and its stocks and services</a:t>
            </a:r>
            <a:endParaRPr lang="en-US" sz="3200" b="1" dirty="0">
              <a:solidFill>
                <a:srgbClr val="FFFF99"/>
              </a:solidFill>
              <a:latin typeface="Calibri" pitchFamily="34" charset="0"/>
              <a:cs typeface="Calibri" pitchFamily="34" charset="0"/>
            </a:endParaRPr>
          </a:p>
        </p:txBody>
      </p:sp>
      <p:sp>
        <p:nvSpPr>
          <p:cNvPr id="11" name="TextBox 10"/>
          <p:cNvSpPr txBox="1"/>
          <p:nvPr/>
        </p:nvSpPr>
        <p:spPr>
          <a:xfrm>
            <a:off x="283028" y="4779980"/>
            <a:ext cx="8577943" cy="2098212"/>
          </a:xfrm>
          <a:prstGeom prst="rect">
            <a:avLst/>
          </a:prstGeom>
          <a:solidFill>
            <a:schemeClr val="tx1">
              <a:alpha val="65000"/>
            </a:schemeClr>
          </a:solidFill>
          <a:ln>
            <a:solidFill>
              <a:srgbClr val="FFC000"/>
            </a:solidFill>
          </a:ln>
          <a:effectLst>
            <a:outerShdw blurRad="50800" dist="38100" dir="5400000" algn="t" rotWithShape="0">
              <a:prstClr val="black">
                <a:alpha val="40000"/>
              </a:prstClr>
            </a:outerShdw>
          </a:effectLst>
        </p:spPr>
        <p:txBody>
          <a:bodyPr wrap="square" lIns="180000" tIns="252000" bIns="180000" rtlCol="0">
            <a:spAutoFit/>
          </a:bodyPr>
          <a:lstStyle/>
          <a:p>
            <a:r>
              <a:rPr lang="en-AU" sz="3600" b="1" dirty="0" smtClean="0">
                <a:solidFill>
                  <a:srgbClr val="92D050"/>
                </a:solidFill>
                <a:latin typeface="Calibri" pitchFamily="34" charset="0"/>
                <a:cs typeface="Calibri" pitchFamily="34" charset="0"/>
              </a:rPr>
              <a:t>a major aim of environmental management is to get sustainability by </a:t>
            </a:r>
            <a:r>
              <a:rPr lang="en-AU" sz="3600" b="1" i="1" u="sng" dirty="0" smtClean="0">
                <a:solidFill>
                  <a:schemeClr val="bg1"/>
                </a:solidFill>
                <a:latin typeface="Calibri" pitchFamily="34" charset="0"/>
                <a:cs typeface="Calibri" pitchFamily="34" charset="0"/>
              </a:rPr>
              <a:t>reducing</a:t>
            </a:r>
            <a:r>
              <a:rPr lang="en-AU" sz="3600" b="1" i="1" dirty="0" smtClean="0">
                <a:solidFill>
                  <a:schemeClr val="bg1"/>
                </a:solidFill>
                <a:latin typeface="Calibri" pitchFamily="34" charset="0"/>
                <a:cs typeface="Calibri" pitchFamily="34" charset="0"/>
              </a:rPr>
              <a:t> the socioeconomic metabolism or throughput</a:t>
            </a:r>
            <a:endParaRPr lang="en-US" sz="3600" i="1" dirty="0">
              <a:solidFill>
                <a:schemeClr val="bg1"/>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024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 presetClass="exit" presetSubtype="4" fill="hold" grpId="1" nodeType="with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275856" y="6246258"/>
            <a:ext cx="4968552" cy="584775"/>
          </a:xfrm>
          <a:prstGeom prst="rect">
            <a:avLst/>
          </a:prstGeom>
          <a:solidFill>
            <a:schemeClr val="bg1">
              <a:alpha val="64000"/>
            </a:schemeClr>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r>
              <a:rPr lang="en-US" sz="3200" b="1" dirty="0" smtClean="0">
                <a:latin typeface="Calibri" pitchFamily="34" charset="0"/>
              </a:rPr>
              <a:t>the </a:t>
            </a:r>
            <a:r>
              <a:rPr lang="en-US" sz="3200" b="1" i="1" dirty="0" smtClean="0">
                <a:solidFill>
                  <a:srgbClr val="FFFF00"/>
                </a:solidFill>
                <a:latin typeface="Calibri" pitchFamily="34" charset="0"/>
              </a:rPr>
              <a:t>biophysical</a:t>
            </a:r>
            <a:r>
              <a:rPr lang="en-US" sz="3200" b="1" dirty="0" smtClean="0">
                <a:solidFill>
                  <a:srgbClr val="FFFF00"/>
                </a:solidFill>
                <a:latin typeface="Calibri" pitchFamily="34" charset="0"/>
              </a:rPr>
              <a:t> economy</a:t>
            </a:r>
            <a:endParaRPr lang="en-US" sz="3200" b="1" dirty="0">
              <a:solidFill>
                <a:srgbClr val="FFFF00"/>
              </a:solidFill>
              <a:latin typeface="Calibri" pitchFamily="34" charset="0"/>
            </a:endParaRPr>
          </a:p>
        </p:txBody>
      </p:sp>
    </p:spTree>
    <p:custDataLst>
      <p:tags r:id="rId1"/>
    </p:custDataLst>
    <p:extLst>
      <p:ext uri="{BB962C8B-B14F-4D97-AF65-F5344CB8AC3E}">
        <p14:creationId xmlns:p14="http://schemas.microsoft.com/office/powerpoint/2010/main" val="6284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Rectangle 1"/>
          <p:cNvSpPr/>
          <p:nvPr/>
        </p:nvSpPr>
        <p:spPr>
          <a:xfrm>
            <a:off x="251520" y="1484784"/>
            <a:ext cx="8640960" cy="4824536"/>
          </a:xfrm>
          <a:prstGeom prst="rect">
            <a:avLst/>
          </a:prstGeom>
          <a:solidFill>
            <a:schemeClr val="tx1">
              <a:alpha val="78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AU" sz="2800" b="1" dirty="0" smtClean="0"/>
              <a:t>1. material </a:t>
            </a:r>
            <a:r>
              <a:rPr lang="en-AU" sz="2800" b="1" dirty="0"/>
              <a:t>flow analysis (MFA) </a:t>
            </a:r>
            <a:endParaRPr lang="en-AU" sz="2800" b="1" dirty="0" smtClean="0"/>
          </a:p>
          <a:p>
            <a:r>
              <a:rPr lang="en-AU" sz="2800" b="1" dirty="0" smtClean="0"/>
              <a:t>2. environmental </a:t>
            </a:r>
            <a:r>
              <a:rPr lang="en-AU" sz="2800" b="1" dirty="0"/>
              <a:t>input-output </a:t>
            </a:r>
            <a:r>
              <a:rPr lang="en-AU" sz="2800" b="1" dirty="0" smtClean="0"/>
              <a:t>analysis</a:t>
            </a:r>
          </a:p>
          <a:p>
            <a:r>
              <a:rPr lang="en-AU" sz="2800" b="1" dirty="0" smtClean="0"/>
              <a:t>3. life cycle assessment</a:t>
            </a:r>
          </a:p>
          <a:p>
            <a:r>
              <a:rPr lang="en-AU" sz="2800" b="1" dirty="0" smtClean="0"/>
              <a:t>4. alternative progress measures to GDP </a:t>
            </a:r>
          </a:p>
          <a:p>
            <a:r>
              <a:rPr lang="en-AU" sz="2800" b="1" dirty="0"/>
              <a:t> </a:t>
            </a:r>
            <a:r>
              <a:rPr lang="en-AU" sz="2800" b="1" dirty="0" smtClean="0"/>
              <a:t>  </a:t>
            </a:r>
            <a:r>
              <a:rPr lang="en-AU" sz="2400" b="1" dirty="0" smtClean="0"/>
              <a:t>e.g</a:t>
            </a:r>
            <a:r>
              <a:rPr lang="en-AU" sz="2400" b="1" dirty="0"/>
              <a:t>. Index Sust Econ Welfare </a:t>
            </a:r>
            <a:endParaRPr lang="en-AU" sz="2400" b="1" dirty="0" smtClean="0"/>
          </a:p>
          <a:p>
            <a:r>
              <a:rPr lang="en-AU" sz="2800" b="1" dirty="0" smtClean="0"/>
              <a:t>5. net </a:t>
            </a:r>
            <a:r>
              <a:rPr lang="en-AU" sz="2800" b="1" dirty="0"/>
              <a:t>primary product (NPP) appropriation </a:t>
            </a:r>
            <a:endParaRPr lang="en-AU" sz="2800" b="1" dirty="0" smtClean="0"/>
          </a:p>
          <a:p>
            <a:r>
              <a:rPr lang="en-AU" sz="2800" b="1" dirty="0" smtClean="0"/>
              <a:t>6. environmental </a:t>
            </a:r>
            <a:r>
              <a:rPr lang="en-AU" sz="2800" b="1" dirty="0"/>
              <a:t>and economic </a:t>
            </a:r>
            <a:r>
              <a:rPr lang="en-AU" sz="2800" b="1" dirty="0" smtClean="0"/>
              <a:t>accounting</a:t>
            </a:r>
          </a:p>
          <a:p>
            <a:r>
              <a:rPr lang="en-AU" sz="2400" b="1" dirty="0"/>
              <a:t> </a:t>
            </a:r>
            <a:r>
              <a:rPr lang="en-AU" sz="2400" b="1" dirty="0" smtClean="0"/>
              <a:t>  e.g. UN</a:t>
            </a:r>
            <a:r>
              <a:rPr lang="en-AU" sz="2800" dirty="0" smtClean="0"/>
              <a:t> </a:t>
            </a:r>
            <a:endParaRPr lang="en-AU" sz="2800" dirty="0"/>
          </a:p>
        </p:txBody>
      </p:sp>
      <p:sp>
        <p:nvSpPr>
          <p:cNvPr id="6" name="TextBox 5"/>
          <p:cNvSpPr txBox="1"/>
          <p:nvPr/>
        </p:nvSpPr>
        <p:spPr>
          <a:xfrm>
            <a:off x="755576" y="116632"/>
            <a:ext cx="7632848" cy="1754326"/>
          </a:xfrm>
          <a:prstGeom prst="rect">
            <a:avLst/>
          </a:prstGeom>
          <a:solidFill>
            <a:schemeClr val="bg1"/>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pPr algn="ctr"/>
            <a:r>
              <a:rPr lang="en-US" sz="3600" b="1" dirty="0" smtClean="0">
                <a:latin typeface="Calibri" pitchFamily="34" charset="0"/>
              </a:rPr>
              <a:t>Tools for Monitoring Natural Resource Pressures from the Ecological Economic Perspective</a:t>
            </a:r>
            <a:endParaRPr lang="en-US" sz="3600" b="1" dirty="0">
              <a:solidFill>
                <a:srgbClr val="FFFF00"/>
              </a:solidFill>
              <a:latin typeface="Calibri" pitchFamily="34" charset="0"/>
            </a:endParaRPr>
          </a:p>
        </p:txBody>
      </p:sp>
    </p:spTree>
    <p:custDataLst>
      <p:tags r:id="rId1"/>
    </p:custDataLst>
    <p:extLst>
      <p:ext uri="{BB962C8B-B14F-4D97-AF65-F5344CB8AC3E}">
        <p14:creationId xmlns:p14="http://schemas.microsoft.com/office/powerpoint/2010/main" val="42256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hain3.jpg"/>
          <p:cNvPicPr>
            <a:picLocks noChangeAspect="1"/>
          </p:cNvPicPr>
          <p:nvPr/>
        </p:nvPicPr>
        <p:blipFill>
          <a:blip r:embed="rId3" cstate="print"/>
          <a:srcRect/>
          <a:stretch>
            <a:fillRect/>
          </a:stretch>
        </p:blipFill>
        <p:spPr bwMode="auto">
          <a:xfrm>
            <a:off x="-4" y="10882"/>
            <a:ext cx="9144000" cy="6858000"/>
          </a:xfrm>
          <a:prstGeom prst="rect">
            <a:avLst/>
          </a:prstGeom>
          <a:noFill/>
          <a:ln w="9525">
            <a:noFill/>
            <a:miter lim="800000"/>
            <a:headEnd/>
            <a:tailEnd/>
          </a:ln>
        </p:spPr>
      </p:pic>
      <p:sp>
        <p:nvSpPr>
          <p:cNvPr id="5"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489854"/>
            <a:ext cx="8436430" cy="1200329"/>
          </a:xfrm>
          <a:prstGeom prst="rect">
            <a:avLst/>
          </a:prstGeom>
          <a:solidFill>
            <a:schemeClr val="tx1">
              <a:alpha val="72000"/>
            </a:schemeClr>
          </a:solidFill>
          <a:ln>
            <a:solidFill>
              <a:schemeClr val="bg1"/>
            </a:solidFill>
          </a:ln>
          <a:effectLst>
            <a:outerShdw blurRad="101600" dist="88900" dir="18960000" sx="102000" sy="102000" algn="bl" rotWithShape="0">
              <a:prstClr val="black">
                <a:alpha val="29000"/>
              </a:prstClr>
            </a:outerShdw>
          </a:effectLst>
        </p:spPr>
        <p:txBody>
          <a:bodyPr wrap="square" lIns="252000" rtlCol="0">
            <a:spAutoFit/>
          </a:bodyPr>
          <a:lstStyle/>
          <a:p>
            <a:r>
              <a:rPr lang="en-AU" sz="3600" b="1" dirty="0">
                <a:solidFill>
                  <a:srgbClr val="FFCE33"/>
                </a:solidFill>
                <a:latin typeface="Calibri" pitchFamily="34" charset="0"/>
                <a:cs typeface="Calibri" pitchFamily="34" charset="0"/>
              </a:rPr>
              <a:t>Limitations of footprinting and other biophysical economy tools</a:t>
            </a:r>
            <a:endParaRPr lang="en-AU" sz="3600" dirty="0">
              <a:solidFill>
                <a:srgbClr val="FFCE33"/>
              </a:solidFill>
              <a:latin typeface="Calibri" pitchFamily="34" charset="0"/>
              <a:cs typeface="Calibri" pitchFamily="34" charset="0"/>
            </a:endParaRPr>
          </a:p>
        </p:txBody>
      </p:sp>
      <p:sp>
        <p:nvSpPr>
          <p:cNvPr id="10" name="Rectangle 9"/>
          <p:cNvSpPr/>
          <p:nvPr/>
        </p:nvSpPr>
        <p:spPr>
          <a:xfrm>
            <a:off x="529713" y="2276872"/>
            <a:ext cx="7935688" cy="4093428"/>
          </a:xfrm>
          <a:prstGeom prst="rect">
            <a:avLst/>
          </a:prstGeom>
          <a:gradFill>
            <a:gsLst>
              <a:gs pos="0">
                <a:srgbClr val="FFFFFF">
                  <a:alpha val="53000"/>
                </a:srgbClr>
              </a:gs>
              <a:gs pos="7001">
                <a:srgbClr val="E6E6E6"/>
              </a:gs>
              <a:gs pos="32001">
                <a:srgbClr val="7D8496"/>
              </a:gs>
              <a:gs pos="47000">
                <a:srgbClr val="E6E6E6"/>
              </a:gs>
              <a:gs pos="85001">
                <a:srgbClr val="7D8496"/>
              </a:gs>
              <a:gs pos="100000">
                <a:srgbClr val="E6E6E6"/>
              </a:gs>
            </a:gsLst>
            <a:lin ang="5400000" scaled="0"/>
          </a:gradFill>
          <a:ln>
            <a:solidFill>
              <a:schemeClr val="tx1"/>
            </a:solidFill>
          </a:ln>
        </p:spPr>
        <p:txBody>
          <a:bodyPr wrap="square" lIns="180000">
            <a:spAutoFit/>
          </a:bodyPr>
          <a:lstStyle/>
          <a:p>
            <a:pPr marL="457200" indent="-457200">
              <a:buAutoNum type="arabicPeriod"/>
            </a:pPr>
            <a:r>
              <a:rPr lang="en-AU" sz="2400" dirty="0" smtClean="0"/>
              <a:t>large information requirements ; uncertainty </a:t>
            </a:r>
            <a:r>
              <a:rPr lang="en-AU" sz="2400" dirty="0"/>
              <a:t>and complex interdependence between natural systems and cycles </a:t>
            </a:r>
            <a:endParaRPr lang="en-AU" sz="2400" dirty="0" smtClean="0"/>
          </a:p>
          <a:p>
            <a:pPr marL="457200" indent="-457200">
              <a:buAutoNum type="arabicPeriod"/>
            </a:pPr>
            <a:r>
              <a:rPr lang="en-AU" sz="2400" dirty="0" smtClean="0"/>
              <a:t>simplicity </a:t>
            </a:r>
            <a:r>
              <a:rPr lang="en-AU" sz="2400" dirty="0"/>
              <a:t>and limited information for useful strategies and policy (in original footprinting measures</a:t>
            </a:r>
            <a:r>
              <a:rPr lang="en-AU" sz="2400" dirty="0" smtClean="0"/>
              <a:t>)</a:t>
            </a:r>
          </a:p>
          <a:p>
            <a:pPr marL="457200" indent="-457200">
              <a:buAutoNum type="arabicPeriod"/>
            </a:pPr>
            <a:r>
              <a:rPr lang="en-AU" sz="2400" dirty="0"/>
              <a:t>socio-psychological impacts underplayed in the biophysical </a:t>
            </a:r>
            <a:r>
              <a:rPr lang="en-AU" sz="2400" dirty="0" smtClean="0"/>
              <a:t>emphasis</a:t>
            </a:r>
          </a:p>
          <a:p>
            <a:pPr marL="457200" indent="-457200">
              <a:buAutoNum type="arabicPeriod"/>
            </a:pPr>
            <a:r>
              <a:rPr lang="en-AU" sz="2400" dirty="0" smtClean="0"/>
              <a:t>are tools enough without changing people’s wants? </a:t>
            </a:r>
            <a:r>
              <a:rPr lang="en-AU" sz="2000" dirty="0" smtClean="0"/>
              <a:t>- need </a:t>
            </a:r>
            <a:r>
              <a:rPr lang="en-AU" sz="2000" dirty="0"/>
              <a:t>to reconsider the theories of happiness that drive “consumer” demand and </a:t>
            </a:r>
            <a:r>
              <a:rPr lang="en-AU" sz="2000" dirty="0" smtClean="0"/>
              <a:t>throughput </a:t>
            </a:r>
            <a:endParaRPr lang="en-AU" sz="2400" b="1" i="1" dirty="0" smtClean="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4168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764" name="Text Box 140"/>
          <p:cNvSpPr txBox="1">
            <a:spLocks noChangeArrowheads="1"/>
          </p:cNvSpPr>
          <p:nvPr/>
        </p:nvSpPr>
        <p:spPr bwMode="auto">
          <a:xfrm>
            <a:off x="397476" y="255373"/>
            <a:ext cx="3097323" cy="461665"/>
          </a:xfrm>
          <a:prstGeom prst="rect">
            <a:avLst/>
          </a:prstGeom>
          <a:noFill/>
          <a:ln w="9525" algn="ctr">
            <a:noFill/>
            <a:miter lim="800000"/>
            <a:headEnd/>
            <a:tailEnd/>
          </a:ln>
          <a:effectLst/>
        </p:spPr>
        <p:txBody>
          <a:bodyPr wrap="none">
            <a:spAutoFit/>
          </a:bodyPr>
          <a:lstStyle/>
          <a:p>
            <a:pPr algn="l">
              <a:buFont typeface="Wingdings" pitchFamily="2" charset="2"/>
              <a:buNone/>
            </a:pPr>
            <a:r>
              <a:rPr lang="en-US" sz="2400" b="1" dirty="0"/>
              <a:t>The “double whammy</a:t>
            </a:r>
            <a:r>
              <a:rPr lang="en-US" b="1" dirty="0"/>
              <a:t>”</a:t>
            </a:r>
          </a:p>
        </p:txBody>
      </p:sp>
      <p:pic>
        <p:nvPicPr>
          <p:cNvPr id="5" name="Picture 4" descr="double whammy.jpg"/>
          <p:cNvPicPr>
            <a:picLocks noChangeAspect="1"/>
          </p:cNvPicPr>
          <p:nvPr/>
        </p:nvPicPr>
        <p:blipFill>
          <a:blip r:embed="rId2" cstate="print"/>
          <a:stretch>
            <a:fillRect/>
          </a:stretch>
        </p:blipFill>
        <p:spPr>
          <a:xfrm>
            <a:off x="535460" y="872741"/>
            <a:ext cx="7911703" cy="5107781"/>
          </a:xfrm>
          <a:prstGeom prst="rect">
            <a:avLst/>
          </a:prstGeom>
        </p:spPr>
      </p:pic>
      <p:sp>
        <p:nvSpPr>
          <p:cNvPr id="2" name="Rectangle 1"/>
          <p:cNvSpPr/>
          <p:nvPr/>
        </p:nvSpPr>
        <p:spPr>
          <a:xfrm>
            <a:off x="3621839" y="5637622"/>
            <a:ext cx="4572000" cy="707886"/>
          </a:xfrm>
          <a:prstGeom prst="rect">
            <a:avLst/>
          </a:prstGeom>
          <a:solidFill>
            <a:schemeClr val="accent2">
              <a:lumMod val="60000"/>
              <a:lumOff val="40000"/>
            </a:schemeClr>
          </a:solidFill>
        </p:spPr>
        <p:txBody>
          <a:bodyPr>
            <a:spAutoFit/>
          </a:bodyPr>
          <a:lstStyle/>
          <a:p>
            <a:r>
              <a:rPr lang="en-AU" sz="2000" b="1" dirty="0">
                <a:solidFill>
                  <a:srgbClr val="003300"/>
                </a:solidFill>
              </a:rPr>
              <a:t>more environmental pressure, no gain in true welfare</a:t>
            </a:r>
          </a:p>
        </p:txBody>
      </p:sp>
      <p:sp>
        <p:nvSpPr>
          <p:cNvPr id="6" name="TextBox 5"/>
          <p:cNvSpPr txBox="1"/>
          <p:nvPr/>
        </p:nvSpPr>
        <p:spPr>
          <a:xfrm>
            <a:off x="791580" y="287966"/>
            <a:ext cx="4572508" cy="584775"/>
          </a:xfrm>
          <a:prstGeom prst="rect">
            <a:avLst/>
          </a:prstGeom>
          <a:solidFill>
            <a:schemeClr val="bg1">
              <a:alpha val="64000"/>
            </a:schemeClr>
          </a:solidFill>
          <a:ln>
            <a:solidFill>
              <a:schemeClr val="tx1"/>
            </a:solidFill>
          </a:ln>
          <a:effectLst>
            <a:outerShdw blurRad="127000" dist="88900" dir="2400000" algn="t" rotWithShape="0">
              <a:prstClr val="black">
                <a:alpha val="40000"/>
              </a:prstClr>
            </a:outerShdw>
          </a:effectLst>
        </p:spPr>
        <p:txBody>
          <a:bodyPr wrap="square" lIns="180000" rtlCol="0">
            <a:spAutoFit/>
          </a:bodyPr>
          <a:lstStyle/>
          <a:p>
            <a:r>
              <a:rPr lang="en-US" sz="3200" b="1" dirty="0" smtClean="0">
                <a:latin typeface="Calibri" pitchFamily="34" charset="0"/>
              </a:rPr>
              <a:t>The “double whammy”</a:t>
            </a:r>
            <a:endParaRPr lang="en-US" sz="3200" b="1" dirty="0">
              <a:solidFill>
                <a:srgbClr val="FFFF00"/>
              </a:solidFill>
              <a:latin typeface="Calibri" pitchFamily="34" charset="0"/>
            </a:endParaRPr>
          </a:p>
        </p:txBody>
      </p:sp>
    </p:spTree>
    <p:extLst>
      <p:ext uri="{BB962C8B-B14F-4D97-AF65-F5344CB8AC3E}">
        <p14:creationId xmlns:p14="http://schemas.microsoft.com/office/powerpoint/2010/main" val="661727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292836">
            <a:off x="2358610" y="5783726"/>
            <a:ext cx="1925079" cy="369332"/>
          </a:xfrm>
          <a:prstGeom prst="rect">
            <a:avLst/>
          </a:prstGeom>
          <a:noFill/>
        </p:spPr>
        <p:txBody>
          <a:bodyPr wrap="none" rtlCol="0">
            <a:spAutoFit/>
          </a:bodyPr>
          <a:lstStyle/>
          <a:p>
            <a:r>
              <a:rPr lang="en-AU" dirty="0"/>
              <a:t>l</a:t>
            </a:r>
            <a:r>
              <a:rPr lang="en-AU" dirty="0" smtClean="0"/>
              <a:t>and planning laws</a:t>
            </a:r>
            <a:endParaRPr lang="en-AU" dirty="0"/>
          </a:p>
        </p:txBody>
      </p:sp>
      <p:sp>
        <p:nvSpPr>
          <p:cNvPr id="5" name="TextBox 4"/>
          <p:cNvSpPr txBox="1"/>
          <p:nvPr/>
        </p:nvSpPr>
        <p:spPr>
          <a:xfrm>
            <a:off x="722227" y="4074941"/>
            <a:ext cx="2597186" cy="369332"/>
          </a:xfrm>
          <a:prstGeom prst="rect">
            <a:avLst/>
          </a:prstGeom>
          <a:noFill/>
        </p:spPr>
        <p:txBody>
          <a:bodyPr wrap="none" rtlCol="0">
            <a:spAutoFit/>
          </a:bodyPr>
          <a:lstStyle/>
          <a:p>
            <a:r>
              <a:rPr lang="en-AU" dirty="0"/>
              <a:t>w</a:t>
            </a:r>
            <a:r>
              <a:rPr lang="en-AU" dirty="0" smtClean="0"/>
              <a:t>ater allocation/planning</a:t>
            </a:r>
            <a:endParaRPr lang="en-AU" dirty="0"/>
          </a:p>
        </p:txBody>
      </p:sp>
      <p:sp>
        <p:nvSpPr>
          <p:cNvPr id="6" name="TextBox 5"/>
          <p:cNvSpPr txBox="1"/>
          <p:nvPr/>
        </p:nvSpPr>
        <p:spPr>
          <a:xfrm>
            <a:off x="755576" y="5308089"/>
            <a:ext cx="2340256" cy="369332"/>
          </a:xfrm>
          <a:prstGeom prst="rect">
            <a:avLst/>
          </a:prstGeom>
          <a:noFill/>
        </p:spPr>
        <p:txBody>
          <a:bodyPr wrap="none" rtlCol="0">
            <a:spAutoFit/>
          </a:bodyPr>
          <a:lstStyle/>
          <a:p>
            <a:r>
              <a:rPr lang="en-AU" dirty="0"/>
              <a:t>i</a:t>
            </a:r>
            <a:r>
              <a:rPr lang="en-AU" dirty="0" smtClean="0"/>
              <a:t>nfrastructure planning</a:t>
            </a:r>
            <a:endParaRPr lang="en-AU" dirty="0"/>
          </a:p>
        </p:txBody>
      </p:sp>
      <p:sp>
        <p:nvSpPr>
          <p:cNvPr id="7" name="Rectangle 6"/>
          <p:cNvSpPr/>
          <p:nvPr/>
        </p:nvSpPr>
        <p:spPr>
          <a:xfrm>
            <a:off x="1394309" y="4645089"/>
            <a:ext cx="2215478" cy="369332"/>
          </a:xfrm>
          <a:prstGeom prst="rect">
            <a:avLst/>
          </a:prstGeom>
        </p:spPr>
        <p:txBody>
          <a:bodyPr wrap="none">
            <a:spAutoFit/>
          </a:bodyPr>
          <a:lstStyle/>
          <a:p>
            <a:r>
              <a:rPr lang="en-AU" dirty="0"/>
              <a:t>p</a:t>
            </a:r>
            <a:r>
              <a:rPr lang="en-AU" dirty="0" smtClean="0"/>
              <a:t>ollution </a:t>
            </a:r>
            <a:r>
              <a:rPr lang="en-AU" dirty="0"/>
              <a:t>control laws</a:t>
            </a:r>
          </a:p>
        </p:txBody>
      </p:sp>
      <p:sp>
        <p:nvSpPr>
          <p:cNvPr id="9" name="Rectangle 8"/>
          <p:cNvSpPr/>
          <p:nvPr/>
        </p:nvSpPr>
        <p:spPr>
          <a:xfrm>
            <a:off x="4527434" y="2532201"/>
            <a:ext cx="4572000" cy="646331"/>
          </a:xfrm>
          <a:prstGeom prst="rect">
            <a:avLst/>
          </a:prstGeom>
        </p:spPr>
        <p:txBody>
          <a:bodyPr>
            <a:spAutoFit/>
          </a:bodyPr>
          <a:lstStyle/>
          <a:p>
            <a:r>
              <a:rPr lang="en-AU" dirty="0"/>
              <a:t>the economic valuation of environmental impacts (externalities)</a:t>
            </a:r>
          </a:p>
        </p:txBody>
      </p:sp>
      <p:sp>
        <p:nvSpPr>
          <p:cNvPr id="10" name="Rectangle 9"/>
          <p:cNvSpPr/>
          <p:nvPr/>
        </p:nvSpPr>
        <p:spPr>
          <a:xfrm rot="415123">
            <a:off x="4716349" y="865869"/>
            <a:ext cx="4572000" cy="646331"/>
          </a:xfrm>
          <a:prstGeom prst="rect">
            <a:avLst/>
          </a:prstGeom>
        </p:spPr>
        <p:txBody>
          <a:bodyPr>
            <a:spAutoFit/>
          </a:bodyPr>
          <a:lstStyle/>
          <a:p>
            <a:r>
              <a:rPr lang="en-AU" dirty="0"/>
              <a:t>urban and household metabolism </a:t>
            </a:r>
            <a:endParaRPr lang="en-AU" dirty="0" smtClean="0"/>
          </a:p>
          <a:p>
            <a:r>
              <a:rPr lang="en-AU" dirty="0" smtClean="0"/>
              <a:t>(</a:t>
            </a:r>
            <a:r>
              <a:rPr lang="en-AU" dirty="0"/>
              <a:t>environmental resource flow analysis)</a:t>
            </a:r>
          </a:p>
        </p:txBody>
      </p:sp>
      <p:sp>
        <p:nvSpPr>
          <p:cNvPr id="11" name="Rectangle 10"/>
          <p:cNvSpPr/>
          <p:nvPr/>
        </p:nvSpPr>
        <p:spPr>
          <a:xfrm rot="178479">
            <a:off x="4151803" y="1892411"/>
            <a:ext cx="4244880" cy="369332"/>
          </a:xfrm>
          <a:prstGeom prst="rect">
            <a:avLst/>
          </a:prstGeom>
        </p:spPr>
        <p:txBody>
          <a:bodyPr wrap="none">
            <a:spAutoFit/>
          </a:bodyPr>
          <a:lstStyle/>
          <a:p>
            <a:r>
              <a:rPr lang="en-AU" dirty="0"/>
              <a:t>industrial ecology assessment and planning</a:t>
            </a:r>
          </a:p>
        </p:txBody>
      </p:sp>
      <p:sp>
        <p:nvSpPr>
          <p:cNvPr id="12" name="Rectangle 11"/>
          <p:cNvSpPr/>
          <p:nvPr/>
        </p:nvSpPr>
        <p:spPr>
          <a:xfrm rot="21379030">
            <a:off x="97133" y="2955474"/>
            <a:ext cx="4572000" cy="923330"/>
          </a:xfrm>
          <a:prstGeom prst="rect">
            <a:avLst/>
          </a:prstGeom>
        </p:spPr>
        <p:txBody>
          <a:bodyPr>
            <a:spAutoFit/>
          </a:bodyPr>
          <a:lstStyle/>
          <a:p>
            <a:r>
              <a:rPr lang="en-AU" dirty="0"/>
              <a:t>material and energy flow analysis – focus upon water, energy and greenhouse gas </a:t>
            </a:r>
            <a:r>
              <a:rPr lang="en-AU" dirty="0" smtClean="0"/>
              <a:t>emissions</a:t>
            </a:r>
          </a:p>
          <a:p>
            <a:endParaRPr lang="en-AU" dirty="0"/>
          </a:p>
        </p:txBody>
      </p:sp>
      <p:sp>
        <p:nvSpPr>
          <p:cNvPr id="13" name="Rectangle 12"/>
          <p:cNvSpPr/>
          <p:nvPr/>
        </p:nvSpPr>
        <p:spPr>
          <a:xfrm rot="241861">
            <a:off x="216048" y="976824"/>
            <a:ext cx="4572000" cy="1200329"/>
          </a:xfrm>
          <a:prstGeom prst="rect">
            <a:avLst/>
          </a:prstGeom>
        </p:spPr>
        <p:txBody>
          <a:bodyPr>
            <a:spAutoFit/>
          </a:bodyPr>
          <a:lstStyle/>
          <a:p>
            <a:r>
              <a:rPr lang="en-AU" dirty="0"/>
              <a:t>the use of environmental input-output methods and life cycle analysis to assess sustainable consumption relating to water and energy </a:t>
            </a:r>
          </a:p>
        </p:txBody>
      </p:sp>
      <p:sp>
        <p:nvSpPr>
          <p:cNvPr id="14" name="Rectangle 13"/>
          <p:cNvSpPr/>
          <p:nvPr/>
        </p:nvSpPr>
        <p:spPr>
          <a:xfrm rot="21117536">
            <a:off x="4608284" y="4743930"/>
            <a:ext cx="4572000" cy="1477328"/>
          </a:xfrm>
          <a:prstGeom prst="rect">
            <a:avLst/>
          </a:prstGeom>
        </p:spPr>
        <p:txBody>
          <a:bodyPr>
            <a:spAutoFit/>
          </a:bodyPr>
          <a:lstStyle/>
          <a:p>
            <a:r>
              <a:rPr lang="en-AU" dirty="0"/>
              <a:t>life cycle assessment and hybrid life cycle and input-output analysis techniques for assessing the sustainability implications of goods and services, organisations, industries, infrastructure and urban form</a:t>
            </a:r>
          </a:p>
        </p:txBody>
      </p:sp>
      <p:sp>
        <p:nvSpPr>
          <p:cNvPr id="16" name="TextBox 15"/>
          <p:cNvSpPr txBox="1"/>
          <p:nvPr/>
        </p:nvSpPr>
        <p:spPr>
          <a:xfrm>
            <a:off x="479142" y="2465535"/>
            <a:ext cx="3173433" cy="369332"/>
          </a:xfrm>
          <a:prstGeom prst="rect">
            <a:avLst/>
          </a:prstGeom>
          <a:noFill/>
        </p:spPr>
        <p:txBody>
          <a:bodyPr wrap="none" rtlCol="0">
            <a:spAutoFit/>
          </a:bodyPr>
          <a:lstStyle/>
          <a:p>
            <a:r>
              <a:rPr lang="en-AU" dirty="0"/>
              <a:t>u</a:t>
            </a:r>
            <a:r>
              <a:rPr lang="en-AU" dirty="0" smtClean="0"/>
              <a:t>tilities – demand management</a:t>
            </a:r>
            <a:endParaRPr lang="en-AU" dirty="0"/>
          </a:p>
        </p:txBody>
      </p:sp>
      <p:sp>
        <p:nvSpPr>
          <p:cNvPr id="2" name="Rectangle 1"/>
          <p:cNvSpPr/>
          <p:nvPr/>
        </p:nvSpPr>
        <p:spPr>
          <a:xfrm rot="21253519">
            <a:off x="4230730" y="3512651"/>
            <a:ext cx="4572000" cy="923330"/>
          </a:xfrm>
          <a:prstGeom prst="rect">
            <a:avLst/>
          </a:prstGeom>
        </p:spPr>
        <p:txBody>
          <a:bodyPr>
            <a:spAutoFit/>
          </a:bodyPr>
          <a:lstStyle/>
          <a:p>
            <a:r>
              <a:rPr lang="en-AU" b="1" dirty="0"/>
              <a:t>sustainability indicators – including ecological footprint analysis, environmental-economic accounting</a:t>
            </a:r>
          </a:p>
        </p:txBody>
      </p:sp>
      <p:sp>
        <p:nvSpPr>
          <p:cNvPr id="3" name="Rectangle 2"/>
          <p:cNvSpPr/>
          <p:nvPr/>
        </p:nvSpPr>
        <p:spPr>
          <a:xfrm>
            <a:off x="479142" y="147361"/>
            <a:ext cx="7939994" cy="400110"/>
          </a:xfrm>
          <a:prstGeom prst="rect">
            <a:avLst/>
          </a:prstGeom>
        </p:spPr>
        <p:txBody>
          <a:bodyPr wrap="none">
            <a:spAutoFit/>
          </a:bodyPr>
          <a:lstStyle/>
          <a:p>
            <a:r>
              <a:rPr lang="en-AU" sz="2000" b="1" dirty="0" smtClean="0">
                <a:solidFill>
                  <a:srgbClr val="FF0000"/>
                </a:solidFill>
              </a:rPr>
              <a:t>So … all these tools can be a bit confusing to non-economists</a:t>
            </a:r>
            <a:endParaRPr lang="en-AU" sz="2000" b="1" dirty="0">
              <a:solidFill>
                <a:srgbClr val="FF0000"/>
              </a:solidFill>
            </a:endParaRPr>
          </a:p>
        </p:txBody>
      </p:sp>
    </p:spTree>
    <p:extLst>
      <p:ext uri="{BB962C8B-B14F-4D97-AF65-F5344CB8AC3E}">
        <p14:creationId xmlns:p14="http://schemas.microsoft.com/office/powerpoint/2010/main" val="3033249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3200" dirty="0" smtClean="0"/>
              <a:t>Beware the solutions …</a:t>
            </a:r>
            <a:endParaRPr lang="en-AU" sz="3200" dirty="0"/>
          </a:p>
        </p:txBody>
      </p:sp>
      <p:sp>
        <p:nvSpPr>
          <p:cNvPr id="6" name="Content Placeholder 5"/>
          <p:cNvSpPr>
            <a:spLocks noGrp="1"/>
          </p:cNvSpPr>
          <p:nvPr>
            <p:ph idx="1"/>
          </p:nvPr>
        </p:nvSpPr>
        <p:spPr/>
        <p:txBody>
          <a:bodyPr>
            <a:normAutofit fontScale="85000" lnSpcReduction="10000"/>
          </a:bodyPr>
          <a:lstStyle/>
          <a:p>
            <a:pPr marL="0" indent="0">
              <a:buNone/>
            </a:pPr>
            <a:r>
              <a:rPr lang="en-AU" i="1" dirty="0"/>
              <a:t>“ (Today, environmentalists) … construct integrated </a:t>
            </a:r>
            <a:r>
              <a:rPr lang="en-AU" i="1" dirty="0" err="1"/>
              <a:t>multiscale</a:t>
            </a:r>
            <a:r>
              <a:rPr lang="en-AU" i="1" dirty="0"/>
              <a:t> ecological-economic models and assessments online, utilizing the results of adaptive, </a:t>
            </a:r>
            <a:r>
              <a:rPr lang="en-AU" i="1" dirty="0" err="1"/>
              <a:t>biocomplex</a:t>
            </a:r>
            <a:r>
              <a:rPr lang="en-AU" i="1" dirty="0"/>
              <a:t>, computational, cross-cutting, holistic, integrated, interactive, interdisciplinary, multifactorial, multifunctional, </a:t>
            </a:r>
            <a:r>
              <a:rPr lang="en-AU" i="1" dirty="0" err="1"/>
              <a:t>multiscale</a:t>
            </a:r>
            <a:r>
              <a:rPr lang="en-AU" i="1" dirty="0"/>
              <a:t>, networked</a:t>
            </a:r>
            <a:r>
              <a:rPr lang="en-AU" i="1" dirty="0" smtClean="0"/>
              <a:t>, </a:t>
            </a:r>
            <a:r>
              <a:rPr lang="en-AU" i="1" dirty="0"/>
              <a:t>nonlinear, </a:t>
            </a:r>
            <a:r>
              <a:rPr lang="en-AU" i="1" dirty="0" err="1"/>
              <a:t>simulational</a:t>
            </a:r>
            <a:r>
              <a:rPr lang="en-AU" i="1" dirty="0"/>
              <a:t>, synthetic, externally funded research, addressing uncertainties, vulnerabilities, complexities, criticalities, and surprise scenario forecasts.</a:t>
            </a:r>
            <a:r>
              <a:rPr lang="en-AU" dirty="0"/>
              <a:t>  </a:t>
            </a:r>
            <a:r>
              <a:rPr lang="en-AU" i="1" dirty="0"/>
              <a:t>Thus they adopt in a contemporary form the very economic and utilitarian approach their predecessors deplored</a:t>
            </a:r>
            <a:r>
              <a:rPr lang="en-AU" dirty="0" smtClean="0"/>
              <a:t>”</a:t>
            </a:r>
            <a:br>
              <a:rPr lang="en-AU" dirty="0" smtClean="0"/>
            </a:br>
            <a:endParaRPr lang="en-AU" dirty="0" smtClean="0"/>
          </a:p>
          <a:p>
            <a:pPr lvl="1"/>
            <a:r>
              <a:rPr lang="en-AU" dirty="0" err="1" smtClean="0"/>
              <a:t>Sagoff</a:t>
            </a:r>
            <a:r>
              <a:rPr lang="en-AU" dirty="0" smtClean="0"/>
              <a:t> 1994, p.155 </a:t>
            </a:r>
            <a:endParaRPr lang="en-AU" dirty="0"/>
          </a:p>
          <a:p>
            <a:pPr marL="0" indent="0">
              <a:buNone/>
            </a:pPr>
            <a:endParaRPr lang="en-AU" dirty="0" smtClean="0"/>
          </a:p>
        </p:txBody>
      </p:sp>
    </p:spTree>
    <p:extLst>
      <p:ext uri="{BB962C8B-B14F-4D97-AF65-F5344CB8AC3E}">
        <p14:creationId xmlns:p14="http://schemas.microsoft.com/office/powerpoint/2010/main" val="4071092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4000" dirty="0" smtClean="0"/>
              <a:t>If we woke up tomorrow and every citizen, government and corporation on Earth agreed to live within our ecological limits, how would we do it?</a:t>
            </a:r>
          </a:p>
          <a:p>
            <a:endParaRPr lang="en-AU" dirty="0"/>
          </a:p>
        </p:txBody>
      </p:sp>
      <p:sp>
        <p:nvSpPr>
          <p:cNvPr id="2" name="Title 1"/>
          <p:cNvSpPr>
            <a:spLocks noGrp="1"/>
          </p:cNvSpPr>
          <p:nvPr>
            <p:ph type="title"/>
          </p:nvPr>
        </p:nvSpPr>
        <p:spPr/>
        <p:txBody>
          <a:bodyPr/>
          <a:lstStyle/>
          <a:p>
            <a:r>
              <a:rPr lang="en-AU" dirty="0" smtClean="0"/>
              <a:t>The burning question</a:t>
            </a:r>
            <a:endParaRPr lang="en-AU" dirty="0"/>
          </a:p>
        </p:txBody>
      </p:sp>
    </p:spTree>
    <p:extLst>
      <p:ext uri="{BB962C8B-B14F-4D97-AF65-F5344CB8AC3E}">
        <p14:creationId xmlns:p14="http://schemas.microsoft.com/office/powerpoint/2010/main" val="209486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3200" dirty="0" smtClean="0"/>
              <a:t>Beware the solutions …</a:t>
            </a:r>
            <a:endParaRPr lang="en-AU" sz="3200" dirty="0"/>
          </a:p>
        </p:txBody>
      </p:sp>
      <p:sp>
        <p:nvSpPr>
          <p:cNvPr id="6" name="Content Placeholder 5"/>
          <p:cNvSpPr>
            <a:spLocks noGrp="1"/>
          </p:cNvSpPr>
          <p:nvPr>
            <p:ph idx="1"/>
          </p:nvPr>
        </p:nvSpPr>
        <p:spPr/>
        <p:txBody>
          <a:bodyPr>
            <a:normAutofit fontScale="85000" lnSpcReduction="10000"/>
          </a:bodyPr>
          <a:lstStyle/>
          <a:p>
            <a:pPr marL="0" indent="0">
              <a:buNone/>
            </a:pPr>
            <a:r>
              <a:rPr lang="en-AU" i="1" dirty="0"/>
              <a:t>“ (Today, environmentalists) … construct integrated </a:t>
            </a:r>
            <a:r>
              <a:rPr lang="en-AU" i="1" dirty="0" err="1"/>
              <a:t>multiscale</a:t>
            </a:r>
            <a:r>
              <a:rPr lang="en-AU" i="1" dirty="0"/>
              <a:t> ecological-economic models and assessments online, utilizing the results of adaptive, </a:t>
            </a:r>
            <a:r>
              <a:rPr lang="en-AU" i="1" dirty="0" err="1"/>
              <a:t>biocomplex</a:t>
            </a:r>
            <a:r>
              <a:rPr lang="en-AU" i="1" dirty="0"/>
              <a:t>, computational, cross-cutting, holistic, integrated, interactive, interdisciplinary, multifactorial, multifunctional, </a:t>
            </a:r>
            <a:r>
              <a:rPr lang="en-AU" i="1" dirty="0" err="1"/>
              <a:t>multiscale</a:t>
            </a:r>
            <a:r>
              <a:rPr lang="en-AU" i="1" dirty="0"/>
              <a:t>, networked</a:t>
            </a:r>
            <a:r>
              <a:rPr lang="en-AU" i="1" dirty="0" smtClean="0"/>
              <a:t>, </a:t>
            </a:r>
            <a:r>
              <a:rPr lang="en-AU" i="1" dirty="0"/>
              <a:t>nonlinear, </a:t>
            </a:r>
            <a:r>
              <a:rPr lang="en-AU" i="1" dirty="0" err="1"/>
              <a:t>simulational</a:t>
            </a:r>
            <a:r>
              <a:rPr lang="en-AU" i="1" dirty="0"/>
              <a:t>, synthetic, externally funded research, addressing uncertainties, vulnerabilities, complexities, criticalities, and surprise scenario forecasts.</a:t>
            </a:r>
            <a:r>
              <a:rPr lang="en-AU" dirty="0"/>
              <a:t>  </a:t>
            </a:r>
            <a:r>
              <a:rPr lang="en-AU" i="1" dirty="0"/>
              <a:t>Thus they adopt in a contemporary form the very economic and utilitarian approach their predecessors deplored</a:t>
            </a:r>
            <a:r>
              <a:rPr lang="en-AU" dirty="0" smtClean="0"/>
              <a:t>”</a:t>
            </a:r>
            <a:br>
              <a:rPr lang="en-AU" dirty="0" smtClean="0"/>
            </a:br>
            <a:endParaRPr lang="en-AU" dirty="0" smtClean="0"/>
          </a:p>
          <a:p>
            <a:pPr lvl="1"/>
            <a:r>
              <a:rPr lang="en-AU" dirty="0" err="1" smtClean="0"/>
              <a:t>Sagoff</a:t>
            </a:r>
            <a:r>
              <a:rPr lang="en-AU" dirty="0" smtClean="0"/>
              <a:t> 1994, p.155 </a:t>
            </a:r>
            <a:endParaRPr lang="en-AU" dirty="0"/>
          </a:p>
          <a:p>
            <a:pPr marL="0" indent="0">
              <a:buNone/>
            </a:pPr>
            <a:endParaRPr lang="en-AU" dirty="0" smtClean="0"/>
          </a:p>
        </p:txBody>
      </p:sp>
      <p:sp>
        <p:nvSpPr>
          <p:cNvPr id="2" name="TextBox 1"/>
          <p:cNvSpPr txBox="1"/>
          <p:nvPr/>
        </p:nvSpPr>
        <p:spPr>
          <a:xfrm rot="21064205">
            <a:off x="3635896" y="5785525"/>
            <a:ext cx="4726037" cy="646331"/>
          </a:xfrm>
          <a:prstGeom prst="rect">
            <a:avLst/>
          </a:prstGeom>
          <a:noFill/>
        </p:spPr>
        <p:txBody>
          <a:bodyPr wrap="none" rtlCol="0">
            <a:spAutoFit/>
          </a:bodyPr>
          <a:lstStyle/>
          <a:p>
            <a:r>
              <a:rPr lang="en-AU" dirty="0" smtClean="0"/>
              <a:t>Fair point … but to move modern societies to </a:t>
            </a:r>
            <a:br>
              <a:rPr lang="en-AU" dirty="0" smtClean="0"/>
            </a:br>
            <a:r>
              <a:rPr lang="en-AU" dirty="0" smtClean="0"/>
              <a:t>a world with limits, we need to start somewhere</a:t>
            </a:r>
            <a:endParaRPr lang="en-AU" dirty="0"/>
          </a:p>
        </p:txBody>
      </p:sp>
    </p:spTree>
    <p:extLst>
      <p:ext uri="{BB962C8B-B14F-4D97-AF65-F5344CB8AC3E}">
        <p14:creationId xmlns:p14="http://schemas.microsoft.com/office/powerpoint/2010/main" val="272333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Role of law and governance? </a:t>
            </a:r>
            <a:endParaRPr lang="en-AU" dirty="0"/>
          </a:p>
        </p:txBody>
      </p:sp>
      <p:sp>
        <p:nvSpPr>
          <p:cNvPr id="7" name="Content Placeholder 6"/>
          <p:cNvSpPr>
            <a:spLocks noGrp="1"/>
          </p:cNvSpPr>
          <p:nvPr>
            <p:ph sz="quarter" idx="2"/>
          </p:nvPr>
        </p:nvSpPr>
        <p:spPr>
          <a:xfrm>
            <a:off x="467544" y="1700808"/>
            <a:ext cx="4040188" cy="4248472"/>
          </a:xfrm>
        </p:spPr>
        <p:txBody>
          <a:bodyPr>
            <a:normAutofit fontScale="92500" lnSpcReduction="20000"/>
          </a:bodyPr>
          <a:lstStyle/>
          <a:p>
            <a:r>
              <a:rPr lang="en-AU" dirty="0" smtClean="0"/>
              <a:t>In the area of demand, or consumption, free marketeers claim that law should not be used to limit demand (claims of ‘nanny state’, ‘big brother’)</a:t>
            </a:r>
          </a:p>
          <a:p>
            <a:r>
              <a:rPr lang="en-AU" dirty="0" smtClean="0"/>
              <a:t>But our legal system already plays a critical role in setting the parameters for our economic and social systems</a:t>
            </a:r>
          </a:p>
          <a:p>
            <a:r>
              <a:rPr lang="en-AU" dirty="0" smtClean="0"/>
              <a:t>What’s possible in a brave new future?</a:t>
            </a:r>
          </a:p>
          <a:p>
            <a:endParaRPr lang="en-AU" dirty="0"/>
          </a:p>
        </p:txBody>
      </p:sp>
      <p:pic>
        <p:nvPicPr>
          <p:cNvPr id="10" name="Picture 7" descr="1984 cartoons, 1984 cartoon, 1984 picture, 1984 pictures, 1984 image, 1984 images, 1984 illustration, 1984 illustrations"/>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75024" y="1412776"/>
            <a:ext cx="4472076" cy="42484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72200" y="1196752"/>
            <a:ext cx="266429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8748464" y="2780928"/>
            <a:ext cx="28803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503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Right now …      What if ….</a:t>
            </a:r>
            <a:endParaRPr lang="en-AU" dirty="0"/>
          </a:p>
        </p:txBody>
      </p:sp>
      <p:sp>
        <p:nvSpPr>
          <p:cNvPr id="5" name="Content Placeholder 4"/>
          <p:cNvSpPr>
            <a:spLocks noGrp="1"/>
          </p:cNvSpPr>
          <p:nvPr>
            <p:ph sz="quarter" idx="2"/>
          </p:nvPr>
        </p:nvSpPr>
        <p:spPr>
          <a:xfrm>
            <a:off x="457200" y="1444294"/>
            <a:ext cx="4040188" cy="4576994"/>
          </a:xfrm>
        </p:spPr>
        <p:txBody>
          <a:bodyPr>
            <a:normAutofit fontScale="92500"/>
          </a:bodyPr>
          <a:lstStyle/>
          <a:p>
            <a:r>
              <a:rPr lang="en-AU" sz="2200" dirty="0" smtClean="0"/>
              <a:t>Planning </a:t>
            </a:r>
            <a:r>
              <a:rPr lang="en-AU" sz="2200" dirty="0" smtClean="0"/>
              <a:t>and development laws are not linked to broader parameters of ecological </a:t>
            </a:r>
            <a:r>
              <a:rPr lang="en-AU" sz="2200" dirty="0" smtClean="0"/>
              <a:t>health</a:t>
            </a:r>
            <a:r>
              <a:rPr lang="en-AU" sz="2200" smtClean="0"/>
              <a:t/>
            </a:r>
            <a:br>
              <a:rPr lang="en-AU" sz="2200" smtClean="0"/>
            </a:br>
            <a:r>
              <a:rPr lang="en-AU" sz="2200" smtClean="0"/>
              <a:t/>
            </a:r>
            <a:br>
              <a:rPr lang="en-AU" sz="2200" smtClean="0"/>
            </a:br>
            <a:endParaRPr lang="en-AU" sz="2200" dirty="0" smtClean="0"/>
          </a:p>
          <a:p>
            <a:r>
              <a:rPr lang="en-AU" sz="2200" dirty="0" smtClean="0"/>
              <a:t>Right </a:t>
            </a:r>
            <a:r>
              <a:rPr lang="en-AU" sz="2200" dirty="0"/>
              <a:t>to shop?</a:t>
            </a:r>
          </a:p>
          <a:p>
            <a:endParaRPr lang="en-AU" sz="2200" dirty="0"/>
          </a:p>
          <a:p>
            <a:pPr marL="109728" indent="0">
              <a:buNone/>
            </a:pPr>
            <a:r>
              <a:rPr lang="en-AU" sz="2200" dirty="0" smtClean="0"/>
              <a:t/>
            </a:r>
            <a:br>
              <a:rPr lang="en-AU" sz="2200" dirty="0" smtClean="0"/>
            </a:br>
            <a:endParaRPr lang="en-AU" sz="2200" dirty="0" smtClean="0"/>
          </a:p>
          <a:p>
            <a:r>
              <a:rPr lang="en-AU" sz="2200" dirty="0" smtClean="0"/>
              <a:t>Industrial developments have limited environmental requirements imposed on them</a:t>
            </a:r>
          </a:p>
          <a:p>
            <a:endParaRPr lang="en-AU" dirty="0" smtClean="0"/>
          </a:p>
          <a:p>
            <a:endParaRPr lang="en-AU" dirty="0" smtClean="0"/>
          </a:p>
          <a:p>
            <a:pPr marL="109728" indent="0">
              <a:buNone/>
            </a:pPr>
            <a:endParaRPr lang="en-AU" dirty="0"/>
          </a:p>
          <a:p>
            <a:endParaRPr lang="en-AU" dirty="0" smtClean="0"/>
          </a:p>
          <a:p>
            <a:endParaRPr lang="en-AU" dirty="0"/>
          </a:p>
        </p:txBody>
      </p:sp>
      <p:sp>
        <p:nvSpPr>
          <p:cNvPr id="6" name="Content Placeholder 5"/>
          <p:cNvSpPr>
            <a:spLocks noGrp="1"/>
          </p:cNvSpPr>
          <p:nvPr>
            <p:ph sz="quarter" idx="4"/>
          </p:nvPr>
        </p:nvSpPr>
        <p:spPr>
          <a:xfrm>
            <a:off x="4645025" y="1444294"/>
            <a:ext cx="4041775" cy="5297074"/>
          </a:xfrm>
        </p:spPr>
        <p:txBody>
          <a:bodyPr>
            <a:normAutofit fontScale="70000" lnSpcReduction="20000"/>
          </a:bodyPr>
          <a:lstStyle/>
          <a:p>
            <a:r>
              <a:rPr lang="en-AU" dirty="0" smtClean="0"/>
              <a:t>We </a:t>
            </a:r>
            <a:r>
              <a:rPr lang="en-AU" dirty="0"/>
              <a:t>understood and worked within ecological ‘boundaries’ to help set parameters for development+ </a:t>
            </a:r>
            <a:r>
              <a:rPr lang="en-AU" dirty="0">
                <a:solidFill>
                  <a:srgbClr val="FF0000"/>
                </a:solidFill>
              </a:rPr>
              <a:t>used EE tools to understand the impact of choices</a:t>
            </a:r>
            <a:r>
              <a:rPr lang="en-AU" dirty="0"/>
              <a:t> + reverse the onus of proof (developers must prove their projects are beneficial)</a:t>
            </a:r>
            <a:br>
              <a:rPr lang="en-AU" dirty="0"/>
            </a:br>
            <a:endParaRPr lang="en-AU" dirty="0"/>
          </a:p>
          <a:p>
            <a:r>
              <a:rPr lang="en-AU" dirty="0" smtClean="0"/>
              <a:t>We </a:t>
            </a:r>
            <a:r>
              <a:rPr lang="en-AU" dirty="0" smtClean="0"/>
              <a:t>inject values into consumption and production; governance frameworks for deliberative democracy – making choices about what we ‘allow’ in our society </a:t>
            </a:r>
            <a:br>
              <a:rPr lang="en-AU" dirty="0" smtClean="0"/>
            </a:br>
            <a:endParaRPr lang="en-AU" dirty="0"/>
          </a:p>
          <a:p>
            <a:r>
              <a:rPr lang="en-AU" dirty="0" smtClean="0"/>
              <a:t>Those developments that ARE allowed in this brave new world, have approaches like industrial ecology </a:t>
            </a:r>
            <a:r>
              <a:rPr lang="en-AU" i="1" dirty="0" smtClean="0"/>
              <a:t>imposed on them </a:t>
            </a:r>
            <a:r>
              <a:rPr lang="en-AU" dirty="0" smtClean="0"/>
              <a:t>as part of the approval/governance processes</a:t>
            </a:r>
            <a:endParaRPr lang="en-AU" dirty="0"/>
          </a:p>
        </p:txBody>
      </p:sp>
    </p:spTree>
    <p:extLst>
      <p:ext uri="{BB962C8B-B14F-4D97-AF65-F5344CB8AC3E}">
        <p14:creationId xmlns:p14="http://schemas.microsoft.com/office/powerpoint/2010/main" val="119936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dirty="0" smtClean="0"/>
              <a:t>Huge body of work ‘out there’, created by ecological economists - can help us understand and monitor consumption and production </a:t>
            </a:r>
          </a:p>
          <a:p>
            <a:pPr lvl="1"/>
            <a:r>
              <a:rPr lang="en-AU" dirty="0" smtClean="0"/>
              <a:t>EE can help create ‘stepping stones’ towards the future societies we want </a:t>
            </a:r>
          </a:p>
          <a:p>
            <a:r>
              <a:rPr lang="en-AU" dirty="0" smtClean="0"/>
              <a:t>Law and governance, at every scale, needs to:</a:t>
            </a:r>
          </a:p>
          <a:p>
            <a:pPr lvl="1"/>
            <a:r>
              <a:rPr lang="en-AU" dirty="0" smtClean="0"/>
              <a:t>Integrate these tools into our planning, management</a:t>
            </a:r>
          </a:p>
          <a:p>
            <a:pPr lvl="1"/>
            <a:r>
              <a:rPr lang="en-AU" b="1" u="sng" dirty="0" smtClean="0"/>
              <a:t>Use this information to set limits </a:t>
            </a:r>
            <a:r>
              <a:rPr lang="en-AU" dirty="0" smtClean="0"/>
              <a:t>(regulatory responses: bans, economic incentives, information/communication)</a:t>
            </a:r>
          </a:p>
          <a:p>
            <a:r>
              <a:rPr lang="en-AU" dirty="0" smtClean="0"/>
              <a:t>Role of civil society in the face of government ‘disinterest’ in sustainability?</a:t>
            </a:r>
          </a:p>
          <a:p>
            <a:pPr lvl="1"/>
            <a:r>
              <a:rPr lang="en-AU" dirty="0" smtClean="0"/>
              <a:t>Take back the economy</a:t>
            </a:r>
          </a:p>
          <a:p>
            <a:pPr lvl="1"/>
            <a:r>
              <a:rPr lang="en-AU" dirty="0" smtClean="0"/>
              <a:t>Understand and harness tools from ecological economics</a:t>
            </a:r>
            <a:endParaRPr lang="en-AU" dirty="0"/>
          </a:p>
          <a:p>
            <a:pPr lvl="1"/>
            <a:r>
              <a:rPr lang="en-AU" dirty="0" smtClean="0"/>
              <a:t>Work together, draw in multi-disciplinary teams, create alternative, thriving ‘models’ and practical examples of successful, healthy systems</a:t>
            </a:r>
          </a:p>
          <a:p>
            <a:pPr lvl="1"/>
            <a:endParaRPr lang="en-AU" dirty="0"/>
          </a:p>
        </p:txBody>
      </p:sp>
      <p:sp>
        <p:nvSpPr>
          <p:cNvPr id="3" name="Title 2"/>
          <p:cNvSpPr>
            <a:spLocks noGrp="1"/>
          </p:cNvSpPr>
          <p:nvPr>
            <p:ph type="title"/>
          </p:nvPr>
        </p:nvSpPr>
        <p:spPr/>
        <p:txBody>
          <a:bodyPr/>
          <a:lstStyle/>
          <a:p>
            <a:r>
              <a:rPr lang="en-AU" dirty="0" smtClean="0"/>
              <a:t>Conclusions – so what? </a:t>
            </a:r>
            <a:endParaRPr lang="en-AU" dirty="0"/>
          </a:p>
        </p:txBody>
      </p:sp>
    </p:spTree>
    <p:extLst>
      <p:ext uri="{BB962C8B-B14F-4D97-AF65-F5344CB8AC3E}">
        <p14:creationId xmlns:p14="http://schemas.microsoft.com/office/powerpoint/2010/main" val="3036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AU" sz="3600" dirty="0" smtClean="0"/>
              <a:t>Finally … just a reminder that state sponsored frugality isn’t impossible</a:t>
            </a:r>
            <a:endParaRPr lang="en-AU" sz="3600" dirty="0"/>
          </a:p>
        </p:txBody>
      </p:sp>
      <p:pic>
        <p:nvPicPr>
          <p:cNvPr id="4" name="Content Placeholder 7" descr="ridewith"/>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3512146" cy="4525962"/>
          </a:xfrm>
          <a:extLst>
            <a:ext uri="{909E8E84-426E-40DD-AFC4-6F175D3DCCD1}">
              <a14:hiddenFill xmlns:a14="http://schemas.microsoft.com/office/drawing/2010/main">
                <a:solidFill>
                  <a:srgbClr val="FFFFFF"/>
                </a:solidFill>
              </a14:hiddenFill>
            </a:ext>
          </a:extLst>
        </p:spPr>
      </p:pic>
      <p:pic>
        <p:nvPicPr>
          <p:cNvPr id="5" name="Picture 5" descr="Waste Helps the Enemy - Conserve Materi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7224" y="1628800"/>
            <a:ext cx="346688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3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rmAutofit fontScale="85000" lnSpcReduction="20000"/>
          </a:bodyPr>
          <a:lstStyle/>
          <a:p>
            <a:r>
              <a:rPr lang="en-AU" dirty="0" smtClean="0"/>
              <a:t>It all seems very complex</a:t>
            </a:r>
          </a:p>
          <a:p>
            <a:r>
              <a:rPr lang="en-AU" dirty="0" smtClean="0"/>
              <a:t>And it is</a:t>
            </a:r>
          </a:p>
          <a:p>
            <a:r>
              <a:rPr lang="en-AU" dirty="0" smtClean="0"/>
              <a:t>We’ve had 250 years (more?) of ‘pro-growth’/</a:t>
            </a:r>
            <a:br>
              <a:rPr lang="en-AU" dirty="0" smtClean="0"/>
            </a:br>
            <a:r>
              <a:rPr lang="en-AU" dirty="0" smtClean="0"/>
              <a:t>empty world thinking</a:t>
            </a:r>
          </a:p>
          <a:p>
            <a:r>
              <a:rPr lang="en-AU" dirty="0" smtClean="0"/>
              <a:t>Our systems are </a:t>
            </a:r>
            <a:r>
              <a:rPr lang="en-AU" u="sng" dirty="0" smtClean="0"/>
              <a:t>not geared </a:t>
            </a:r>
            <a:r>
              <a:rPr lang="en-AU" dirty="0" smtClean="0"/>
              <a:t>to limit demand</a:t>
            </a:r>
          </a:p>
          <a:p>
            <a:r>
              <a:rPr lang="en-AU" dirty="0" smtClean="0"/>
              <a:t>Our governance systems are geared for material growth (endless consumption)</a:t>
            </a:r>
          </a:p>
          <a:p>
            <a:pPr lvl="1"/>
            <a:r>
              <a:rPr lang="en-AU" dirty="0" smtClean="0"/>
              <a:t>And our economic systems “appear” to be controlled “from above” (governments and corporations)</a:t>
            </a:r>
          </a:p>
          <a:p>
            <a:r>
              <a:rPr lang="en-AU" dirty="0" smtClean="0"/>
              <a:t>BUT … over the last 50 years humanity has been developing new attitudes, methods, approaches.  </a:t>
            </a:r>
          </a:p>
          <a:p>
            <a:r>
              <a:rPr lang="en-AU" dirty="0" smtClean="0"/>
              <a:t>We have the tools and techniques to help us set limits and manage human societies… we just need to use them</a:t>
            </a:r>
          </a:p>
        </p:txBody>
      </p:sp>
      <p:sp>
        <p:nvSpPr>
          <p:cNvPr id="3" name="Title 2"/>
          <p:cNvSpPr>
            <a:spLocks noGrp="1"/>
          </p:cNvSpPr>
          <p:nvPr>
            <p:ph type="title"/>
          </p:nvPr>
        </p:nvSpPr>
        <p:spPr/>
        <p:txBody>
          <a:bodyPr/>
          <a:lstStyle/>
          <a:p>
            <a:r>
              <a:rPr lang="en-AU" dirty="0" smtClean="0"/>
              <a:t>Our argument</a:t>
            </a:r>
            <a:endParaRPr lang="en-AU" dirty="0"/>
          </a:p>
        </p:txBody>
      </p:sp>
    </p:spTree>
    <p:extLst>
      <p:ext uri="{BB962C8B-B14F-4D97-AF65-F5344CB8AC3E}">
        <p14:creationId xmlns:p14="http://schemas.microsoft.com/office/powerpoint/2010/main" val="3471769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 presentation</a:t>
            </a:r>
            <a:endParaRPr lang="en-AU" dirty="0"/>
          </a:p>
        </p:txBody>
      </p:sp>
      <p:sp>
        <p:nvSpPr>
          <p:cNvPr id="3" name="Content Placeholder 2"/>
          <p:cNvSpPr>
            <a:spLocks noGrp="1"/>
          </p:cNvSpPr>
          <p:nvPr>
            <p:ph sz="quarter" idx="2"/>
          </p:nvPr>
        </p:nvSpPr>
        <p:spPr>
          <a:xfrm>
            <a:off x="611560" y="1340768"/>
            <a:ext cx="7992888" cy="2664296"/>
          </a:xfrm>
        </p:spPr>
        <p:txBody>
          <a:bodyPr>
            <a:normAutofit fontScale="92500" lnSpcReduction="20000"/>
          </a:bodyPr>
          <a:lstStyle/>
          <a:p>
            <a:r>
              <a:rPr lang="en-AU" dirty="0" smtClean="0"/>
              <a:t>The problem of consumption</a:t>
            </a:r>
          </a:p>
          <a:p>
            <a:r>
              <a:rPr lang="en-AU" dirty="0" smtClean="0"/>
              <a:t>An Earth Jurisprudence perspective </a:t>
            </a:r>
          </a:p>
          <a:p>
            <a:r>
              <a:rPr lang="en-AU" dirty="0" smtClean="0"/>
              <a:t>Some questions for economics, law, governance</a:t>
            </a:r>
          </a:p>
          <a:p>
            <a:r>
              <a:rPr lang="en-AU" dirty="0" smtClean="0"/>
              <a:t>Tools for understanding and tracking ‘demand’ within the world of ecological economics</a:t>
            </a:r>
          </a:p>
          <a:p>
            <a:r>
              <a:rPr lang="en-AU" dirty="0" smtClean="0"/>
              <a:t>Limitations on the use of these tools</a:t>
            </a:r>
          </a:p>
          <a:p>
            <a:r>
              <a:rPr lang="en-AU" dirty="0" smtClean="0"/>
              <a:t>How law might work better to support such mechanisms</a:t>
            </a:r>
          </a:p>
          <a:p>
            <a:endParaRPr lang="en-AU" dirty="0"/>
          </a:p>
        </p:txBody>
      </p:sp>
      <p:pic>
        <p:nvPicPr>
          <p:cNvPr id="7" name="Picture 4" descr="kulutus_koti_tavara_e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779912" y="3717033"/>
            <a:ext cx="4176464" cy="292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55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problem of consumption</a:t>
            </a:r>
            <a:endParaRPr lang="en-AU" dirty="0"/>
          </a:p>
        </p:txBody>
      </p:sp>
      <p:pic>
        <p:nvPicPr>
          <p:cNvPr id="8" name="Picture 2" descr="C:\Users\PC Owner\Pictures\1 AWLA\421288_10151742084004673_35089253_n[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3580434"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
          <p:cNvSpPr>
            <a:spLocks noGrp="1"/>
          </p:cNvSpPr>
          <p:nvPr>
            <p:ph sz="quarter" idx="2"/>
          </p:nvPr>
        </p:nvSpPr>
        <p:spPr>
          <a:xfrm>
            <a:off x="467544" y="1628800"/>
            <a:ext cx="4618856" cy="4576994"/>
          </a:xfrm>
        </p:spPr>
        <p:txBody>
          <a:bodyPr>
            <a:normAutofit fontScale="92500" lnSpcReduction="20000"/>
          </a:bodyPr>
          <a:lstStyle/>
          <a:p>
            <a:pPr eaLnBrk="1" hangingPunct="1">
              <a:defRPr/>
            </a:pPr>
            <a:r>
              <a:rPr lang="en-AU" sz="2100" dirty="0" smtClean="0"/>
              <a:t>We’re now using 1.5 earths</a:t>
            </a:r>
          </a:p>
          <a:p>
            <a:pPr eaLnBrk="1" hangingPunct="1">
              <a:defRPr/>
            </a:pPr>
            <a:r>
              <a:rPr lang="en-AU" sz="2100" dirty="0" smtClean="0"/>
              <a:t>By 2030 we’ll need 2 earths</a:t>
            </a:r>
          </a:p>
          <a:p>
            <a:pPr eaLnBrk="1" hangingPunct="1">
              <a:defRPr/>
            </a:pPr>
            <a:r>
              <a:rPr lang="en-AU" sz="2100" dirty="0" smtClean="0"/>
              <a:t>For the global population to live like North Americans, we’d need 4 planets</a:t>
            </a:r>
          </a:p>
          <a:p>
            <a:pPr lvl="1" eaLnBrk="1" hangingPunct="1">
              <a:defRPr/>
            </a:pPr>
            <a:r>
              <a:rPr lang="en-AU" dirty="0" smtClean="0"/>
              <a:t>Global Footprint Network (2013)</a:t>
            </a:r>
          </a:p>
          <a:p>
            <a:pPr lvl="1" eaLnBrk="1" hangingPunct="1">
              <a:defRPr/>
            </a:pPr>
            <a:endParaRPr lang="en-AU" dirty="0"/>
          </a:p>
          <a:p>
            <a:pPr lvl="1" eaLnBrk="1" hangingPunct="1">
              <a:defRPr/>
            </a:pPr>
            <a:endParaRPr lang="en-AU" dirty="0" smtClean="0"/>
          </a:p>
          <a:p>
            <a:pPr eaLnBrk="1" hangingPunct="1">
              <a:defRPr/>
            </a:pPr>
            <a:r>
              <a:rPr lang="en-AU" dirty="0" smtClean="0"/>
              <a:t>“Humanity has used more resources since 1950 than in all of previous human history”</a:t>
            </a:r>
          </a:p>
          <a:p>
            <a:pPr lvl="1" eaLnBrk="1" hangingPunct="1">
              <a:defRPr/>
            </a:pPr>
            <a:r>
              <a:rPr lang="en-AU" dirty="0" smtClean="0"/>
              <a:t>Alan </a:t>
            </a:r>
            <a:r>
              <a:rPr lang="en-AU" dirty="0" err="1" smtClean="0"/>
              <a:t>Durning</a:t>
            </a:r>
            <a:r>
              <a:rPr lang="en-AU" dirty="0" smtClean="0"/>
              <a:t> ‘How Much is Enough? The consumer society and the future of the earth’ (1992)</a:t>
            </a:r>
          </a:p>
          <a:p>
            <a:pPr lvl="1" eaLnBrk="1" hangingPunct="1">
              <a:defRPr/>
            </a:pPr>
            <a:endParaRPr lang="en-AU" dirty="0"/>
          </a:p>
        </p:txBody>
      </p:sp>
    </p:spTree>
    <p:extLst>
      <p:ext uri="{BB962C8B-B14F-4D97-AF65-F5344CB8AC3E}">
        <p14:creationId xmlns:p14="http://schemas.microsoft.com/office/powerpoint/2010/main" val="5103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3200" dirty="0" smtClean="0"/>
              <a:t>How do we limit demand in a limitless society?</a:t>
            </a:r>
            <a:endParaRPr lang="en-AU" sz="3200" dirty="0"/>
          </a:p>
        </p:txBody>
      </p:sp>
      <p:pic>
        <p:nvPicPr>
          <p:cNvPr id="8" name="Picture 4" descr="bstn325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124744"/>
            <a:ext cx="4980806" cy="528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8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27992"/>
          </a:xfrm>
        </p:spPr>
        <p:txBody>
          <a:bodyPr>
            <a:normAutofit fontScale="55000" lnSpcReduction="20000"/>
          </a:bodyPr>
          <a:lstStyle/>
          <a:p>
            <a:r>
              <a:rPr lang="en-AU" sz="3600" dirty="0" smtClean="0"/>
              <a:t>Thomas Berry said by trying to create a ‘</a:t>
            </a:r>
            <a:r>
              <a:rPr lang="en-AU" sz="3600" i="1" dirty="0" err="1" smtClean="0"/>
              <a:t>wonderworld</a:t>
            </a:r>
            <a:r>
              <a:rPr lang="en-AU" sz="3600" dirty="0" smtClean="0"/>
              <a:t>’ industrial society has created a </a:t>
            </a:r>
            <a:r>
              <a:rPr lang="en-AU" sz="3600" i="1" dirty="0" err="1" smtClean="0"/>
              <a:t>wasteworld</a:t>
            </a:r>
            <a:endParaRPr lang="en-AU" sz="3600" i="1" dirty="0" smtClean="0"/>
          </a:p>
          <a:p>
            <a:r>
              <a:rPr lang="en-AU" sz="3600" dirty="0" smtClean="0"/>
              <a:t>We need to live within the boundaries of the earth &amp; support and nurture the Earth Community</a:t>
            </a:r>
          </a:p>
          <a:p>
            <a:r>
              <a:rPr lang="en-AU" sz="3600" dirty="0" smtClean="0"/>
              <a:t>How? </a:t>
            </a:r>
          </a:p>
          <a:p>
            <a:r>
              <a:rPr lang="en-AU" sz="3600" b="1" u="sng" dirty="0" smtClean="0"/>
              <a:t>Focus on ecological health as a starting point</a:t>
            </a:r>
          </a:p>
          <a:p>
            <a:pPr lvl="1"/>
            <a:r>
              <a:rPr lang="en-AU" sz="3200" dirty="0" smtClean="0"/>
              <a:t>Planetary Boundaries give us upper limits; can implement at national/regional/local levels</a:t>
            </a:r>
          </a:p>
          <a:p>
            <a:r>
              <a:rPr lang="en-AU" sz="3600" b="1" u="sng" dirty="0" smtClean="0"/>
              <a:t>Then it’s about choices </a:t>
            </a:r>
            <a:r>
              <a:rPr lang="en-AU" sz="3600" dirty="0" smtClean="0"/>
              <a:t>– choosing to nurture the natural world then puts limits around human activities</a:t>
            </a:r>
          </a:p>
          <a:p>
            <a:r>
              <a:rPr lang="en-AU" sz="3600" dirty="0" smtClean="0"/>
              <a:t>Key questions for law and economics</a:t>
            </a:r>
          </a:p>
          <a:p>
            <a:pPr lvl="1"/>
            <a:r>
              <a:rPr lang="en-AU" sz="3200" dirty="0" smtClean="0">
                <a:solidFill>
                  <a:srgbClr val="FF0000"/>
                </a:solidFill>
              </a:rPr>
              <a:t>What economic tools and mechanisms can we use to better understand and control human consumption?</a:t>
            </a:r>
          </a:p>
          <a:p>
            <a:pPr lvl="1"/>
            <a:r>
              <a:rPr lang="en-AU" sz="3200" dirty="0" smtClean="0"/>
              <a:t>What do we already have and use?</a:t>
            </a:r>
          </a:p>
          <a:p>
            <a:pPr lvl="1"/>
            <a:r>
              <a:rPr lang="en-AU" sz="3200" dirty="0" smtClean="0"/>
              <a:t>What do we need that we don’t have?</a:t>
            </a:r>
          </a:p>
          <a:p>
            <a:pPr lvl="1"/>
            <a:r>
              <a:rPr lang="en-AU" sz="3200" dirty="0" smtClean="0">
                <a:solidFill>
                  <a:srgbClr val="FF0000"/>
                </a:solidFill>
              </a:rPr>
              <a:t>How can law support these tools and mechanisms? Can law play a role in encouraging reduced demand?</a:t>
            </a:r>
          </a:p>
        </p:txBody>
      </p:sp>
      <p:sp>
        <p:nvSpPr>
          <p:cNvPr id="2" name="Title 1"/>
          <p:cNvSpPr>
            <a:spLocks noGrp="1"/>
          </p:cNvSpPr>
          <p:nvPr>
            <p:ph type="title"/>
          </p:nvPr>
        </p:nvSpPr>
        <p:spPr/>
        <p:txBody>
          <a:bodyPr>
            <a:normAutofit fontScale="90000"/>
          </a:bodyPr>
          <a:lstStyle/>
          <a:p>
            <a:r>
              <a:rPr lang="en-AU" dirty="0" smtClean="0"/>
              <a:t>An Earth Jurisprudence approach</a:t>
            </a:r>
            <a:endParaRPr lang="en-AU" dirty="0"/>
          </a:p>
        </p:txBody>
      </p:sp>
    </p:spTree>
    <p:extLst>
      <p:ext uri="{BB962C8B-B14F-4D97-AF65-F5344CB8AC3E}">
        <p14:creationId xmlns:p14="http://schemas.microsoft.com/office/powerpoint/2010/main" val="45935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coEconomics Poster.jpg"/>
          <p:cNvPicPr>
            <a:picLocks noChangeAspect="1"/>
          </p:cNvPicPr>
          <p:nvPr/>
        </p:nvPicPr>
        <p:blipFill>
          <a:blip r:embed="rId3" cstate="print"/>
          <a:stretch>
            <a:fillRect/>
          </a:stretch>
        </p:blipFill>
        <p:spPr>
          <a:xfrm>
            <a:off x="0" y="0"/>
            <a:ext cx="9144000" cy="6858000"/>
          </a:xfrm>
          <a:prstGeom prst="rect">
            <a:avLst/>
          </a:prstGeom>
        </p:spPr>
      </p:pic>
      <p:sp>
        <p:nvSpPr>
          <p:cNvPr id="2"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2652" y="3284984"/>
            <a:ext cx="7518695" cy="584775"/>
          </a:xfrm>
          <a:prstGeom prst="rect">
            <a:avLst/>
          </a:prstGeom>
          <a:solidFill>
            <a:srgbClr val="336600">
              <a:alpha val="80000"/>
            </a:srgbClr>
          </a:solidFill>
        </p:spPr>
        <p:txBody>
          <a:bodyPr wrap="square" lIns="252000" rIns="216000">
            <a:spAutoFit/>
          </a:bodyPr>
          <a:lstStyle/>
          <a:p>
            <a:r>
              <a:rPr lang="en-US" sz="3200" b="1" dirty="0" smtClean="0">
                <a:solidFill>
                  <a:schemeClr val="bg1"/>
                </a:solidFill>
                <a:latin typeface="Calibri" pitchFamily="34" charset="0"/>
              </a:rPr>
              <a:t> Tools from ECOLOGICAL ECONOMICS (EE)</a:t>
            </a:r>
            <a:endParaRPr lang="en-US" sz="3200" b="1" i="1" dirty="0" smtClean="0">
              <a:solidFill>
                <a:srgbClr val="FFFF00"/>
              </a:solidFill>
              <a:latin typeface="Calibri" pitchFamily="34" charset="0"/>
            </a:endParaRPr>
          </a:p>
        </p:txBody>
      </p:sp>
      <p:sp>
        <p:nvSpPr>
          <p:cNvPr id="9" name="Title 1"/>
          <p:cNvSpPr txBox="1">
            <a:spLocks/>
          </p:cNvSpPr>
          <p:nvPr/>
        </p:nvSpPr>
        <p:spPr>
          <a:xfrm>
            <a:off x="467544" y="980728"/>
            <a:ext cx="8064896" cy="1656184"/>
          </a:xfrm>
          <a:prstGeom prst="rect">
            <a:avLst/>
          </a:prstGeom>
          <a:solidFill>
            <a:schemeClr val="bg1">
              <a:alpha val="45000"/>
            </a:schemeClr>
          </a:solidFill>
        </p:spPr>
        <p:txBody>
          <a:bodyPr wrap="square">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AU" sz="3200" dirty="0" smtClean="0">
                <a:solidFill>
                  <a:schemeClr val="tx2">
                    <a:lumMod val="75000"/>
                  </a:schemeClr>
                </a:solidFill>
              </a:rPr>
              <a:t>Tools for understanding, tracking and reducing natural resource demands  - gems from ecological economics</a:t>
            </a:r>
            <a:endParaRPr lang="en-AU" sz="3200" dirty="0">
              <a:solidFill>
                <a:schemeClr val="tx2">
                  <a:lumMod val="75000"/>
                </a:schemeClr>
              </a:solidFill>
            </a:endParaRPr>
          </a:p>
        </p:txBody>
      </p:sp>
    </p:spTree>
    <p:custDataLst>
      <p:tags r:id="rId1"/>
    </p:custDataLst>
    <p:extLst>
      <p:ext uri="{BB962C8B-B14F-4D97-AF65-F5344CB8AC3E}">
        <p14:creationId xmlns:p14="http://schemas.microsoft.com/office/powerpoint/2010/main" val="384935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rban forest.jpg"/>
          <p:cNvPicPr>
            <a:picLocks noChangeAspect="1"/>
          </p:cNvPicPr>
          <p:nvPr/>
        </p:nvPicPr>
        <p:blipFill>
          <a:blip r:embed="rId3" cstate="print"/>
          <a:stretch>
            <a:fillRect/>
          </a:stretch>
        </p:blipFill>
        <p:spPr>
          <a:xfrm>
            <a:off x="0" y="0"/>
            <a:ext cx="9144000" cy="6858000"/>
          </a:xfrm>
          <a:prstGeom prst="rect">
            <a:avLst/>
          </a:prstGeom>
        </p:spPr>
      </p:pic>
      <p:sp>
        <p:nvSpPr>
          <p:cNvPr id="2" name="PresenterExportAid" hidden="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9741"/>
            <a:ext cx="9144000" cy="584775"/>
          </a:xfrm>
          <a:prstGeom prst="rect">
            <a:avLst/>
          </a:prstGeom>
          <a:solidFill>
            <a:srgbClr val="336600">
              <a:alpha val="80000"/>
            </a:srgbClr>
          </a:solidFill>
        </p:spPr>
        <p:txBody>
          <a:bodyPr wrap="square" lIns="252000" rIns="216000">
            <a:spAutoFit/>
          </a:bodyPr>
          <a:lstStyle/>
          <a:p>
            <a:r>
              <a:rPr lang="en-US" sz="3200" b="1" dirty="0" smtClean="0">
                <a:solidFill>
                  <a:schemeClr val="bg1"/>
                </a:solidFill>
                <a:latin typeface="Calibri" pitchFamily="34" charset="0"/>
              </a:rPr>
              <a:t> ECOLOGICAL ECONOMICS (EE) – What is it ???</a:t>
            </a:r>
            <a:endParaRPr lang="en-US" sz="3200" b="1" i="1" dirty="0" smtClean="0">
              <a:solidFill>
                <a:srgbClr val="FFFF00"/>
              </a:solidFill>
              <a:latin typeface="Calibri" pitchFamily="34" charset="0"/>
            </a:endParaRPr>
          </a:p>
        </p:txBody>
      </p:sp>
      <p:pic>
        <p:nvPicPr>
          <p:cNvPr id="10" name="Picture 9" descr="sustegg1.jpg"/>
          <p:cNvPicPr>
            <a:picLocks noChangeAspect="1"/>
          </p:cNvPicPr>
          <p:nvPr/>
        </p:nvPicPr>
        <p:blipFill>
          <a:blip r:embed="rId4" cstate="print"/>
          <a:stretch>
            <a:fillRect/>
          </a:stretch>
        </p:blipFill>
        <p:spPr>
          <a:xfrm>
            <a:off x="3616778" y="1907042"/>
            <a:ext cx="5372100" cy="4829175"/>
          </a:xfrm>
          <a:prstGeom prst="rect">
            <a:avLst/>
          </a:prstGeom>
        </p:spPr>
      </p:pic>
      <p:sp>
        <p:nvSpPr>
          <p:cNvPr id="9" name="TextBox 8"/>
          <p:cNvSpPr txBox="1"/>
          <p:nvPr/>
        </p:nvSpPr>
        <p:spPr>
          <a:xfrm>
            <a:off x="179512" y="1578858"/>
            <a:ext cx="4691742" cy="553998"/>
          </a:xfrm>
          <a:prstGeom prst="rect">
            <a:avLst/>
          </a:prstGeom>
          <a:solidFill>
            <a:schemeClr val="bg1">
              <a:alpha val="85000"/>
            </a:schemeClr>
          </a:solidFill>
          <a:ln>
            <a:solidFill>
              <a:schemeClr val="tx1"/>
            </a:solidFill>
          </a:ln>
          <a:effectLst>
            <a:outerShdw blurRad="101600" dist="88900" dir="18960000" sx="102000" sy="102000" algn="bl" rotWithShape="0">
              <a:prstClr val="black">
                <a:alpha val="29000"/>
              </a:prstClr>
            </a:outerShdw>
          </a:effectLst>
        </p:spPr>
        <p:txBody>
          <a:bodyPr wrap="square" rIns="36000" rtlCol="0">
            <a:spAutoFit/>
          </a:bodyPr>
          <a:lstStyle/>
          <a:p>
            <a:pPr algn="ctr"/>
            <a:r>
              <a:rPr lang="en-AU" sz="3000" b="1" dirty="0" smtClean="0"/>
              <a:t>the “sustainability egg”</a:t>
            </a:r>
            <a:endParaRPr lang="en-US" sz="3000" b="1" dirty="0"/>
          </a:p>
        </p:txBody>
      </p:sp>
      <p:sp>
        <p:nvSpPr>
          <p:cNvPr id="15" name="TextBox 14"/>
          <p:cNvSpPr txBox="1"/>
          <p:nvPr/>
        </p:nvSpPr>
        <p:spPr>
          <a:xfrm>
            <a:off x="107504" y="5848816"/>
            <a:ext cx="8893824" cy="892552"/>
          </a:xfrm>
          <a:prstGeom prst="rect">
            <a:avLst/>
          </a:prstGeom>
          <a:solidFill>
            <a:srgbClr val="FFCE33">
              <a:alpha val="53000"/>
            </a:srgbClr>
          </a:solidFill>
          <a:ln>
            <a:solidFill>
              <a:schemeClr val="tx1"/>
            </a:solidFill>
          </a:ln>
          <a:effectLst>
            <a:outerShdw blurRad="88900" dist="127000" dir="2400000" algn="t" rotWithShape="0">
              <a:prstClr val="black">
                <a:alpha val="94000"/>
              </a:prstClr>
            </a:outerShdw>
          </a:effectLst>
        </p:spPr>
        <p:txBody>
          <a:bodyPr wrap="square" lIns="288000" rtlCol="0">
            <a:spAutoFit/>
          </a:bodyPr>
          <a:lstStyle/>
          <a:p>
            <a:r>
              <a:rPr lang="en-US" sz="2800" b="1" dirty="0" smtClean="0">
                <a:latin typeface="Calibri" pitchFamily="34" charset="0"/>
              </a:rPr>
              <a:t>(1) the </a:t>
            </a:r>
            <a:r>
              <a:rPr lang="en-US" sz="2800" b="1" i="1" dirty="0" smtClean="0">
                <a:latin typeface="Calibri" pitchFamily="34" charset="0"/>
              </a:rPr>
              <a:t>economy</a:t>
            </a:r>
            <a:r>
              <a:rPr lang="en-US" sz="2800" b="1" dirty="0" smtClean="0">
                <a:latin typeface="Calibri" pitchFamily="34" charset="0"/>
              </a:rPr>
              <a:t> is part of </a:t>
            </a:r>
            <a:r>
              <a:rPr lang="en-US" sz="2800" b="1" i="1" dirty="0" smtClean="0">
                <a:latin typeface="Calibri" pitchFamily="34" charset="0"/>
              </a:rPr>
              <a:t>society</a:t>
            </a:r>
            <a:r>
              <a:rPr lang="en-US" sz="2800" b="1" dirty="0" smtClean="0">
                <a:latin typeface="Calibri" pitchFamily="34" charset="0"/>
              </a:rPr>
              <a:t> which is part of </a:t>
            </a:r>
            <a:r>
              <a:rPr lang="en-US" sz="2800" b="1" i="1" dirty="0" smtClean="0">
                <a:latin typeface="Calibri" pitchFamily="34" charset="0"/>
              </a:rPr>
              <a:t>nature</a:t>
            </a:r>
            <a:r>
              <a:rPr lang="en-US" sz="2800" b="1" dirty="0" smtClean="0">
                <a:latin typeface="Calibri" pitchFamily="34" charset="0"/>
              </a:rPr>
              <a:t> </a:t>
            </a:r>
          </a:p>
          <a:p>
            <a:r>
              <a:rPr lang="en-US" sz="2400" b="1" dirty="0" smtClean="0">
                <a:latin typeface="Calibri" pitchFamily="34" charset="0"/>
              </a:rPr>
              <a:t>- the economy is embedded in nature</a:t>
            </a:r>
          </a:p>
        </p:txBody>
      </p:sp>
      <p:sp>
        <p:nvSpPr>
          <p:cNvPr id="7" name="Rectangle 6"/>
          <p:cNvSpPr/>
          <p:nvPr/>
        </p:nvSpPr>
        <p:spPr>
          <a:xfrm>
            <a:off x="179512" y="764704"/>
            <a:ext cx="6626482" cy="646331"/>
          </a:xfrm>
          <a:prstGeom prst="rect">
            <a:avLst/>
          </a:prstGeom>
          <a:solidFill>
            <a:srgbClr val="336600">
              <a:alpha val="71000"/>
            </a:srgbClr>
          </a:solidFill>
        </p:spPr>
        <p:txBody>
          <a:bodyPr wrap="square">
            <a:spAutoFit/>
          </a:bodyPr>
          <a:lstStyle/>
          <a:p>
            <a:pPr marL="742950" indent="-742950"/>
            <a:r>
              <a:rPr lang="en-AU" sz="3600" b="1" dirty="0" smtClean="0">
                <a:solidFill>
                  <a:srgbClr val="FFFF00"/>
                </a:solidFill>
                <a:latin typeface="Calibri" pitchFamily="34" charset="0"/>
              </a:rPr>
              <a:t> Some Key Assumptions</a:t>
            </a:r>
          </a:p>
        </p:txBody>
      </p:sp>
      <p:sp>
        <p:nvSpPr>
          <p:cNvPr id="12" name="TextBox 11"/>
          <p:cNvSpPr txBox="1"/>
          <p:nvPr/>
        </p:nvSpPr>
        <p:spPr>
          <a:xfrm>
            <a:off x="126624" y="4851157"/>
            <a:ext cx="7253688" cy="954107"/>
          </a:xfrm>
          <a:prstGeom prst="rect">
            <a:avLst/>
          </a:prstGeom>
          <a:solidFill>
            <a:srgbClr val="FFCE33">
              <a:alpha val="53000"/>
            </a:srgbClr>
          </a:solidFill>
          <a:ln>
            <a:solidFill>
              <a:schemeClr val="tx1"/>
            </a:solidFill>
          </a:ln>
          <a:effectLst>
            <a:outerShdw blurRad="88900" dist="127000" dir="2400000" algn="t" rotWithShape="0">
              <a:prstClr val="black">
                <a:alpha val="94000"/>
              </a:prstClr>
            </a:outerShdw>
          </a:effectLst>
        </p:spPr>
        <p:txBody>
          <a:bodyPr wrap="square" lIns="288000" rtlCol="0">
            <a:spAutoFit/>
          </a:bodyPr>
          <a:lstStyle/>
          <a:p>
            <a:r>
              <a:rPr lang="en-US" sz="2800" b="1" dirty="0" smtClean="0">
                <a:latin typeface="Calibri" pitchFamily="34" charset="0"/>
              </a:rPr>
              <a:t>(2)  the human economy is  highly dependent on nature as a major source of its welfare</a:t>
            </a:r>
            <a:endParaRPr lang="en-US" sz="2400" b="1" dirty="0" smtClean="0">
              <a:latin typeface="Calibri" pitchFamily="34" charset="0"/>
            </a:endParaRPr>
          </a:p>
        </p:txBody>
      </p:sp>
      <p:sp>
        <p:nvSpPr>
          <p:cNvPr id="13" name="TextBox 12"/>
          <p:cNvSpPr txBox="1"/>
          <p:nvPr/>
        </p:nvSpPr>
        <p:spPr>
          <a:xfrm>
            <a:off x="136894" y="3844575"/>
            <a:ext cx="5383565" cy="954107"/>
          </a:xfrm>
          <a:prstGeom prst="rect">
            <a:avLst/>
          </a:prstGeom>
          <a:solidFill>
            <a:srgbClr val="FFCE33">
              <a:alpha val="53000"/>
            </a:srgbClr>
          </a:solidFill>
          <a:ln>
            <a:solidFill>
              <a:schemeClr val="tx1"/>
            </a:solidFill>
          </a:ln>
          <a:effectLst>
            <a:outerShdw blurRad="88900" dist="127000" dir="2400000" algn="t" rotWithShape="0">
              <a:prstClr val="black">
                <a:alpha val="94000"/>
              </a:prstClr>
            </a:outerShdw>
          </a:effectLst>
        </p:spPr>
        <p:txBody>
          <a:bodyPr wrap="square" lIns="288000" rtlCol="0">
            <a:spAutoFit/>
          </a:bodyPr>
          <a:lstStyle/>
          <a:p>
            <a:r>
              <a:rPr lang="en-US" sz="2800" b="1" dirty="0" smtClean="0">
                <a:latin typeface="Calibri" pitchFamily="34" charset="0"/>
              </a:rPr>
              <a:t>(3) the stock of natural assets and related services is finite</a:t>
            </a:r>
            <a:endParaRPr lang="en-US" sz="2400" b="1" dirty="0" smtClean="0">
              <a:latin typeface="Calibri" pitchFamily="34" charset="0"/>
            </a:endParaRPr>
          </a:p>
        </p:txBody>
      </p:sp>
      <p:sp>
        <p:nvSpPr>
          <p:cNvPr id="14" name="TextBox 13"/>
          <p:cNvSpPr txBox="1"/>
          <p:nvPr/>
        </p:nvSpPr>
        <p:spPr>
          <a:xfrm>
            <a:off x="136894" y="2367689"/>
            <a:ext cx="5172124" cy="1446550"/>
          </a:xfrm>
          <a:prstGeom prst="rect">
            <a:avLst/>
          </a:prstGeom>
          <a:solidFill>
            <a:srgbClr val="FFCE33">
              <a:alpha val="60000"/>
            </a:srgbClr>
          </a:solidFill>
          <a:ln>
            <a:solidFill>
              <a:schemeClr val="tx1"/>
            </a:solidFill>
          </a:ln>
          <a:effectLst>
            <a:outerShdw blurRad="88900" dist="127000" dir="2400000" algn="t" rotWithShape="0">
              <a:prstClr val="black">
                <a:alpha val="94000"/>
              </a:prstClr>
            </a:outerShdw>
          </a:effectLst>
        </p:spPr>
        <p:txBody>
          <a:bodyPr wrap="square" lIns="288000" rtlCol="0">
            <a:spAutoFit/>
          </a:bodyPr>
          <a:lstStyle/>
          <a:p>
            <a:r>
              <a:rPr lang="en-US" sz="2800" b="1" dirty="0" smtClean="0">
                <a:latin typeface="Calibri" pitchFamily="34" charset="0"/>
              </a:rPr>
              <a:t>(4) the </a:t>
            </a:r>
            <a:r>
              <a:rPr lang="en-US" sz="3200" b="1" i="1" dirty="0" smtClean="0">
                <a:latin typeface="Calibri" pitchFamily="34" charset="0"/>
              </a:rPr>
              <a:t>scale</a:t>
            </a:r>
            <a:r>
              <a:rPr lang="en-US" sz="3200" b="1" dirty="0" smtClean="0">
                <a:latin typeface="Calibri" pitchFamily="34" charset="0"/>
              </a:rPr>
              <a:t> </a:t>
            </a:r>
            <a:r>
              <a:rPr lang="en-US" sz="2800" b="1" dirty="0" smtClean="0">
                <a:latin typeface="Calibri" pitchFamily="34" charset="0"/>
              </a:rPr>
              <a:t>of the human realm and activity on the Earth’s surface is damaging nature</a:t>
            </a:r>
            <a:endParaRPr lang="en-US" sz="2400" b="1" dirty="0" smtClean="0">
              <a:latin typeface="Calibri" pitchFamily="34" charset="0"/>
            </a:endParaRPr>
          </a:p>
        </p:txBody>
      </p:sp>
    </p:spTree>
    <p:custDataLst>
      <p:tags r:id="rId1"/>
    </p:custDataLst>
    <p:extLst>
      <p:ext uri="{BB962C8B-B14F-4D97-AF65-F5344CB8AC3E}">
        <p14:creationId xmlns:p14="http://schemas.microsoft.com/office/powerpoint/2010/main" val="13441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7"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CUSTOMTRANSITION" val="|Standard Aspect|Fade Thru Black"/>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woD"/>
  <p:tag name="PICTURESTYLE" val="TwoD"/>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Lst>
</file>

<file path=ppt/tags/tag2.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CUSTOMTRANSITION" val="|Standard Aspect|Fade Thru Black"/>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woD"/>
  <p:tag name="PICTURESTYLE" val="TwoD"/>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OFX_CACHE_PICTURE 10 Z1" val="C:\Users\Peter\AppData\Local\Temp\Presenter\ofx51F2AD99\sID402_Picture 10.EMF"/>
  <p:tag name="OFX_CACHE_PICTURE 9 Z5" val="C:\Users\Peter\AppData\Local\Temp\Presenter\ofx51F2AD99\sID402_Picture 9.EMF"/>
</p:tagLst>
</file>

<file path=ppt/tags/tag3.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CUSTOMTRANSITION" val="|Standard Aspect|Roll Over (From Bottom)"/>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BULLETEDSTYLE" val="TwoD"/>
  <p:tag name="DRAWINGTEXTSTYLE" val="TwoD"/>
  <p:tag name="PICTURESTYLE" val="ThreeD"/>
  <p:tag name="PICTUREBORDER" val="Square-Small"/>
  <p:tag name="TITLEFLATSHADOWCOLOR" val="0.5 0.5 0.5"/>
  <p:tag name="TITLEFLATSHADOWOPACITY" val="1"/>
  <p:tag name="TITLESOFTSHADOWCOLOR" val="0.5 0.5 0.5"/>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TITLEFLATSHADOWOFFSET" val="0.14 -0.14"/>
  <p:tag name="TITLESOFTSHADOWOFFSET" val="0 0"/>
  <p:tag name="TITLESTYLE" val="TwoD"/>
  <p:tag name="TITLESHADOW" val="Soft"/>
  <p:tag name="DRAWINGSTYLE" val="TwoD"/>
</p:tagLst>
</file>

<file path=ppt/tags/tag4.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CUSTOMTRANSITION" val="|Standard Aspect|Fade Thru Black"/>
  <p:tag name="SLIDESWATCHCOLOR1" val="0.1921569 0.1803922 0.372549"/>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woD"/>
  <p:tag name="PICTURESTYLE" val="TwoD"/>
  <p:tag name="TITLESHADOW" val="Soft"/>
  <p:tag name="TITLEFLATSHADOWCOLOR" val="0.5 0.5 0.5"/>
  <p:tag name="TITLEFLATSHADOWOPACITY" val="1"/>
  <p:tag name="TITLESOFTSHADOWCOLOR" val="0.5 0.5 0.5"/>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TITLEFLATSHADOWOFFSET" val="0.14 -0.14"/>
  <p:tag name="TITLESOFTSHADOWOFFSET" val="0 0"/>
  <p:tag name="TITLECOLOR" val="Ppt"/>
</p:tagLst>
</file>

<file path=ppt/tags/tag5.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CUSTOMTRANSITION" val="|Standard Aspect|Fade Thru Black"/>
  <p:tag name="SLIDESWATCHCOLOR1" val="0.1921569 0.1803922 0.372549"/>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woD"/>
  <p:tag name="PICTURESTYLE" val="TwoD"/>
  <p:tag name="TITLESHADOW" val="Soft"/>
  <p:tag name="TITLEFLATSHADOWCOLOR" val="0.5 0.5 0.5"/>
  <p:tag name="TITLEFLATSHADOWOPACITY" val="1"/>
  <p:tag name="TITLESOFTSHADOWCOLOR" val="0.5 0.5 0.5"/>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TITLEFLATSHADOWOFFSET" val="0.14 -0.14"/>
  <p:tag name="TITLESOFTSHADOWOFFSET" val="0 0"/>
  <p:tag name="TITLECOLOR" val="Ppt"/>
</p:tagLst>
</file>

<file path=ppt/tags/tag6.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hreeD"/>
  <p:tag name="PICTURESTYLE" val="ThreeD"/>
  <p:tag name="DRAWINGBORDER" val="Square-Small"/>
  <p:tag name="PICTUREBORDER" val="Square-Small"/>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OFX_CACHE_PICTURE 5 Z3" val="C:\Users\Peter\AppData\Local\Temp\OfficeFX\ofx5DAADB9F\sID613_Picture 5_6B0F076.PNG"/>
  <p:tag name="CUSTOMTRANSITION" val="|Standard Aspect|Cross Dissolve"/>
</p:tagLst>
</file>

<file path=ppt/tags/tag7.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hreeD"/>
  <p:tag name="PICTURESTYLE" val="ThreeD"/>
  <p:tag name="DRAWINGBORDER" val="Square-Small"/>
  <p:tag name="PICTUREBORDER" val="Square-Small"/>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CUSTOMTRANSITION" val="|Standard Aspect|Cross Dissolve"/>
  <p:tag name="OFX_CACHE_PICTURE 7 Z3" val="C:\Users\Peter\AppData\Local\Temp\OfficeFX\ofx5DAADB9F\sID605_Picture 7_4EF42860.PNG"/>
  <p:tag name="OFX_CACHE_PICTURE 5 Z4" val="C:\Users\Peter\AppData\Local\Temp\OfficeFX\ofx5DAADB9F\sID605_Picture 5_1AFDCE8F.PNG"/>
</p:tagLst>
</file>

<file path=ppt/tags/tag8.xml><?xml version="1.0" encoding="utf-8"?>
<p:tagLst xmlns:a="http://schemas.openxmlformats.org/drawingml/2006/main" xmlns:r="http://schemas.openxmlformats.org/officeDocument/2006/relationships" xmlns:p="http://schemas.openxmlformats.org/presentationml/2006/main">
  <p:tag name="VARIATION" val="Default"/>
  <p:tag name="TRANSITIONS" val="Custom"/>
  <p:tag name="SLIDESWATCHCOLOR1" val="0.1921569 0.1803922 0.372549"/>
  <p:tag name="TITLECOLOR" val="Theme"/>
  <p:tag name="BULLETEDCOLOR" val="Theme"/>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hreeD"/>
  <p:tag name="PICTURESTYLE" val="ThreeD"/>
  <p:tag name="DRAWINGBORDER" val="Square-Small"/>
  <p:tag name="PICTUREBORDER" val="Square-Small"/>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CUSTOMTRANSITION" val="|Standard Aspect|Cross Dissolve"/>
  <p:tag name="OFX_CACHE_PICTURE 7 Z3" val="C:\Users\Peter\AppData\Local\Temp\OfficeFX\ofx5DAADB9F\sID605_Picture 7_4EF42860.PNG"/>
  <p:tag name="OFX_CACHE_PICTURE 5 Z4" val="C:\Users\Peter\AppData\Local\Temp\OfficeFX\ofx5DAADB9F\sID605_Picture 5_1AFDCE8F.PNG"/>
</p:tagLst>
</file>

<file path=ppt/tags/tag9.xml><?xml version="1.0" encoding="utf-8"?>
<p:tagLst xmlns:a="http://schemas.openxmlformats.org/drawingml/2006/main" xmlns:r="http://schemas.openxmlformats.org/officeDocument/2006/relationships" xmlns:p="http://schemas.openxmlformats.org/presentationml/2006/main">
  <p:tag name="VARIATION" val="Default"/>
  <p:tag name="SLIDESWATCHCOLOR1" val="0.1921569 0.1803922 0.372549"/>
  <p:tag name="TITLECOLOR" val="Ppt"/>
  <p:tag name="BULLETEDCOLOR" val="Ppt"/>
  <p:tag name="DRAWINGTEXTCOLOR" val="Ppt"/>
  <p:tag name="DRAWINGBORDERCOLOR" val="Ppt"/>
  <p:tag name="DRAWINGFILLCOLOR" val="Ppt"/>
  <p:tag name="LINECOLOR" val="Ppt"/>
  <p:tag name="PICTUREBORDERCOLOR" val="Ppt"/>
  <p:tag name="TITLESTYLE" val="TwoD"/>
  <p:tag name="BULLETEDSTYLE" val="TwoD"/>
  <p:tag name="DRAWINGTEXTSTYLE" val="TwoD"/>
  <p:tag name="DRAWINGSTYLE" val="ThreeD"/>
  <p:tag name="PICTURESTYLE" val="TwoD"/>
  <p:tag name="DRAWINGBORDER" val="Square-Small"/>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Ppt"/>
  <p:tag name="BULLETEDANIMATION" val="Ppt"/>
  <p:tag name="DRAWINGANIMATION" val="Ppt"/>
  <p:tag name="PICTUREANIMATION" val="Ppt"/>
  <p:tag name="LINEANIMATION" val="Ppt"/>
  <p:tag name="ANIMATIONAUDIO" val="True"/>
  <p:tag name="INTERACTIONAUDIO" val="True"/>
  <p:tag name="TRANSITIONAUDIO" val="True"/>
  <p:tag name="TRANSITIONS" val="Custom"/>
  <p:tag name="CUSTOMTRANSITION" val="|Standard Aspect|Fade Thru Black"/>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513</TotalTime>
  <Words>1598</Words>
  <Application>Microsoft Office PowerPoint</Application>
  <PresentationFormat>On-screen Show (4:3)</PresentationFormat>
  <Paragraphs>170</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Taming the Consumption Beast: Tools for Managing Human Demand </vt:lpstr>
      <vt:lpstr>The burning question</vt:lpstr>
      <vt:lpstr>Our argument</vt:lpstr>
      <vt:lpstr>This presentation</vt:lpstr>
      <vt:lpstr>The problem of consumption</vt:lpstr>
      <vt:lpstr>How do we limit demand in a limitless society?</vt:lpstr>
      <vt:lpstr>An Earth Jurisprudence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Beware the solutions …</vt:lpstr>
      <vt:lpstr>Beware the solutions …</vt:lpstr>
      <vt:lpstr>Role of law and governance? </vt:lpstr>
      <vt:lpstr>Right now …      What if ….</vt:lpstr>
      <vt:lpstr>Conclusions – so what? </vt:lpstr>
      <vt:lpstr>Finally … just a reminder that state sponsored frugality isn’t impossible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Taming the Consumption Beast: Tools for Managing Human Demand</dc:title>
  <dc:creator>PC Owner</dc:creator>
  <cp:lastModifiedBy>Griffith Student</cp:lastModifiedBy>
  <cp:revision>65</cp:revision>
  <dcterms:created xsi:type="dcterms:W3CDTF">2013-09-20T21:35:08Z</dcterms:created>
  <dcterms:modified xsi:type="dcterms:W3CDTF">2013-09-28T01:19:54Z</dcterms:modified>
</cp:coreProperties>
</file>