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283" r:id="rId3"/>
    <p:sldId id="284" r:id="rId4"/>
    <p:sldId id="257" r:id="rId5"/>
    <p:sldId id="288" r:id="rId6"/>
    <p:sldId id="289" r:id="rId7"/>
    <p:sldId id="290" r:id="rId8"/>
    <p:sldId id="295" r:id="rId9"/>
    <p:sldId id="296" r:id="rId10"/>
    <p:sldId id="271" r:id="rId11"/>
    <p:sldId id="291" r:id="rId12"/>
    <p:sldId id="297" r:id="rId13"/>
    <p:sldId id="301" r:id="rId14"/>
    <p:sldId id="275" r:id="rId15"/>
    <p:sldId id="302" r:id="rId16"/>
    <p:sldId id="298" r:id="rId17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000066"/>
    <a:srgbClr val="5F5F5F"/>
    <a:srgbClr val="FF3300"/>
    <a:srgbClr val="993300"/>
    <a:srgbClr val="A8CDE6"/>
    <a:srgbClr val="FFFF00"/>
    <a:srgbClr val="FFFF99"/>
    <a:srgbClr val="00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4" autoAdjust="0"/>
    <p:restoredTop sz="94660"/>
  </p:normalViewPr>
  <p:slideViewPr>
    <p:cSldViewPr>
      <p:cViewPr>
        <p:scale>
          <a:sx n="66" d="100"/>
          <a:sy n="66" d="100"/>
        </p:scale>
        <p:origin x="-600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AEC651-3D98-450B-B66C-81575A19074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893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6BB1-5CE2-4A35-8AC3-6F62C9A8682C}" type="slidenum">
              <a:rPr lang="en-AU"/>
              <a:pPr/>
              <a:t>1</a:t>
            </a:fld>
            <a:endParaRPr lang="en-A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4ABE3-F21D-4781-8E75-B169B3FF5549}" type="slidenum">
              <a:rPr lang="en-AU"/>
              <a:pPr/>
              <a:t>2</a:t>
            </a:fld>
            <a:endParaRPr lang="en-A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1FC47-13D9-4FC1-8288-B4315B31496B}" type="slidenum">
              <a:rPr lang="en-AU"/>
              <a:pPr/>
              <a:t>3</a:t>
            </a:fld>
            <a:endParaRPr lang="en-A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C651-3D98-450B-B66C-81575A19074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0D780-E673-4549-AF86-69DD9282931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2A93B-81F7-48B0-8884-4BD5BBD8EF1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6A3D8-BC1B-41F1-A25B-F54422CCAB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17032-D1CF-4042-8B50-DAA7C9CD5CB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AA03-117B-4126-B336-9571B608271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03201-477D-43C7-BDEF-8FCECFB1AAC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117A3-C820-495F-A346-9BCC58983C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57C55-CD13-463C-B221-4DDFA1C1571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A8D40-9786-42F5-A1D1-780DE3EA35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B3F8-2CC1-448F-9C4D-B80E482E6BC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6B7335-C254-40B1-A2CE-96C72EBD181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E536C1-37D3-419B-A9C4-E2BFD06276E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90038" cy="3284538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51373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-63500" y="1922463"/>
            <a:ext cx="9391650" cy="1055687"/>
          </a:xfrm>
          <a:custGeom>
            <a:avLst/>
            <a:gdLst/>
            <a:ahLst/>
            <a:cxnLst>
              <a:cxn ang="0">
                <a:pos x="320" y="484"/>
              </a:cxn>
              <a:cxn ang="0">
                <a:pos x="514" y="439"/>
              </a:cxn>
              <a:cxn ang="0">
                <a:pos x="799" y="388"/>
              </a:cxn>
              <a:cxn ang="0">
                <a:pos x="961" y="337"/>
              </a:cxn>
              <a:cxn ang="0">
                <a:pos x="1226" y="401"/>
              </a:cxn>
              <a:cxn ang="0">
                <a:pos x="2165" y="459"/>
              </a:cxn>
              <a:cxn ang="0">
                <a:pos x="2327" y="388"/>
              </a:cxn>
              <a:cxn ang="0">
                <a:pos x="2483" y="395"/>
              </a:cxn>
              <a:cxn ang="0">
                <a:pos x="2574" y="382"/>
              </a:cxn>
              <a:cxn ang="0">
                <a:pos x="2638" y="247"/>
              </a:cxn>
              <a:cxn ang="0">
                <a:pos x="2696" y="68"/>
              </a:cxn>
              <a:cxn ang="0">
                <a:pos x="2755" y="49"/>
              </a:cxn>
              <a:cxn ang="0">
                <a:pos x="2825" y="113"/>
              </a:cxn>
              <a:cxn ang="0">
                <a:pos x="2923" y="279"/>
              </a:cxn>
              <a:cxn ang="0">
                <a:pos x="2955" y="305"/>
              </a:cxn>
              <a:cxn ang="0">
                <a:pos x="3020" y="363"/>
              </a:cxn>
              <a:cxn ang="0">
                <a:pos x="3642" y="427"/>
              </a:cxn>
              <a:cxn ang="0">
                <a:pos x="3829" y="433"/>
              </a:cxn>
              <a:cxn ang="0">
                <a:pos x="4010" y="452"/>
              </a:cxn>
              <a:cxn ang="0">
                <a:pos x="4198" y="510"/>
              </a:cxn>
              <a:cxn ang="0">
                <a:pos x="4444" y="535"/>
              </a:cxn>
              <a:cxn ang="0">
                <a:pos x="4548" y="491"/>
              </a:cxn>
              <a:cxn ang="0">
                <a:pos x="4962" y="363"/>
              </a:cxn>
              <a:cxn ang="0">
                <a:pos x="5390" y="286"/>
              </a:cxn>
              <a:cxn ang="0">
                <a:pos x="5512" y="324"/>
              </a:cxn>
              <a:cxn ang="0">
                <a:pos x="5693" y="420"/>
              </a:cxn>
              <a:cxn ang="0">
                <a:pos x="5900" y="581"/>
              </a:cxn>
              <a:cxn ang="0">
                <a:pos x="5681" y="606"/>
              </a:cxn>
              <a:cxn ang="0">
                <a:pos x="4295" y="606"/>
              </a:cxn>
              <a:cxn ang="0">
                <a:pos x="3156" y="619"/>
              </a:cxn>
              <a:cxn ang="0">
                <a:pos x="1408" y="619"/>
              </a:cxn>
              <a:cxn ang="0">
                <a:pos x="40" y="504"/>
              </a:cxn>
            </a:cxnLst>
            <a:rect l="0" t="0" r="r" b="b"/>
            <a:pathLst>
              <a:path w="5916" h="665">
                <a:moveTo>
                  <a:pt x="40" y="504"/>
                </a:moveTo>
                <a:cubicBezTo>
                  <a:pt x="138" y="498"/>
                  <a:pt x="195" y="492"/>
                  <a:pt x="320" y="484"/>
                </a:cubicBezTo>
                <a:cubicBezTo>
                  <a:pt x="385" y="464"/>
                  <a:pt x="276" y="495"/>
                  <a:pt x="449" y="471"/>
                </a:cubicBezTo>
                <a:cubicBezTo>
                  <a:pt x="472" y="468"/>
                  <a:pt x="494" y="448"/>
                  <a:pt x="514" y="439"/>
                </a:cubicBezTo>
                <a:cubicBezTo>
                  <a:pt x="554" y="422"/>
                  <a:pt x="620" y="423"/>
                  <a:pt x="657" y="420"/>
                </a:cubicBezTo>
                <a:cubicBezTo>
                  <a:pt x="703" y="406"/>
                  <a:pt x="753" y="403"/>
                  <a:pt x="799" y="388"/>
                </a:cubicBezTo>
                <a:cubicBezTo>
                  <a:pt x="822" y="381"/>
                  <a:pt x="841" y="364"/>
                  <a:pt x="864" y="356"/>
                </a:cubicBezTo>
                <a:cubicBezTo>
                  <a:pt x="895" y="346"/>
                  <a:pt x="929" y="344"/>
                  <a:pt x="961" y="337"/>
                </a:cubicBezTo>
                <a:cubicBezTo>
                  <a:pt x="992" y="343"/>
                  <a:pt x="1005" y="353"/>
                  <a:pt x="1032" y="363"/>
                </a:cubicBezTo>
                <a:cubicBezTo>
                  <a:pt x="1091" y="385"/>
                  <a:pt x="1164" y="395"/>
                  <a:pt x="1226" y="401"/>
                </a:cubicBezTo>
                <a:cubicBezTo>
                  <a:pt x="1326" y="465"/>
                  <a:pt x="1458" y="461"/>
                  <a:pt x="1570" y="465"/>
                </a:cubicBezTo>
                <a:cubicBezTo>
                  <a:pt x="1768" y="463"/>
                  <a:pt x="1967" y="471"/>
                  <a:pt x="2165" y="459"/>
                </a:cubicBezTo>
                <a:cubicBezTo>
                  <a:pt x="2184" y="458"/>
                  <a:pt x="2172" y="412"/>
                  <a:pt x="2191" y="407"/>
                </a:cubicBezTo>
                <a:cubicBezTo>
                  <a:pt x="2236" y="396"/>
                  <a:pt x="2283" y="401"/>
                  <a:pt x="2327" y="388"/>
                </a:cubicBezTo>
                <a:cubicBezTo>
                  <a:pt x="2342" y="384"/>
                  <a:pt x="2357" y="379"/>
                  <a:pt x="2372" y="375"/>
                </a:cubicBezTo>
                <a:cubicBezTo>
                  <a:pt x="2421" y="380"/>
                  <a:pt x="2442" y="380"/>
                  <a:pt x="2483" y="395"/>
                </a:cubicBezTo>
                <a:cubicBezTo>
                  <a:pt x="2506" y="393"/>
                  <a:pt x="2530" y="391"/>
                  <a:pt x="2553" y="388"/>
                </a:cubicBezTo>
                <a:cubicBezTo>
                  <a:pt x="2560" y="387"/>
                  <a:pt x="2571" y="388"/>
                  <a:pt x="2574" y="382"/>
                </a:cubicBezTo>
                <a:cubicBezTo>
                  <a:pt x="2613" y="288"/>
                  <a:pt x="2556" y="328"/>
                  <a:pt x="2606" y="299"/>
                </a:cubicBezTo>
                <a:cubicBezTo>
                  <a:pt x="2615" y="269"/>
                  <a:pt x="2606" y="258"/>
                  <a:pt x="2638" y="247"/>
                </a:cubicBezTo>
                <a:cubicBezTo>
                  <a:pt x="2659" y="182"/>
                  <a:pt x="2622" y="302"/>
                  <a:pt x="2650" y="126"/>
                </a:cubicBezTo>
                <a:cubicBezTo>
                  <a:pt x="2654" y="107"/>
                  <a:pt x="2685" y="84"/>
                  <a:pt x="2696" y="68"/>
                </a:cubicBezTo>
                <a:cubicBezTo>
                  <a:pt x="2704" y="4"/>
                  <a:pt x="2697" y="0"/>
                  <a:pt x="2742" y="30"/>
                </a:cubicBezTo>
                <a:cubicBezTo>
                  <a:pt x="2746" y="36"/>
                  <a:pt x="2749" y="44"/>
                  <a:pt x="2755" y="49"/>
                </a:cubicBezTo>
                <a:cubicBezTo>
                  <a:pt x="2767" y="59"/>
                  <a:pt x="2793" y="75"/>
                  <a:pt x="2793" y="75"/>
                </a:cubicBezTo>
                <a:cubicBezTo>
                  <a:pt x="2802" y="89"/>
                  <a:pt x="2822" y="97"/>
                  <a:pt x="2825" y="113"/>
                </a:cubicBezTo>
                <a:cubicBezTo>
                  <a:pt x="2833" y="146"/>
                  <a:pt x="2828" y="181"/>
                  <a:pt x="2833" y="215"/>
                </a:cubicBezTo>
                <a:cubicBezTo>
                  <a:pt x="2837" y="241"/>
                  <a:pt x="2897" y="271"/>
                  <a:pt x="2923" y="279"/>
                </a:cubicBezTo>
                <a:cubicBezTo>
                  <a:pt x="2927" y="286"/>
                  <a:pt x="2930" y="294"/>
                  <a:pt x="2936" y="299"/>
                </a:cubicBezTo>
                <a:cubicBezTo>
                  <a:pt x="2941" y="303"/>
                  <a:pt x="2950" y="300"/>
                  <a:pt x="2955" y="305"/>
                </a:cubicBezTo>
                <a:cubicBezTo>
                  <a:pt x="2960" y="310"/>
                  <a:pt x="2958" y="319"/>
                  <a:pt x="2962" y="324"/>
                </a:cubicBezTo>
                <a:cubicBezTo>
                  <a:pt x="2975" y="340"/>
                  <a:pt x="3000" y="356"/>
                  <a:pt x="3020" y="363"/>
                </a:cubicBezTo>
                <a:cubicBezTo>
                  <a:pt x="3122" y="464"/>
                  <a:pt x="3363" y="412"/>
                  <a:pt x="3454" y="414"/>
                </a:cubicBezTo>
                <a:cubicBezTo>
                  <a:pt x="3516" y="418"/>
                  <a:pt x="3579" y="423"/>
                  <a:pt x="3642" y="427"/>
                </a:cubicBezTo>
                <a:cubicBezTo>
                  <a:pt x="3670" y="429"/>
                  <a:pt x="3700" y="453"/>
                  <a:pt x="3739" y="459"/>
                </a:cubicBezTo>
                <a:cubicBezTo>
                  <a:pt x="3779" y="453"/>
                  <a:pt x="3798" y="454"/>
                  <a:pt x="3829" y="433"/>
                </a:cubicBezTo>
                <a:cubicBezTo>
                  <a:pt x="3861" y="435"/>
                  <a:pt x="3894" y="436"/>
                  <a:pt x="3926" y="439"/>
                </a:cubicBezTo>
                <a:cubicBezTo>
                  <a:pt x="3954" y="442"/>
                  <a:pt x="4010" y="452"/>
                  <a:pt x="4010" y="452"/>
                </a:cubicBezTo>
                <a:cubicBezTo>
                  <a:pt x="4054" y="470"/>
                  <a:pt x="4093" y="479"/>
                  <a:pt x="4140" y="484"/>
                </a:cubicBezTo>
                <a:cubicBezTo>
                  <a:pt x="4186" y="499"/>
                  <a:pt x="4168" y="489"/>
                  <a:pt x="4198" y="510"/>
                </a:cubicBezTo>
                <a:cubicBezTo>
                  <a:pt x="4227" y="550"/>
                  <a:pt x="4275" y="558"/>
                  <a:pt x="4322" y="567"/>
                </a:cubicBezTo>
                <a:cubicBezTo>
                  <a:pt x="4412" y="559"/>
                  <a:pt x="4371" y="572"/>
                  <a:pt x="4444" y="535"/>
                </a:cubicBezTo>
                <a:cubicBezTo>
                  <a:pt x="4456" y="529"/>
                  <a:pt x="4484" y="523"/>
                  <a:pt x="4484" y="523"/>
                </a:cubicBezTo>
                <a:cubicBezTo>
                  <a:pt x="4529" y="492"/>
                  <a:pt x="4507" y="500"/>
                  <a:pt x="4548" y="491"/>
                </a:cubicBezTo>
                <a:cubicBezTo>
                  <a:pt x="4576" y="446"/>
                  <a:pt x="4629" y="439"/>
                  <a:pt x="4678" y="433"/>
                </a:cubicBezTo>
                <a:cubicBezTo>
                  <a:pt x="4775" y="405"/>
                  <a:pt x="4863" y="376"/>
                  <a:pt x="4962" y="363"/>
                </a:cubicBezTo>
                <a:cubicBezTo>
                  <a:pt x="5044" y="332"/>
                  <a:pt x="5098" y="260"/>
                  <a:pt x="5169" y="247"/>
                </a:cubicBezTo>
                <a:cubicBezTo>
                  <a:pt x="5241" y="273"/>
                  <a:pt x="5314" y="279"/>
                  <a:pt x="5390" y="286"/>
                </a:cubicBezTo>
                <a:cubicBezTo>
                  <a:pt x="5420" y="296"/>
                  <a:pt x="5441" y="306"/>
                  <a:pt x="5474" y="311"/>
                </a:cubicBezTo>
                <a:cubicBezTo>
                  <a:pt x="5487" y="316"/>
                  <a:pt x="5500" y="318"/>
                  <a:pt x="5512" y="324"/>
                </a:cubicBezTo>
                <a:cubicBezTo>
                  <a:pt x="5527" y="332"/>
                  <a:pt x="5552" y="350"/>
                  <a:pt x="5552" y="350"/>
                </a:cubicBezTo>
                <a:cubicBezTo>
                  <a:pt x="5578" y="433"/>
                  <a:pt x="5607" y="414"/>
                  <a:pt x="5693" y="420"/>
                </a:cubicBezTo>
                <a:cubicBezTo>
                  <a:pt x="5727" y="426"/>
                  <a:pt x="5773" y="417"/>
                  <a:pt x="5784" y="452"/>
                </a:cubicBezTo>
                <a:cubicBezTo>
                  <a:pt x="5758" y="529"/>
                  <a:pt x="5916" y="470"/>
                  <a:pt x="5900" y="581"/>
                </a:cubicBezTo>
                <a:cubicBezTo>
                  <a:pt x="5898" y="594"/>
                  <a:pt x="5765" y="595"/>
                  <a:pt x="5752" y="599"/>
                </a:cubicBezTo>
                <a:cubicBezTo>
                  <a:pt x="5730" y="607"/>
                  <a:pt x="5705" y="604"/>
                  <a:pt x="5681" y="606"/>
                </a:cubicBezTo>
                <a:cubicBezTo>
                  <a:pt x="5499" y="648"/>
                  <a:pt x="5250" y="606"/>
                  <a:pt x="5053" y="599"/>
                </a:cubicBezTo>
                <a:cubicBezTo>
                  <a:pt x="4789" y="603"/>
                  <a:pt x="4552" y="613"/>
                  <a:pt x="4295" y="606"/>
                </a:cubicBezTo>
                <a:cubicBezTo>
                  <a:pt x="4211" y="575"/>
                  <a:pt x="4112" y="603"/>
                  <a:pt x="4023" y="612"/>
                </a:cubicBezTo>
                <a:cubicBezTo>
                  <a:pt x="3734" y="605"/>
                  <a:pt x="3445" y="597"/>
                  <a:pt x="3156" y="619"/>
                </a:cubicBezTo>
                <a:cubicBezTo>
                  <a:pt x="2954" y="665"/>
                  <a:pt x="2655" y="619"/>
                  <a:pt x="2431" y="612"/>
                </a:cubicBezTo>
                <a:cubicBezTo>
                  <a:pt x="2163" y="562"/>
                  <a:pt x="1707" y="613"/>
                  <a:pt x="1408" y="619"/>
                </a:cubicBezTo>
                <a:cubicBezTo>
                  <a:pt x="993" y="606"/>
                  <a:pt x="270" y="602"/>
                  <a:pt x="27" y="587"/>
                </a:cubicBezTo>
                <a:cubicBezTo>
                  <a:pt x="0" y="570"/>
                  <a:pt x="7" y="496"/>
                  <a:pt x="40" y="504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flatTx/>
          </a:bodyPr>
          <a:lstStyle/>
          <a:p>
            <a:endParaRPr lang="en-A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270375" y="2852738"/>
            <a:ext cx="4908550" cy="310673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30729" name="Picture 9" descr="cartoon - plodding after the do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4355976" cy="2878137"/>
          </a:xfrm>
          <a:prstGeom prst="rect">
            <a:avLst/>
          </a:prstGeom>
          <a:noFill/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-36513" y="5556250"/>
            <a:ext cx="9234488" cy="1301750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23850" y="260350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000" b="1" dirty="0">
                <a:solidFill>
                  <a:srgbClr val="FFFF00"/>
                </a:solidFill>
                <a:latin typeface="Corbel" pitchFamily="34" charset="0"/>
              </a:rPr>
              <a:t>Conference question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258888" y="765175"/>
            <a:ext cx="71294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dirty="0">
                <a:solidFill>
                  <a:schemeClr val="bg1"/>
                </a:solidFill>
                <a:latin typeface="Corbel" pitchFamily="34" charset="0"/>
              </a:rPr>
              <a:t>How do we change our current economic, political &amp; legal systems to create human societies that live in harmonious relationship with the Earth community?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0" y="6521450"/>
            <a:ext cx="5688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>
                <a:solidFill>
                  <a:schemeClr val="hlink"/>
                </a:solidFill>
                <a:latin typeface="Arial Narrow" pitchFamily="34" charset="0"/>
              </a:rPr>
              <a:t>Australian Earth Law Alliance, Conference 2013   Brisbane</a:t>
            </a:r>
            <a:r>
              <a:rPr lang="en-AU" sz="1600" dirty="0">
                <a:solidFill>
                  <a:srgbClr val="4FD9FF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5357813" y="6553200"/>
            <a:ext cx="3635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AU" sz="1400" dirty="0">
                <a:solidFill>
                  <a:schemeClr val="hlink"/>
                </a:solidFill>
                <a:latin typeface="Arial Narrow" pitchFamily="34" charset="0"/>
              </a:rPr>
              <a:t>Dr Richard </a:t>
            </a:r>
            <a:r>
              <a:rPr lang="en-AU" sz="1400" dirty="0" err="1">
                <a:solidFill>
                  <a:schemeClr val="hlink"/>
                </a:solidFill>
                <a:latin typeface="Arial Narrow" pitchFamily="34" charset="0"/>
              </a:rPr>
              <a:t>Mochelle</a:t>
            </a:r>
            <a:r>
              <a:rPr lang="en-AU" sz="1400" dirty="0">
                <a:solidFill>
                  <a:schemeClr val="hlink"/>
                </a:solidFill>
                <a:latin typeface="Arial Narrow" pitchFamily="34" charset="0"/>
              </a:rPr>
              <a:t>    mochelle@acenet.net.au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859338" y="3141663"/>
            <a:ext cx="4032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i="1" dirty="0">
                <a:solidFill>
                  <a:srgbClr val="FFFF99"/>
                </a:solidFill>
              </a:rPr>
              <a:t>    </a:t>
            </a:r>
            <a:r>
              <a:rPr lang="en-AU" sz="20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Question.1    </a:t>
            </a:r>
            <a:r>
              <a:rPr lang="en-AU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incremental reform .. or </a:t>
            </a:r>
          </a:p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fundamental system change?</a:t>
            </a:r>
            <a:r>
              <a:rPr lang="en-AU" sz="2000" b="1" dirty="0">
                <a:solidFill>
                  <a:srgbClr val="FFFF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0" y="6021388"/>
            <a:ext cx="914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en-AU" dirty="0">
                <a:solidFill>
                  <a:schemeClr val="hlink"/>
                </a:solidFill>
                <a:latin typeface="Arial Narrow" pitchFamily="34" charset="0"/>
              </a:rPr>
              <a:t>Towards a global responsibility-based world constitutional system featuring an Earth Resource Trust</a:t>
            </a:r>
            <a:r>
              <a:rPr lang="en-AU" sz="1600" dirty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AU" dirty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51373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27313" y="188913"/>
            <a:ext cx="432095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 err="1">
                <a:latin typeface="Arial" pitchFamily="34" charset="0"/>
                <a:cs typeface="Arial" pitchFamily="34" charset="0"/>
              </a:rPr>
              <a:t>holonic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AU" sz="2000" b="1" dirty="0" err="1">
                <a:latin typeface="Arial" pitchFamily="34" charset="0"/>
                <a:cs typeface="Arial" pitchFamily="34" charset="0"/>
              </a:rPr>
              <a:t>multicellular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, self-organising system architecture</a:t>
            </a:r>
            <a:r>
              <a:rPr lang="en-A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AU" sz="1600" dirty="0" err="1">
                <a:latin typeface="Arial" pitchFamily="34" charset="0"/>
                <a:cs typeface="Arial" pitchFamily="34" charset="0"/>
              </a:rPr>
              <a:t>priocracy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 prototype A)</a:t>
            </a:r>
            <a:endParaRPr lang="en-A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radbelt"/>
          <p:cNvPicPr>
            <a:picLocks noChangeAspect="1" noChangeArrowheads="1"/>
          </p:cNvPicPr>
          <p:nvPr/>
        </p:nvPicPr>
        <p:blipFill>
          <a:blip r:embed="rId2" cstate="print"/>
          <a:srcRect t="8408" b="9428"/>
          <a:stretch>
            <a:fillRect/>
          </a:stretch>
        </p:blipFill>
        <p:spPr bwMode="auto">
          <a:xfrm>
            <a:off x="7235825" y="333375"/>
            <a:ext cx="1628775" cy="957263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927850" y="0"/>
            <a:ext cx="2216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latin typeface="Arial" pitchFamily="34" charset="0"/>
                <a:cs typeface="Arial" pitchFamily="34" charset="0"/>
              </a:rPr>
              <a:t>CIVIVA Concept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981200" y="1608138"/>
            <a:ext cx="5265738" cy="5068887"/>
          </a:xfrm>
          <a:prstGeom prst="ellipse">
            <a:avLst/>
          </a:prstGeom>
          <a:gradFill rotWithShape="1">
            <a:gsLst>
              <a:gs pos="0">
                <a:srgbClr val="B2B2B2">
                  <a:alpha val="25000"/>
                </a:srgbClr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292929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744788" y="2286000"/>
            <a:ext cx="3698875" cy="3648075"/>
          </a:xfrm>
          <a:prstGeom prst="ellipse">
            <a:avLst/>
          </a:prstGeom>
          <a:noFill/>
          <a:ln w="76200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306638" y="1849438"/>
            <a:ext cx="4592637" cy="4592637"/>
          </a:xfrm>
          <a:prstGeom prst="ellipse">
            <a:avLst/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2484438" cy="1484313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509838" y="2062163"/>
            <a:ext cx="4165600" cy="4133850"/>
          </a:xfrm>
          <a:prstGeom prst="ellipse">
            <a:avLst/>
          </a:prstGeom>
          <a:noFill/>
          <a:ln w="5715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2000250" y="1595438"/>
            <a:ext cx="5243513" cy="5110162"/>
          </a:xfrm>
          <a:prstGeom prst="ellips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endParaRPr lang="en-A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 rot="1946632">
            <a:off x="433388" y="2049532"/>
            <a:ext cx="2881312" cy="707886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000" b="1" dirty="0" err="1">
                <a:solidFill>
                  <a:srgbClr val="292929"/>
                </a:solidFill>
                <a:latin typeface="Corbel" pitchFamily="34" charset="0"/>
                <a:cs typeface="Arial" pitchFamily="34" charset="0"/>
              </a:rPr>
              <a:t>Priactive</a:t>
            </a:r>
            <a:r>
              <a:rPr lang="en-AU" sz="2000" b="1" dirty="0">
                <a:solidFill>
                  <a:srgbClr val="292929"/>
                </a:solidFill>
                <a:latin typeface="Corbel" pitchFamily="34" charset="0"/>
                <a:cs typeface="Arial" pitchFamily="34" charset="0"/>
              </a:rPr>
              <a:t> information &amp; communication system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 rot="19436578">
            <a:off x="5812137" y="1763056"/>
            <a:ext cx="2753918" cy="1169551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Earth Resource Trust - title holding &amp; transfer system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receives property bequests, transfers titles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617913" y="3281363"/>
            <a:ext cx="1900237" cy="175736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 rot="-1982215">
            <a:off x="280988" y="5511800"/>
            <a:ext cx="3005137" cy="7016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000" b="1" dirty="0">
                <a:latin typeface="Arial" pitchFamily="34" charset="0"/>
                <a:cs typeface="Arial" pitchFamily="34" charset="0"/>
              </a:rPr>
              <a:t>conflict resolution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(mediation/arbitration)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 system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376988" y="3513138"/>
            <a:ext cx="2767012" cy="10156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Planning, design, art &amp; tech.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innovatn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system </a:t>
            </a:r>
          </a:p>
          <a:p>
            <a:pPr algn="l">
              <a:spcBef>
                <a:spcPct val="50000"/>
              </a:spcBef>
            </a:pPr>
            <a:r>
              <a:rPr lang="en-AU" sz="1600" dirty="0">
                <a:latin typeface="Arial Narrow" pitchFamily="34" charset="0"/>
              </a:rPr>
              <a:t>macro &gt; micro scale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016250" y="5483225"/>
            <a:ext cx="3101975" cy="1374775"/>
          </a:xfrm>
          <a:prstGeom prst="rect">
            <a:avLst/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 err="1">
                <a:latin typeface="Arial" pitchFamily="34" charset="0"/>
                <a:cs typeface="Arial" pitchFamily="34" charset="0"/>
              </a:rPr>
              <a:t>Priora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 Bank</a:t>
            </a:r>
            <a:r>
              <a:rPr lang="en-AU" sz="2000" dirty="0">
                <a:latin typeface="AvantGarde Bk BT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receives monetary bequests, donations, payments for  goods &amp; services from traders, administers honorariums &amp; distributes funds internally &amp; externally </a:t>
            </a:r>
            <a:r>
              <a:rPr lang="en-AU" sz="1600" dirty="0">
                <a:latin typeface="AvantGarde Bk BT" pitchFamily="34" charset="0"/>
              </a:rPr>
              <a:t> 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073525" y="3617913"/>
            <a:ext cx="996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latin typeface="AvantGarde Bk BT" pitchFamily="34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870325" y="1412875"/>
            <a:ext cx="1422400" cy="2160588"/>
          </a:xfrm>
          <a:custGeom>
            <a:avLst/>
            <a:gdLst>
              <a:gd name="G0" fmla="+- 6147 0 0"/>
              <a:gd name="G1" fmla="+- 21600 0 6147"/>
              <a:gd name="G2" fmla="*/ 6147 1 2"/>
              <a:gd name="G3" fmla="+- 21600 0 G2"/>
              <a:gd name="G4" fmla="+/ 6147 21600 2"/>
              <a:gd name="G5" fmla="+/ G1 0 2"/>
              <a:gd name="G6" fmla="*/ 21600 21600 6147"/>
              <a:gd name="G7" fmla="*/ G6 1 2"/>
              <a:gd name="G8" fmla="+- 21600 0 G7"/>
              <a:gd name="G9" fmla="*/ 21600 1 2"/>
              <a:gd name="G10" fmla="+- 6147 0 G9"/>
              <a:gd name="G11" fmla="?: G10 G8 0"/>
              <a:gd name="G12" fmla="?: G10 G7 21600"/>
              <a:gd name="T0" fmla="*/ 18526 w 21600"/>
              <a:gd name="T1" fmla="*/ 10800 h 21600"/>
              <a:gd name="T2" fmla="*/ 10800 w 21600"/>
              <a:gd name="T3" fmla="*/ 21600 h 21600"/>
              <a:gd name="T4" fmla="*/ 3074 w 21600"/>
              <a:gd name="T5" fmla="*/ 10800 h 21600"/>
              <a:gd name="T6" fmla="*/ 10800 w 21600"/>
              <a:gd name="T7" fmla="*/ 0 h 21600"/>
              <a:gd name="T8" fmla="*/ 4874 w 21600"/>
              <a:gd name="T9" fmla="*/ 4874 h 21600"/>
              <a:gd name="T10" fmla="*/ 16726 w 21600"/>
              <a:gd name="T11" fmla="*/ 1672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147" y="21600"/>
                </a:lnTo>
                <a:lnTo>
                  <a:pt x="1545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0" y="3789363"/>
            <a:ext cx="3729038" cy="6413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World Service Trusteeship </a:t>
            </a:r>
            <a:r>
              <a:rPr lang="en-AU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educn</a:t>
            </a:r>
            <a:r>
              <a:rPr lang="en-AU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. &amp; qualifying system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-751295">
            <a:off x="284163" y="4632325"/>
            <a:ext cx="2122487" cy="5810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600" b="1" dirty="0">
                <a:latin typeface="Arial" pitchFamily="34" charset="0"/>
                <a:cs typeface="Arial" pitchFamily="34" charset="0"/>
              </a:rPr>
              <a:t>Skills training &amp; qualifying system</a:t>
            </a: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062413" y="1474788"/>
            <a:ext cx="1049337" cy="187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‘crows nest’</a:t>
            </a:r>
          </a:p>
          <a:p>
            <a:pPr>
              <a:spcBef>
                <a:spcPct val="50000"/>
              </a:spcBef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whole system design review</a:t>
            </a: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4481513" y="4073525"/>
            <a:ext cx="152400" cy="163513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1428110">
            <a:off x="163513" y="2832100"/>
            <a:ext cx="2800350" cy="3667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600" dirty="0">
                <a:latin typeface="AvantGarde Bk BT" pitchFamily="34" charset="0"/>
              </a:rPr>
              <a:t>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research &amp; review  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1654700">
            <a:off x="5981239" y="5096037"/>
            <a:ext cx="2933910" cy="1068251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latin typeface="Corbel" pitchFamily="34" charset="0"/>
              </a:rPr>
              <a:t>Care, </a:t>
            </a:r>
            <a:r>
              <a:rPr lang="en-AU" sz="2000" b="1" dirty="0" err="1">
                <a:latin typeface="Corbel" pitchFamily="34" charset="0"/>
              </a:rPr>
              <a:t>Managt</a:t>
            </a:r>
            <a:r>
              <a:rPr lang="en-AU" sz="2000" b="1" dirty="0">
                <a:latin typeface="Corbel" pitchFamily="34" charset="0"/>
              </a:rPr>
              <a:t>. Services </a:t>
            </a:r>
            <a:r>
              <a:rPr lang="en-AU" sz="1600" dirty="0">
                <a:latin typeface="Corbel" pitchFamily="34" charset="0"/>
              </a:rPr>
              <a:t>admin. </a:t>
            </a:r>
            <a:r>
              <a:rPr lang="en-AU" sz="1600" dirty="0">
                <a:latin typeface="Arial Narrow" pitchFamily="34" charset="0"/>
              </a:rPr>
              <a:t>services, eco-care, </a:t>
            </a:r>
            <a:r>
              <a:rPr lang="en-AU" sz="1600" dirty="0" err="1">
                <a:latin typeface="Arial Narrow" pitchFamily="34" charset="0"/>
              </a:rPr>
              <a:t>medicare</a:t>
            </a:r>
            <a:r>
              <a:rPr lang="en-AU" sz="1600" dirty="0">
                <a:latin typeface="Arial Narrow" pitchFamily="34" charset="0"/>
              </a:rPr>
              <a:t>, child care, aged care, emergency, repair &amp; maintenance - all scales </a:t>
            </a:r>
          </a:p>
        </p:txBody>
      </p: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0" y="2938463"/>
            <a:ext cx="2052638" cy="969962"/>
            <a:chOff x="0" y="2126"/>
            <a:chExt cx="1702" cy="346"/>
          </a:xfrm>
        </p:grpSpPr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 rot="-4773452">
              <a:off x="678" y="1448"/>
              <a:ext cx="346" cy="1702"/>
            </a:xfrm>
            <a:custGeom>
              <a:avLst/>
              <a:gdLst>
                <a:gd name="G0" fmla="+- 7521 0 0"/>
                <a:gd name="G1" fmla="+- 21600 0 7521"/>
                <a:gd name="G2" fmla="*/ 7521 1 2"/>
                <a:gd name="G3" fmla="+- 21600 0 G2"/>
                <a:gd name="G4" fmla="+/ 7521 21600 2"/>
                <a:gd name="G5" fmla="+/ G1 0 2"/>
                <a:gd name="G6" fmla="*/ 21600 21600 7521"/>
                <a:gd name="G7" fmla="*/ G6 1 2"/>
                <a:gd name="G8" fmla="+- 21600 0 G7"/>
                <a:gd name="G9" fmla="*/ 21600 1 2"/>
                <a:gd name="G10" fmla="+- 7521 0 G9"/>
                <a:gd name="G11" fmla="?: G10 G8 0"/>
                <a:gd name="G12" fmla="?: G10 G7 21600"/>
                <a:gd name="T0" fmla="*/ 17839 w 21600"/>
                <a:gd name="T1" fmla="*/ 10800 h 21600"/>
                <a:gd name="T2" fmla="*/ 10800 w 21600"/>
                <a:gd name="T3" fmla="*/ 21600 h 21600"/>
                <a:gd name="T4" fmla="*/ 3761 w 21600"/>
                <a:gd name="T5" fmla="*/ 10800 h 21600"/>
                <a:gd name="T6" fmla="*/ 10800 w 21600"/>
                <a:gd name="T7" fmla="*/ 0 h 21600"/>
                <a:gd name="T8" fmla="*/ 5561 w 21600"/>
                <a:gd name="T9" fmla="*/ 5561 h 21600"/>
                <a:gd name="T10" fmla="*/ 16039 w 21600"/>
                <a:gd name="T11" fmla="*/ 160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21" y="21600"/>
                  </a:lnTo>
                  <a:lnTo>
                    <a:pt x="140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endParaRPr lang="en-AU"/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 rot="690452">
              <a:off x="88" y="2183"/>
              <a:ext cx="1509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AU" b="1">
                  <a:solidFill>
                    <a:schemeClr val="folHlink"/>
                  </a:solidFill>
                  <a:latin typeface="Arial Narrow" pitchFamily="34" charset="0"/>
                </a:rPr>
                <a:t>carrying capacity constraint</a:t>
              </a:r>
            </a:p>
          </p:txBody>
        </p:sp>
      </p:grp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3862388" y="3192463"/>
            <a:ext cx="1441450" cy="171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b="1" dirty="0">
              <a:solidFill>
                <a:srgbClr val="FFE161"/>
              </a:solidFill>
              <a:latin typeface="AvantGarde Bk BT" pitchFamily="34" charset="0"/>
            </a:endParaRPr>
          </a:p>
          <a:p>
            <a:pPr>
              <a:spcBef>
                <a:spcPct val="50000"/>
              </a:spcBef>
            </a:pPr>
            <a:r>
              <a:rPr lang="en-AU" sz="1600" b="1" dirty="0">
                <a:latin typeface="Arial" pitchFamily="34" charset="0"/>
                <a:cs typeface="Arial" pitchFamily="34" charset="0"/>
              </a:rPr>
              <a:t>Self/world constitution-building/ learning gateway</a:t>
            </a: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0" y="3762375"/>
            <a:ext cx="3924300" cy="669925"/>
          </a:xfrm>
          <a:prstGeom prst="homePlate">
            <a:avLst>
              <a:gd name="adj" fmla="val 54076"/>
            </a:avLst>
          </a:prstGeom>
          <a:noFill/>
          <a:ln w="38100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endParaRPr lang="en-AU"/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0" y="260350"/>
            <a:ext cx="255577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r>
              <a:rPr lang="en-AU" sz="1400" b="1" dirty="0">
                <a:solidFill>
                  <a:srgbClr val="FFFFCC"/>
                </a:solidFill>
              </a:rPr>
              <a:t>Example of system concept </a:t>
            </a:r>
          </a:p>
          <a:p>
            <a:endParaRPr lang="en-AU" sz="1400" dirty="0">
              <a:solidFill>
                <a:srgbClr val="FFFFCC"/>
              </a:solidFill>
            </a:endParaRPr>
          </a:p>
          <a:p>
            <a:r>
              <a:rPr lang="en-AU" sz="1200" dirty="0">
                <a:solidFill>
                  <a:srgbClr val="FFFFCC"/>
                </a:solidFill>
              </a:rPr>
              <a:t>Need 3D info maps for system transparency, see relationships,  &amp; easy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51373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979613" y="115888"/>
            <a:ext cx="6984875" cy="6170920"/>
          </a:xfrm>
          <a:prstGeom prst="rect">
            <a:avLst/>
          </a:prstGeom>
          <a:solidFill>
            <a:srgbClr val="29292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00DED9"/>
                </a:solidFill>
                <a:latin typeface="Arial" pitchFamily="34" charset="0"/>
                <a:cs typeface="Arial" pitchFamily="34" charset="0"/>
              </a:rPr>
              <a:t>CIVIVA</a:t>
            </a:r>
            <a:endParaRPr lang="en-AU" sz="800" b="1" dirty="0">
              <a:solidFill>
                <a:srgbClr val="00DED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AU" sz="800" b="1" dirty="0">
                <a:solidFill>
                  <a:srgbClr val="00DED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3200" b="1" dirty="0">
                <a:solidFill>
                  <a:srgbClr val="00DED9"/>
                </a:solidFill>
                <a:latin typeface="Arial" pitchFamily="34" charset="0"/>
                <a:cs typeface="Arial" pitchFamily="34" charset="0"/>
              </a:rPr>
              <a:t>EARTH RESOURCE TRUST</a:t>
            </a:r>
            <a:r>
              <a:rPr lang="en-AU" sz="2400" b="1" dirty="0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400" dirty="0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AU" sz="2400" dirty="0">
                <a:solidFill>
                  <a:srgbClr val="00DED9"/>
                </a:solidFill>
                <a:latin typeface="Arial" pitchFamily="34" charset="0"/>
                <a:cs typeface="Arial" pitchFamily="34" charset="0"/>
              </a:rPr>
              <a:t>A comprehensive global ‘property trust’ &amp; custodian title system</a:t>
            </a:r>
          </a:p>
          <a:p>
            <a:pPr>
              <a:spcBef>
                <a:spcPct val="50000"/>
              </a:spcBef>
            </a:pPr>
            <a:endParaRPr lang="en-AU" sz="16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Global super-library – integrating conservation trusts, community housing trusts, etc, to provision whole system </a:t>
            </a:r>
          </a:p>
          <a:p>
            <a:pPr algn="l">
              <a:spcBef>
                <a:spcPct val="50000"/>
              </a:spcBef>
            </a:pPr>
            <a:endParaRPr lang="en-AU" sz="14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Global mosaic of land, forests, farms, mines, industrial plants, buildings of every kind, land &amp; water vehicles, tools &amp; equipment, furniture,  all non-perishables, </a:t>
            </a:r>
          </a:p>
          <a:p>
            <a:pPr algn="l">
              <a:spcBef>
                <a:spcPct val="50000"/>
              </a:spcBef>
            </a:pPr>
            <a:endParaRPr lang="en-AU" sz="14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PRIMARY PURPOSE: to resource honorary world service trustees </a:t>
            </a:r>
          </a:p>
          <a:p>
            <a:pPr algn="l">
              <a:spcBef>
                <a:spcPct val="50000"/>
              </a:spcBef>
            </a:pPr>
            <a:endParaRPr lang="en-AU" sz="14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Resources not purchased – bequeathed to Trust in support of GR system – withdrawn from speculative market in perpetuity</a:t>
            </a:r>
            <a:endParaRPr lang="en-AU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4" descr="radbelt"/>
          <p:cNvPicPr>
            <a:picLocks noChangeAspect="1" noChangeArrowheads="1"/>
          </p:cNvPicPr>
          <p:nvPr/>
        </p:nvPicPr>
        <p:blipFill>
          <a:blip r:embed="rId2" cstate="print"/>
          <a:srcRect t="8408" b="9428"/>
          <a:stretch>
            <a:fillRect/>
          </a:stretch>
        </p:blipFill>
        <p:spPr bwMode="auto">
          <a:xfrm>
            <a:off x="250825" y="549275"/>
            <a:ext cx="1584325" cy="931863"/>
          </a:xfrm>
          <a:prstGeom prst="rect">
            <a:avLst/>
          </a:prstGeom>
          <a:noFill/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0" y="188913"/>
            <a:ext cx="19796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latin typeface="Arial Narrow" pitchFamily="34" charset="0"/>
                <a:cs typeface="Arial" pitchFamily="34" charset="0"/>
              </a:rPr>
              <a:t>CIVIVA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51373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5373688"/>
            <a:ext cx="9144000" cy="1484312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195513" y="260350"/>
            <a:ext cx="6630987" cy="861774"/>
          </a:xfrm>
          <a:prstGeom prst="rect">
            <a:avLst/>
          </a:prstGeom>
          <a:solidFill>
            <a:srgbClr val="29292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00DED9"/>
                </a:solidFill>
                <a:latin typeface="Arial" pitchFamily="34" charset="0"/>
                <a:cs typeface="Arial" pitchFamily="34" charset="0"/>
              </a:rPr>
              <a:t>EARTH RESOURCE TRUST</a:t>
            </a:r>
          </a:p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00DED9"/>
                </a:solidFill>
                <a:latin typeface="Arial" pitchFamily="34" charset="0"/>
                <a:cs typeface="Arial" pitchFamily="34" charset="0"/>
              </a:rPr>
              <a:t>&amp; World Service Trusteeship</a:t>
            </a:r>
            <a:r>
              <a:rPr lang="en-AU" sz="2000" b="1" dirty="0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000" dirty="0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 descr="radbelt"/>
          <p:cNvPicPr>
            <a:picLocks noChangeAspect="1" noChangeArrowheads="1"/>
          </p:cNvPicPr>
          <p:nvPr/>
        </p:nvPicPr>
        <p:blipFill>
          <a:blip r:embed="rId2" cstate="print"/>
          <a:srcRect t="8408" b="9428"/>
          <a:stretch>
            <a:fillRect/>
          </a:stretch>
        </p:blipFill>
        <p:spPr bwMode="auto">
          <a:xfrm>
            <a:off x="395536" y="260648"/>
            <a:ext cx="1531937" cy="90170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3528" y="2924944"/>
            <a:ext cx="8497888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FFFF99"/>
                </a:solidFill>
                <a:latin typeface="AvantGarde Bk BT" pitchFamily="34" charset="0"/>
              </a:rPr>
              <a:t>     </a:t>
            </a: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integrity</a:t>
            </a: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clear commitment by trustees to</a:t>
            </a:r>
            <a:r>
              <a:rPr lang="en-A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responsibility  		                       </a:t>
            </a:r>
            <a:r>
              <a:rPr lang="en-AU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honorary, impartial, </a:t>
            </a:r>
            <a:r>
              <a:rPr lang="en-AU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priactive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custodial world service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67544" y="1628800"/>
            <a:ext cx="820896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Ability to attract property bequests - </a:t>
            </a:r>
          </a:p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highly dependent on trustworthiness &amp; capabilities of Trustees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11560" y="3861048"/>
            <a:ext cx="80645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dirty="0">
                <a:solidFill>
                  <a:srgbClr val="FFFF99"/>
                </a:solidFill>
                <a:latin typeface="AvantGarde Md BT" pitchFamily="34" charset="0"/>
              </a:rPr>
              <a:t> </a:t>
            </a: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capability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- high grade competencies in sustainable resource      		    </a:t>
            </a:r>
            <a:r>
              <a:rPr lang="en-A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development, retrofit, care, restoration &amp; repair</a:t>
            </a:r>
            <a:r>
              <a:rPr lang="en-A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9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A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		   - </a:t>
            </a:r>
            <a:r>
              <a:rPr lang="en-AU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omni</a:t>
            </a:r>
            <a:r>
              <a:rPr lang="en-A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-diverse globally responsive, skills pool 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9512" y="0"/>
            <a:ext cx="19796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latin typeface="AvantGarde Md BT" pitchFamily="34" charset="0"/>
              </a:rPr>
              <a:t>CIVIVA Concept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23850" y="5445125"/>
            <a:ext cx="84248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FF99"/>
                </a:solidFill>
              </a:rPr>
              <a:t>Will require a GR-based educational gateway &gt;  </a:t>
            </a:r>
          </a:p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FF99"/>
                </a:solidFill>
              </a:rPr>
              <a:t>Challenge to develop </a:t>
            </a:r>
            <a:r>
              <a:rPr lang="en-AU" sz="2000" b="1" dirty="0">
                <a:solidFill>
                  <a:srgbClr val="FFFF00"/>
                </a:solidFill>
              </a:rPr>
              <a:t>a new global education system </a:t>
            </a:r>
            <a:r>
              <a:rPr lang="en-AU" dirty="0">
                <a:solidFill>
                  <a:srgbClr val="FFFF99"/>
                </a:solidFill>
              </a:rPr>
              <a:t>for all ages enabling  learners </a:t>
            </a:r>
            <a:r>
              <a:rPr lang="en-AU" dirty="0" smtClean="0">
                <a:solidFill>
                  <a:srgbClr val="FFFF99"/>
                </a:solidFill>
              </a:rPr>
              <a:t>to </a:t>
            </a:r>
            <a:r>
              <a:rPr lang="en-AU" dirty="0">
                <a:solidFill>
                  <a:srgbClr val="FFFF99"/>
                </a:solidFill>
              </a:rPr>
              <a:t>consider their constitutional relationship with the world of others, as called for by the </a:t>
            </a:r>
            <a:r>
              <a:rPr lang="en-AU" dirty="0">
                <a:solidFill>
                  <a:srgbClr val="FFC000"/>
                </a:solidFill>
              </a:rPr>
              <a:t>Golden Rule &amp; </a:t>
            </a:r>
            <a:r>
              <a:rPr lang="en-AU" dirty="0" smtClean="0">
                <a:solidFill>
                  <a:srgbClr val="FFC000"/>
                </a:solidFill>
              </a:rPr>
              <a:t>Categorical Imperative</a:t>
            </a:r>
            <a:r>
              <a:rPr lang="en-AU" dirty="0">
                <a:solidFill>
                  <a:srgbClr val="FFFF99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51373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pic>
        <p:nvPicPr>
          <p:cNvPr id="64516" name="Picture 4" descr="radbelt"/>
          <p:cNvPicPr>
            <a:picLocks noChangeAspect="1" noChangeArrowheads="1"/>
          </p:cNvPicPr>
          <p:nvPr/>
        </p:nvPicPr>
        <p:blipFill>
          <a:blip r:embed="rId2" cstate="print"/>
          <a:srcRect t="8408" b="9428"/>
          <a:stretch>
            <a:fillRect/>
          </a:stretch>
        </p:blipFill>
        <p:spPr bwMode="auto">
          <a:xfrm>
            <a:off x="7839075" y="61913"/>
            <a:ext cx="1241425" cy="730250"/>
          </a:xfrm>
          <a:prstGeom prst="rect">
            <a:avLst/>
          </a:prstGeom>
          <a:noFill/>
        </p:spPr>
      </p:pic>
      <p:grpSp>
        <p:nvGrpSpPr>
          <p:cNvPr id="64545" name="Group 33"/>
          <p:cNvGrpSpPr>
            <a:grpSpLocks/>
          </p:cNvGrpSpPr>
          <p:nvPr/>
        </p:nvGrpSpPr>
        <p:grpSpPr bwMode="auto">
          <a:xfrm>
            <a:off x="3419475" y="2205038"/>
            <a:ext cx="3670300" cy="3781425"/>
            <a:chOff x="1248" y="1005"/>
            <a:chExt cx="3317" cy="3219"/>
          </a:xfrm>
        </p:grpSpPr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248" y="1013"/>
              <a:ext cx="3317" cy="3193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alpha val="25000"/>
                  </a:srgbClr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29292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729" y="1440"/>
              <a:ext cx="2330" cy="2298"/>
            </a:xfrm>
            <a:prstGeom prst="ellipse">
              <a:avLst/>
            </a:prstGeom>
            <a:noFill/>
            <a:ln w="762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1453" y="1165"/>
              <a:ext cx="2893" cy="2893"/>
            </a:xfrm>
            <a:prstGeom prst="ellipse">
              <a:avLst/>
            </a:prstGeom>
            <a:noFill/>
            <a:ln w="5715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1581" y="1299"/>
              <a:ext cx="2624" cy="2604"/>
            </a:xfrm>
            <a:prstGeom prst="ellipse">
              <a:avLst/>
            </a:prstGeom>
            <a:noFill/>
            <a:ln w="57150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1260" y="1005"/>
              <a:ext cx="3303" cy="3219"/>
            </a:xfrm>
            <a:prstGeom prst="ellipse">
              <a:avLst/>
            </a:prstGeom>
            <a:noFill/>
            <a:ln w="762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endParaRPr lang="en-AU"/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2279" y="2067"/>
              <a:ext cx="1197" cy="110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2566" y="2279"/>
              <a:ext cx="627" cy="3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2400">
                <a:latin typeface="AvantGarde Bk BT" pitchFamily="34" charset="0"/>
              </a:endParaRPr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auto">
            <a:xfrm>
              <a:off x="2823" y="2566"/>
              <a:ext cx="96" cy="103"/>
            </a:xfrm>
            <a:prstGeom prst="ellipse">
              <a:avLst/>
            </a:prstGeom>
            <a:solidFill>
              <a:srgbClr val="FFCC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64567" name="Oval 55"/>
          <p:cNvSpPr>
            <a:spLocks noChangeArrowheads="1"/>
          </p:cNvSpPr>
          <p:nvPr/>
        </p:nvSpPr>
        <p:spPr bwMode="auto">
          <a:xfrm>
            <a:off x="3492500" y="2276475"/>
            <a:ext cx="3527425" cy="3673475"/>
          </a:xfrm>
          <a:prstGeom prst="ellipse">
            <a:avLst/>
          </a:prstGeom>
          <a:gradFill rotWithShape="1">
            <a:gsLst>
              <a:gs pos="0">
                <a:srgbClr val="FF3300">
                  <a:alpha val="46001"/>
                </a:srgbClr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3923928" y="2348880"/>
            <a:ext cx="2808312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CIVIVA </a:t>
            </a:r>
            <a:r>
              <a:rPr lang="en-A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A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WORLD </a:t>
            </a:r>
            <a:r>
              <a:rPr lang="en-A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SERVICE TRUSTEESHIP</a:t>
            </a:r>
          </a:p>
          <a:p>
            <a:pPr>
              <a:spcBef>
                <a:spcPct val="50000"/>
              </a:spcBef>
            </a:pPr>
            <a:r>
              <a:rPr lang="en-A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EARTH RESOURCE TRUST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4548" name="AutoShape 36"/>
          <p:cNvSpPr>
            <a:spLocks noChangeArrowheads="1"/>
          </p:cNvSpPr>
          <p:nvPr/>
        </p:nvSpPr>
        <p:spPr bwMode="auto">
          <a:xfrm rot="7021740">
            <a:off x="3444377" y="2013345"/>
            <a:ext cx="976312" cy="976312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55" name="AutoShape 43"/>
          <p:cNvSpPr>
            <a:spLocks noChangeArrowheads="1"/>
          </p:cNvSpPr>
          <p:nvPr/>
        </p:nvSpPr>
        <p:spPr bwMode="auto">
          <a:xfrm rot="16811055" flipV="1">
            <a:off x="3049982" y="4641466"/>
            <a:ext cx="976312" cy="976313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56" name="AutoShape 44"/>
          <p:cNvSpPr>
            <a:spLocks noChangeArrowheads="1"/>
          </p:cNvSpPr>
          <p:nvPr/>
        </p:nvSpPr>
        <p:spPr bwMode="auto">
          <a:xfrm rot="13215578" flipH="1">
            <a:off x="4843848" y="1468600"/>
            <a:ext cx="976312" cy="976312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rgbClr val="00B05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58" name="AutoShape 46"/>
          <p:cNvSpPr>
            <a:spLocks noChangeArrowheads="1"/>
          </p:cNvSpPr>
          <p:nvPr/>
        </p:nvSpPr>
        <p:spPr bwMode="auto">
          <a:xfrm rot="1972810">
            <a:off x="3894717" y="5488021"/>
            <a:ext cx="976313" cy="976312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64559" name="AutoShape 47"/>
          <p:cNvSpPr>
            <a:spLocks noChangeArrowheads="1"/>
          </p:cNvSpPr>
          <p:nvPr/>
        </p:nvSpPr>
        <p:spPr bwMode="auto">
          <a:xfrm rot="14578260" flipH="1">
            <a:off x="6011862" y="2133601"/>
            <a:ext cx="976313" cy="976312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60" name="AutoShape 48"/>
          <p:cNvSpPr>
            <a:spLocks noChangeArrowheads="1"/>
          </p:cNvSpPr>
          <p:nvPr/>
        </p:nvSpPr>
        <p:spPr bwMode="auto">
          <a:xfrm rot="4717791">
            <a:off x="2800805" y="3270477"/>
            <a:ext cx="976312" cy="976313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1547813" y="1557338"/>
            <a:ext cx="2447925" cy="97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Service clubs</a:t>
            </a:r>
          </a:p>
          <a:p>
            <a:pPr>
              <a:spcBef>
                <a:spcPct val="50000"/>
              </a:spcBef>
            </a:pPr>
            <a:r>
              <a:rPr lang="en-AU" sz="1600" dirty="0" err="1"/>
              <a:t>Eg</a:t>
            </a:r>
            <a:r>
              <a:rPr lang="en-AU" sz="1600" dirty="0"/>
              <a:t>. Rotary, APEX, Lions, Freemasons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539552" y="4581128"/>
            <a:ext cx="266223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love/service-oriented, religious groups </a:t>
            </a:r>
            <a:r>
              <a:rPr lang="en-AU" dirty="0"/>
              <a:t>Christian, Hindu, Buddhist, Sikh, etc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1258888" y="3284538"/>
            <a:ext cx="16557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Philanthropic bodies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 rot="16200000">
            <a:off x="-1608137" y="3380954"/>
            <a:ext cx="3978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4400" dirty="0">
                <a:solidFill>
                  <a:srgbClr val="5F5F5F"/>
                </a:solidFill>
              </a:rPr>
              <a:t>resource-rich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4427984" y="332656"/>
            <a:ext cx="2519362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World aid &amp; disaster relief volunteers</a:t>
            </a:r>
          </a:p>
          <a:p>
            <a:pPr>
              <a:spcBef>
                <a:spcPct val="50000"/>
              </a:spcBef>
            </a:pPr>
            <a:r>
              <a:rPr lang="en-AU" sz="1600" dirty="0"/>
              <a:t>Oxfam, MSF, Engineers w/o borders</a:t>
            </a:r>
            <a:r>
              <a:rPr lang="en-AU" dirty="0"/>
              <a:t>  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1259632" y="6021288"/>
            <a:ext cx="28082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Wildlife &amp; Habitat</a:t>
            </a:r>
            <a:r>
              <a:rPr lang="en-AU" dirty="0">
                <a:latin typeface="Arial" pitchFamily="34" charset="0"/>
                <a:cs typeface="Arial" pitchFamily="34" charset="0"/>
              </a:rPr>
              <a:t> Conservation volunteers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72775" y="96146"/>
            <a:ext cx="3851275" cy="1373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potential trustees,</a:t>
            </a:r>
            <a:r>
              <a:rPr lang="en-AU" sz="2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partners &amp; mutual beneficiaries</a:t>
            </a:r>
          </a:p>
        </p:txBody>
      </p:sp>
      <p:sp>
        <p:nvSpPr>
          <p:cNvPr id="64568" name="Text Box 56"/>
          <p:cNvSpPr txBox="1">
            <a:spLocks noChangeArrowheads="1"/>
          </p:cNvSpPr>
          <p:nvPr/>
        </p:nvSpPr>
        <p:spPr bwMode="auto">
          <a:xfrm>
            <a:off x="7380288" y="4725144"/>
            <a:ext cx="17637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Poverty &amp; homeless relief volunteers</a:t>
            </a:r>
          </a:p>
        </p:txBody>
      </p:sp>
      <p:sp>
        <p:nvSpPr>
          <p:cNvPr id="64569" name="AutoShape 57"/>
          <p:cNvSpPr>
            <a:spLocks noChangeArrowheads="1"/>
          </p:cNvSpPr>
          <p:nvPr/>
        </p:nvSpPr>
        <p:spPr bwMode="auto">
          <a:xfrm rot="17384615" flipH="1">
            <a:off x="6436399" y="4645328"/>
            <a:ext cx="976312" cy="976312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rgbClr val="33333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70" name="Text Box 58"/>
          <p:cNvSpPr txBox="1">
            <a:spLocks noChangeArrowheads="1"/>
          </p:cNvSpPr>
          <p:nvPr/>
        </p:nvSpPr>
        <p:spPr bwMode="auto">
          <a:xfrm>
            <a:off x="6732588" y="1628775"/>
            <a:ext cx="1871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Refugees &amp; environmental migrants</a:t>
            </a:r>
          </a:p>
        </p:txBody>
      </p:sp>
      <p:sp>
        <p:nvSpPr>
          <p:cNvPr id="64571" name="AutoShape 59"/>
          <p:cNvSpPr>
            <a:spLocks noChangeArrowheads="1"/>
          </p:cNvSpPr>
          <p:nvPr/>
        </p:nvSpPr>
        <p:spPr bwMode="auto">
          <a:xfrm rot="16722305" flipH="1">
            <a:off x="6621796" y="3345163"/>
            <a:ext cx="976312" cy="976313"/>
          </a:xfrm>
          <a:custGeom>
            <a:avLst/>
            <a:gdLst>
              <a:gd name="G0" fmla="+- 3199511 0 0"/>
              <a:gd name="G1" fmla="+- 9712392 0 0"/>
              <a:gd name="G2" fmla="+- 3199511 0 9712392"/>
              <a:gd name="G3" fmla="+- 10800 0 0"/>
              <a:gd name="G4" fmla="+- 0 0 3199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9712392"/>
              <a:gd name="G10" fmla="+- 6536 0 2700"/>
              <a:gd name="G11" fmla="cos G10 3199511"/>
              <a:gd name="G12" fmla="sin G10 3199511"/>
              <a:gd name="G13" fmla="cos 13500 3199511"/>
              <a:gd name="G14" fmla="sin 13500 3199511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3199511"/>
              <a:gd name="G22" fmla="sin G20 3199511"/>
              <a:gd name="G23" fmla="+- G21 10800 0"/>
              <a:gd name="G24" fmla="+- G12 G23 G22"/>
              <a:gd name="G25" fmla="+- G22 G23 G11"/>
              <a:gd name="G26" fmla="cos 10800 3199511"/>
              <a:gd name="G27" fmla="sin 10800 3199511"/>
              <a:gd name="G28" fmla="cos 6536 3199511"/>
              <a:gd name="G29" fmla="sin 6536 3199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12392"/>
              <a:gd name="G36" fmla="sin G34 9712392"/>
              <a:gd name="G37" fmla="+/ 9712392 3199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98 w 21600"/>
              <a:gd name="T5" fmla="*/ 118 h 21600"/>
              <a:gd name="T6" fmla="*/ 3433 w 21600"/>
              <a:gd name="T7" fmla="*/ 15367 h 21600"/>
              <a:gd name="T8" fmla="*/ 11767 w 21600"/>
              <a:gd name="T9" fmla="*/ 4335 h 21600"/>
              <a:gd name="T10" fmla="*/ 19688 w 21600"/>
              <a:gd name="T11" fmla="*/ 20960 h 21600"/>
              <a:gd name="T12" fmla="*/ 12871 w 21600"/>
              <a:gd name="T13" fmla="*/ 20505 h 21600"/>
              <a:gd name="T14" fmla="*/ 13325 w 21600"/>
              <a:gd name="T15" fmla="*/ 13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103" y="15719"/>
                </a:moveTo>
                <a:cubicBezTo>
                  <a:pt x="16522" y="14478"/>
                  <a:pt x="17336" y="12685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7190" y="4264"/>
                  <a:pt x="4264" y="7190"/>
                  <a:pt x="4264" y="10800"/>
                </a:cubicBezTo>
                <a:cubicBezTo>
                  <a:pt x="4263" y="12017"/>
                  <a:pt x="4603" y="13209"/>
                  <a:pt x="5245" y="14244"/>
                </a:cubicBezTo>
                <a:lnTo>
                  <a:pt x="1621" y="16491"/>
                </a:lnTo>
                <a:cubicBezTo>
                  <a:pt x="561" y="14782"/>
                  <a:pt x="0" y="128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914"/>
                  <a:pt x="20255" y="16877"/>
                  <a:pt x="17910" y="18928"/>
                </a:cubicBezTo>
                <a:lnTo>
                  <a:pt x="19688" y="20960"/>
                </a:lnTo>
                <a:lnTo>
                  <a:pt x="12871" y="20505"/>
                </a:lnTo>
                <a:lnTo>
                  <a:pt x="13325" y="13687"/>
                </a:lnTo>
                <a:lnTo>
                  <a:pt x="15103" y="15719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7380288" y="3284538"/>
            <a:ext cx="1619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b="1" dirty="0">
                <a:latin typeface="Arial" pitchFamily="34" charset="0"/>
                <a:cs typeface="Arial" pitchFamily="34" charset="0"/>
              </a:rPr>
              <a:t>Retired, unemployed,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b="2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63100"/>
          </a:solidFill>
          <a:ln w="9525">
            <a:noFill/>
            <a:miter lim="800000"/>
            <a:headEnd/>
            <a:tailEnd/>
          </a:ln>
          <a:effectLst>
            <a:outerShdw dist="35921" dir="8100000" algn="ctr" rotWithShape="0">
              <a:schemeClr val="bg2"/>
            </a:outerShdw>
          </a:effec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0" y="3333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How can we change our current economic, political &amp; legal systems – </a:t>
            </a:r>
            <a:r>
              <a:rPr lang="en-AU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fundamentally?</a:t>
            </a:r>
            <a:r>
              <a:rPr lang="en-A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0"/>
            <a:ext cx="2051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dirty="0">
                <a:solidFill>
                  <a:srgbClr val="000066"/>
                </a:solidFill>
              </a:rPr>
              <a:t>Summing up</a:t>
            </a:r>
            <a:endParaRPr lang="en-AU" dirty="0">
              <a:solidFill>
                <a:srgbClr val="000066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619250" y="1628775"/>
            <a:ext cx="7524750" cy="365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A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  Collaborate</a:t>
            </a:r>
            <a:r>
              <a:rPr lang="en-AU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 create and </a:t>
            </a:r>
            <a:r>
              <a:rPr lang="pl-P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dialogically </a:t>
            </a:r>
            <a:r>
              <a:rPr lang="en-A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engage </a:t>
            </a:r>
            <a:r>
              <a:rPr lang="en-A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A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A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a system design lab</a:t>
            </a:r>
            <a:r>
              <a:rPr lang="en-AU" dirty="0">
                <a:latin typeface="Arial" pitchFamily="34" charset="0"/>
                <a:cs typeface="Arial" pitchFamily="34" charset="0"/>
              </a:rPr>
              <a:t>              –  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to develop and consider alternative 			                         systems,  such as sketched here,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AU" sz="16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en-A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world constitutional forum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 – to find agreement on preferred 	  				       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    world 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system design </a:t>
            </a:r>
          </a:p>
          <a:p>
            <a:pPr marL="342900" indent="-342900" algn="l">
              <a:spcBef>
                <a:spcPct val="50000"/>
              </a:spcBef>
            </a:pPr>
            <a:endParaRPr lang="en-AU" sz="16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50000"/>
              </a:spcBef>
            </a:pPr>
            <a:endParaRPr lang="en-AU" sz="9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en-AU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 Reality-test the constitutional agreement</a:t>
            </a:r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AU" sz="16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within an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</a:t>
            </a:r>
            <a:r>
              <a:rPr lang="en-AU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exemplar global civic organisation</a:t>
            </a:r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AU" sz="1600" dirty="0">
                <a:solidFill>
                  <a:schemeClr val="bg2">
                    <a:lumMod val="75000"/>
                  </a:schemeClr>
                </a:solidFill>
              </a:rPr>
              <a:t>                                              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79388" y="1052513"/>
            <a:ext cx="68405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solidFill>
                  <a:srgbClr val="993300"/>
                </a:solidFill>
              </a:rPr>
              <a:t>With integrity</a:t>
            </a:r>
            <a:r>
              <a:rPr lang="en-AU" b="1">
                <a:solidFill>
                  <a:srgbClr val="993300"/>
                </a:solidFill>
              </a:rPr>
              <a:t> – ‘be the global change we want to see’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395288" y="1844675"/>
            <a:ext cx="1081087" cy="1657350"/>
            <a:chOff x="2385" y="346"/>
            <a:chExt cx="816" cy="1316"/>
          </a:xfrm>
        </p:grpSpPr>
        <p:pic>
          <p:nvPicPr>
            <p:cNvPr id="23568" name="Picture 16" descr="Alhambra"/>
            <p:cNvPicPr>
              <a:picLocks noChangeAspect="1" noChangeArrowheads="1"/>
            </p:cNvPicPr>
            <p:nvPr/>
          </p:nvPicPr>
          <p:blipFill>
            <a:blip r:embed="rId3" cstate="print"/>
            <a:srcRect l="24063" r="19965"/>
            <a:stretch>
              <a:fillRect/>
            </a:stretch>
          </p:blipFill>
          <p:spPr bwMode="auto">
            <a:xfrm>
              <a:off x="2426" y="346"/>
              <a:ext cx="706" cy="127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3569" name="AutoShape 17"/>
            <p:cNvSpPr>
              <a:spLocks noChangeArrowheads="1"/>
            </p:cNvSpPr>
            <p:nvPr/>
          </p:nvSpPr>
          <p:spPr bwMode="auto">
            <a:xfrm>
              <a:off x="2385" y="1618"/>
              <a:ext cx="816" cy="44"/>
            </a:xfrm>
            <a:custGeom>
              <a:avLst/>
              <a:gdLst>
                <a:gd name="G0" fmla="+- 2859 0 0"/>
                <a:gd name="G1" fmla="+- 21600 0 2859"/>
                <a:gd name="G2" fmla="*/ 2859 1 2"/>
                <a:gd name="G3" fmla="+- 21600 0 G2"/>
                <a:gd name="G4" fmla="+/ 2859 21600 2"/>
                <a:gd name="G5" fmla="+/ G1 0 2"/>
                <a:gd name="G6" fmla="*/ 21600 21600 2859"/>
                <a:gd name="G7" fmla="*/ G6 1 2"/>
                <a:gd name="G8" fmla="+- 21600 0 G7"/>
                <a:gd name="G9" fmla="*/ 21600 1 2"/>
                <a:gd name="G10" fmla="+- 2859 0 G9"/>
                <a:gd name="G11" fmla="?: G10 G8 0"/>
                <a:gd name="G12" fmla="?: G10 G7 21600"/>
                <a:gd name="T0" fmla="*/ 20170 w 21600"/>
                <a:gd name="T1" fmla="*/ 10800 h 21600"/>
                <a:gd name="T2" fmla="*/ 10800 w 21600"/>
                <a:gd name="T3" fmla="*/ 21600 h 21600"/>
                <a:gd name="T4" fmla="*/ 1430 w 21600"/>
                <a:gd name="T5" fmla="*/ 10800 h 21600"/>
                <a:gd name="T6" fmla="*/ 10800 w 21600"/>
                <a:gd name="T7" fmla="*/ 0 h 21600"/>
                <a:gd name="T8" fmla="*/ 3230 w 21600"/>
                <a:gd name="T9" fmla="*/ 3230 h 21600"/>
                <a:gd name="T10" fmla="*/ 18370 w 21600"/>
                <a:gd name="T11" fmla="*/ 183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9" y="21600"/>
                  </a:lnTo>
                  <a:lnTo>
                    <a:pt x="187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>
                <a:alpha val="52000"/>
              </a:srgbClr>
            </a:solidFill>
            <a:ln w="9525" algn="ctr">
              <a:miter lim="800000"/>
              <a:headEnd/>
              <a:tailEnd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en-AU"/>
            </a:p>
          </p:txBody>
        </p:sp>
      </p:grp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684213" y="3429000"/>
            <a:ext cx="503237" cy="34290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076824" y="5445125"/>
            <a:ext cx="4067175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featuring a </a:t>
            </a:r>
            <a:r>
              <a:rPr lang="en-A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Global Property Trust</a:t>
            </a:r>
            <a:r>
              <a:rPr lang="en-A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to resource the initiative, with</a:t>
            </a:r>
          </a:p>
          <a:p>
            <a:pPr algn="l">
              <a:spcBef>
                <a:spcPct val="50000"/>
              </a:spcBef>
            </a:pPr>
            <a:r>
              <a:rPr lang="en-A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trustee education &amp; info system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AU" dirty="0">
              <a:latin typeface="AvantGarde Md BT" pitchFamily="34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79388" y="5949950"/>
            <a:ext cx="1800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rgbClr val="FFFF00"/>
                </a:solidFill>
                <a:latin typeface="Arial Black" pitchFamily="34" charset="0"/>
              </a:rPr>
              <a:t>Embarking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/>
      <p:bldP spid="23572" grpId="0"/>
      <p:bldP spid="235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339975" y="2133600"/>
            <a:ext cx="3887788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/>
              <a:t>A draft invitational poster</a:t>
            </a:r>
          </a:p>
          <a:p>
            <a:pPr>
              <a:spcBef>
                <a:spcPct val="50000"/>
              </a:spcBef>
            </a:pPr>
            <a:r>
              <a:rPr lang="en-AU" sz="2400" dirty="0"/>
              <a:t>for </a:t>
            </a:r>
            <a:r>
              <a:rPr lang="pl-PL" sz="2400" dirty="0" smtClean="0"/>
              <a:t>a</a:t>
            </a:r>
          </a:p>
          <a:p>
            <a:pPr>
              <a:spcBef>
                <a:spcPct val="50000"/>
              </a:spcBef>
            </a:pPr>
            <a:r>
              <a:rPr lang="pl-PL" sz="2400" smtClean="0"/>
              <a:t>world constitutional happening</a:t>
            </a:r>
            <a:endParaRPr lang="en-AU" sz="2400" dirty="0"/>
          </a:p>
          <a:p>
            <a:pPr>
              <a:spcBef>
                <a:spcPct val="50000"/>
              </a:spcBef>
            </a:pPr>
            <a:endParaRPr lang="en-AU" sz="2400" dirty="0"/>
          </a:p>
          <a:p>
            <a:pPr>
              <a:spcBef>
                <a:spcPct val="50000"/>
              </a:spcBef>
            </a:pPr>
            <a:r>
              <a:rPr lang="en-AU" sz="2400" dirty="0"/>
              <a:t>to arouse public curiosity and </a:t>
            </a:r>
            <a:r>
              <a:rPr lang="pl-PL" sz="2400" dirty="0" smtClean="0"/>
              <a:t>invite engagement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tate Theatre, Sy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9750" y="0"/>
            <a:ext cx="8208963" cy="69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81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  <a:flatTx/>
          </a:bodyPr>
          <a:lstStyle/>
          <a:p>
            <a:r>
              <a:rPr lang="en-AU" sz="7200" dirty="0">
                <a:solidFill>
                  <a:schemeClr val="bg1"/>
                </a:solidFill>
                <a:latin typeface="Allegro BT" pitchFamily="82" charset="0"/>
              </a:rPr>
              <a:t>CIVIVA SPECTACULA</a:t>
            </a:r>
          </a:p>
          <a:p>
            <a:r>
              <a:rPr lang="en-AU" sz="280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Coming Soon </a:t>
            </a:r>
            <a:r>
              <a:rPr lang="en-AU" sz="240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 a Place very Close to You</a:t>
            </a:r>
            <a:endParaRPr lang="en-AU" sz="36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20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200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before the world as you know it ends</a:t>
            </a:r>
          </a:p>
          <a:p>
            <a:endParaRPr lang="en-AU" sz="8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Md BT" pitchFamily="34" charset="0"/>
            </a:endParaRPr>
          </a:p>
          <a:p>
            <a:r>
              <a:rPr lang="en-AU" sz="240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        </a:t>
            </a:r>
          </a:p>
          <a:p>
            <a:endParaRPr lang="en-AU" sz="12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Md BT" pitchFamily="34" charset="0"/>
            </a:endParaRPr>
          </a:p>
          <a:p>
            <a:r>
              <a:rPr lang="en-AU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thoroughly escapist, </a:t>
            </a:r>
          </a:p>
          <a:p>
            <a:r>
              <a:rPr lang="en-AU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mind-bendingly unreal, </a:t>
            </a:r>
          </a:p>
          <a:p>
            <a:endParaRPr lang="en-AU" sz="2000" b="1" dirty="0">
              <a:solidFill>
                <a:srgbClr val="FFFFF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AU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so globally responsible,</a:t>
            </a:r>
            <a:r>
              <a:rPr lang="en-A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AU" sz="5400" dirty="0">
                <a:solidFill>
                  <a:srgbClr val="FFFFCC"/>
                </a:solidFill>
                <a:latin typeface="Allegro BT" pitchFamily="82" charset="0"/>
              </a:rPr>
              <a:t>world constitutional craft festival</a:t>
            </a:r>
            <a:r>
              <a:rPr lang="en-AU" sz="480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legro BT" pitchFamily="82" charset="0"/>
              </a:rPr>
              <a:t> </a:t>
            </a:r>
          </a:p>
          <a:p>
            <a:endParaRPr lang="en-AU" sz="20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legro BT" pitchFamily="82" charset="0"/>
            </a:endParaRPr>
          </a:p>
          <a:p>
            <a:r>
              <a:rPr lang="en-AU" sz="240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featuring </a:t>
            </a:r>
          </a:p>
          <a:p>
            <a:r>
              <a:rPr lang="en-A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absolutely priceless Earth Trust</a:t>
            </a:r>
            <a:r>
              <a:rPr lang="en-A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A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…the Good for Nothing Trustees</a:t>
            </a:r>
            <a:r>
              <a:rPr lang="en-A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AU" sz="20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24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seriously theatrical</a:t>
            </a:r>
            <a:r>
              <a:rPr lang="en-A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&amp; refreshing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251950" cy="3284538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51373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AU" b="1" dirty="0">
              <a:latin typeface="Corbel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6227763" y="2708275"/>
            <a:ext cx="1116012" cy="1187450"/>
            <a:chOff x="3923" y="1706"/>
            <a:chExt cx="703" cy="748"/>
          </a:xfrm>
        </p:grpSpPr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 rot="2693082" flipH="1">
              <a:off x="3923" y="1706"/>
              <a:ext cx="576" cy="726"/>
            </a:xfrm>
            <a:prstGeom prst="irregularSeal2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 rot="-45893082">
              <a:off x="3988" y="1726"/>
              <a:ext cx="638" cy="728"/>
            </a:xfrm>
            <a:prstGeom prst="irregularSeal2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0066">
                    <a:gamma/>
                    <a:tint val="65882"/>
                    <a:invGamma/>
                  </a:srgbClr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 rot="-45893082">
              <a:off x="3989" y="1846"/>
              <a:ext cx="544" cy="531"/>
            </a:xfrm>
            <a:prstGeom prst="irregularSeal2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6000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C00"/>
                </a:solidFill>
              </a:endParaRPr>
            </a:p>
          </p:txBody>
        </p:sp>
      </p:grpSp>
      <p:sp>
        <p:nvSpPr>
          <p:cNvPr id="35847" name="Freeform 7"/>
          <p:cNvSpPr>
            <a:spLocks/>
          </p:cNvSpPr>
          <p:nvPr/>
        </p:nvSpPr>
        <p:spPr bwMode="auto">
          <a:xfrm>
            <a:off x="-139700" y="2349500"/>
            <a:ext cx="9391650" cy="1055688"/>
          </a:xfrm>
          <a:custGeom>
            <a:avLst/>
            <a:gdLst/>
            <a:ahLst/>
            <a:cxnLst>
              <a:cxn ang="0">
                <a:pos x="320" y="484"/>
              </a:cxn>
              <a:cxn ang="0">
                <a:pos x="514" y="439"/>
              </a:cxn>
              <a:cxn ang="0">
                <a:pos x="799" y="388"/>
              </a:cxn>
              <a:cxn ang="0">
                <a:pos x="961" y="337"/>
              </a:cxn>
              <a:cxn ang="0">
                <a:pos x="1226" y="401"/>
              </a:cxn>
              <a:cxn ang="0">
                <a:pos x="2165" y="459"/>
              </a:cxn>
              <a:cxn ang="0">
                <a:pos x="2327" y="388"/>
              </a:cxn>
              <a:cxn ang="0">
                <a:pos x="2483" y="395"/>
              </a:cxn>
              <a:cxn ang="0">
                <a:pos x="2574" y="382"/>
              </a:cxn>
              <a:cxn ang="0">
                <a:pos x="2638" y="247"/>
              </a:cxn>
              <a:cxn ang="0">
                <a:pos x="2696" y="68"/>
              </a:cxn>
              <a:cxn ang="0">
                <a:pos x="2755" y="49"/>
              </a:cxn>
              <a:cxn ang="0">
                <a:pos x="2825" y="113"/>
              </a:cxn>
              <a:cxn ang="0">
                <a:pos x="2923" y="279"/>
              </a:cxn>
              <a:cxn ang="0">
                <a:pos x="2955" y="305"/>
              </a:cxn>
              <a:cxn ang="0">
                <a:pos x="3020" y="363"/>
              </a:cxn>
              <a:cxn ang="0">
                <a:pos x="3642" y="427"/>
              </a:cxn>
              <a:cxn ang="0">
                <a:pos x="3829" y="433"/>
              </a:cxn>
              <a:cxn ang="0">
                <a:pos x="4010" y="452"/>
              </a:cxn>
              <a:cxn ang="0">
                <a:pos x="4198" y="510"/>
              </a:cxn>
              <a:cxn ang="0">
                <a:pos x="4444" y="535"/>
              </a:cxn>
              <a:cxn ang="0">
                <a:pos x="4548" y="491"/>
              </a:cxn>
              <a:cxn ang="0">
                <a:pos x="4962" y="363"/>
              </a:cxn>
              <a:cxn ang="0">
                <a:pos x="5175" y="247"/>
              </a:cxn>
              <a:cxn ang="0">
                <a:pos x="5141" y="248"/>
              </a:cxn>
              <a:cxn ang="0">
                <a:pos x="5078" y="273"/>
              </a:cxn>
              <a:cxn ang="0">
                <a:pos x="5390" y="286"/>
              </a:cxn>
              <a:cxn ang="0">
                <a:pos x="5512" y="324"/>
              </a:cxn>
              <a:cxn ang="0">
                <a:pos x="5693" y="420"/>
              </a:cxn>
              <a:cxn ang="0">
                <a:pos x="5900" y="581"/>
              </a:cxn>
              <a:cxn ang="0">
                <a:pos x="5681" y="606"/>
              </a:cxn>
              <a:cxn ang="0">
                <a:pos x="4295" y="606"/>
              </a:cxn>
              <a:cxn ang="0">
                <a:pos x="3156" y="619"/>
              </a:cxn>
              <a:cxn ang="0">
                <a:pos x="1408" y="619"/>
              </a:cxn>
              <a:cxn ang="0">
                <a:pos x="40" y="504"/>
              </a:cxn>
            </a:cxnLst>
            <a:rect l="0" t="0" r="r" b="b"/>
            <a:pathLst>
              <a:path w="5916" h="665">
                <a:moveTo>
                  <a:pt x="40" y="504"/>
                </a:moveTo>
                <a:cubicBezTo>
                  <a:pt x="138" y="498"/>
                  <a:pt x="195" y="492"/>
                  <a:pt x="320" y="484"/>
                </a:cubicBezTo>
                <a:cubicBezTo>
                  <a:pt x="385" y="464"/>
                  <a:pt x="276" y="495"/>
                  <a:pt x="449" y="471"/>
                </a:cubicBezTo>
                <a:cubicBezTo>
                  <a:pt x="472" y="468"/>
                  <a:pt x="494" y="448"/>
                  <a:pt x="514" y="439"/>
                </a:cubicBezTo>
                <a:cubicBezTo>
                  <a:pt x="554" y="422"/>
                  <a:pt x="620" y="423"/>
                  <a:pt x="657" y="420"/>
                </a:cubicBezTo>
                <a:cubicBezTo>
                  <a:pt x="703" y="406"/>
                  <a:pt x="753" y="403"/>
                  <a:pt x="799" y="388"/>
                </a:cubicBezTo>
                <a:cubicBezTo>
                  <a:pt x="822" y="381"/>
                  <a:pt x="841" y="364"/>
                  <a:pt x="864" y="356"/>
                </a:cubicBezTo>
                <a:cubicBezTo>
                  <a:pt x="895" y="346"/>
                  <a:pt x="929" y="344"/>
                  <a:pt x="961" y="337"/>
                </a:cubicBezTo>
                <a:cubicBezTo>
                  <a:pt x="992" y="343"/>
                  <a:pt x="1005" y="353"/>
                  <a:pt x="1032" y="363"/>
                </a:cubicBezTo>
                <a:cubicBezTo>
                  <a:pt x="1091" y="385"/>
                  <a:pt x="1164" y="395"/>
                  <a:pt x="1226" y="401"/>
                </a:cubicBezTo>
                <a:cubicBezTo>
                  <a:pt x="1326" y="465"/>
                  <a:pt x="1458" y="461"/>
                  <a:pt x="1570" y="465"/>
                </a:cubicBezTo>
                <a:cubicBezTo>
                  <a:pt x="1768" y="463"/>
                  <a:pt x="1967" y="471"/>
                  <a:pt x="2165" y="459"/>
                </a:cubicBezTo>
                <a:cubicBezTo>
                  <a:pt x="2184" y="458"/>
                  <a:pt x="2172" y="412"/>
                  <a:pt x="2191" y="407"/>
                </a:cubicBezTo>
                <a:cubicBezTo>
                  <a:pt x="2236" y="396"/>
                  <a:pt x="2283" y="401"/>
                  <a:pt x="2327" y="388"/>
                </a:cubicBezTo>
                <a:cubicBezTo>
                  <a:pt x="2342" y="384"/>
                  <a:pt x="2357" y="379"/>
                  <a:pt x="2372" y="375"/>
                </a:cubicBezTo>
                <a:cubicBezTo>
                  <a:pt x="2421" y="380"/>
                  <a:pt x="2442" y="380"/>
                  <a:pt x="2483" y="395"/>
                </a:cubicBezTo>
                <a:cubicBezTo>
                  <a:pt x="2506" y="393"/>
                  <a:pt x="2530" y="391"/>
                  <a:pt x="2553" y="388"/>
                </a:cubicBezTo>
                <a:cubicBezTo>
                  <a:pt x="2560" y="387"/>
                  <a:pt x="2571" y="388"/>
                  <a:pt x="2574" y="382"/>
                </a:cubicBezTo>
                <a:cubicBezTo>
                  <a:pt x="2613" y="288"/>
                  <a:pt x="2556" y="328"/>
                  <a:pt x="2606" y="299"/>
                </a:cubicBezTo>
                <a:cubicBezTo>
                  <a:pt x="2615" y="269"/>
                  <a:pt x="2606" y="258"/>
                  <a:pt x="2638" y="247"/>
                </a:cubicBezTo>
                <a:cubicBezTo>
                  <a:pt x="2659" y="182"/>
                  <a:pt x="2622" y="302"/>
                  <a:pt x="2650" y="126"/>
                </a:cubicBezTo>
                <a:cubicBezTo>
                  <a:pt x="2654" y="107"/>
                  <a:pt x="2685" y="84"/>
                  <a:pt x="2696" y="68"/>
                </a:cubicBezTo>
                <a:cubicBezTo>
                  <a:pt x="2704" y="4"/>
                  <a:pt x="2697" y="0"/>
                  <a:pt x="2742" y="30"/>
                </a:cubicBezTo>
                <a:cubicBezTo>
                  <a:pt x="2746" y="36"/>
                  <a:pt x="2749" y="44"/>
                  <a:pt x="2755" y="49"/>
                </a:cubicBezTo>
                <a:cubicBezTo>
                  <a:pt x="2767" y="59"/>
                  <a:pt x="2793" y="75"/>
                  <a:pt x="2793" y="75"/>
                </a:cubicBezTo>
                <a:cubicBezTo>
                  <a:pt x="2802" y="89"/>
                  <a:pt x="2822" y="97"/>
                  <a:pt x="2825" y="113"/>
                </a:cubicBezTo>
                <a:cubicBezTo>
                  <a:pt x="2833" y="146"/>
                  <a:pt x="2828" y="181"/>
                  <a:pt x="2833" y="215"/>
                </a:cubicBezTo>
                <a:cubicBezTo>
                  <a:pt x="2837" y="241"/>
                  <a:pt x="2897" y="271"/>
                  <a:pt x="2923" y="279"/>
                </a:cubicBezTo>
                <a:cubicBezTo>
                  <a:pt x="2927" y="286"/>
                  <a:pt x="2930" y="294"/>
                  <a:pt x="2936" y="299"/>
                </a:cubicBezTo>
                <a:cubicBezTo>
                  <a:pt x="2941" y="303"/>
                  <a:pt x="2950" y="300"/>
                  <a:pt x="2955" y="305"/>
                </a:cubicBezTo>
                <a:cubicBezTo>
                  <a:pt x="2960" y="310"/>
                  <a:pt x="2958" y="319"/>
                  <a:pt x="2962" y="324"/>
                </a:cubicBezTo>
                <a:cubicBezTo>
                  <a:pt x="2975" y="340"/>
                  <a:pt x="3000" y="356"/>
                  <a:pt x="3020" y="363"/>
                </a:cubicBezTo>
                <a:cubicBezTo>
                  <a:pt x="3122" y="464"/>
                  <a:pt x="3363" y="412"/>
                  <a:pt x="3454" y="414"/>
                </a:cubicBezTo>
                <a:cubicBezTo>
                  <a:pt x="3516" y="418"/>
                  <a:pt x="3579" y="423"/>
                  <a:pt x="3642" y="427"/>
                </a:cubicBezTo>
                <a:cubicBezTo>
                  <a:pt x="3670" y="429"/>
                  <a:pt x="3700" y="453"/>
                  <a:pt x="3739" y="459"/>
                </a:cubicBezTo>
                <a:cubicBezTo>
                  <a:pt x="3779" y="453"/>
                  <a:pt x="3798" y="454"/>
                  <a:pt x="3829" y="433"/>
                </a:cubicBezTo>
                <a:cubicBezTo>
                  <a:pt x="3861" y="435"/>
                  <a:pt x="3894" y="436"/>
                  <a:pt x="3926" y="439"/>
                </a:cubicBezTo>
                <a:cubicBezTo>
                  <a:pt x="3954" y="442"/>
                  <a:pt x="4010" y="452"/>
                  <a:pt x="4010" y="452"/>
                </a:cubicBezTo>
                <a:cubicBezTo>
                  <a:pt x="4054" y="470"/>
                  <a:pt x="4093" y="479"/>
                  <a:pt x="4140" y="484"/>
                </a:cubicBezTo>
                <a:cubicBezTo>
                  <a:pt x="4186" y="499"/>
                  <a:pt x="4168" y="489"/>
                  <a:pt x="4198" y="510"/>
                </a:cubicBezTo>
                <a:cubicBezTo>
                  <a:pt x="4227" y="550"/>
                  <a:pt x="4275" y="558"/>
                  <a:pt x="4322" y="567"/>
                </a:cubicBezTo>
                <a:cubicBezTo>
                  <a:pt x="4412" y="559"/>
                  <a:pt x="4371" y="572"/>
                  <a:pt x="4444" y="535"/>
                </a:cubicBezTo>
                <a:cubicBezTo>
                  <a:pt x="4456" y="529"/>
                  <a:pt x="4484" y="523"/>
                  <a:pt x="4484" y="523"/>
                </a:cubicBezTo>
                <a:cubicBezTo>
                  <a:pt x="4529" y="492"/>
                  <a:pt x="4507" y="500"/>
                  <a:pt x="4548" y="491"/>
                </a:cubicBezTo>
                <a:cubicBezTo>
                  <a:pt x="4576" y="446"/>
                  <a:pt x="4629" y="439"/>
                  <a:pt x="4678" y="433"/>
                </a:cubicBezTo>
                <a:cubicBezTo>
                  <a:pt x="4775" y="405"/>
                  <a:pt x="4863" y="376"/>
                  <a:pt x="4962" y="363"/>
                </a:cubicBezTo>
                <a:cubicBezTo>
                  <a:pt x="5009" y="346"/>
                  <a:pt x="5041" y="304"/>
                  <a:pt x="5084" y="277"/>
                </a:cubicBezTo>
                <a:cubicBezTo>
                  <a:pt x="5111" y="260"/>
                  <a:pt x="5148" y="265"/>
                  <a:pt x="5175" y="247"/>
                </a:cubicBezTo>
                <a:cubicBezTo>
                  <a:pt x="5182" y="243"/>
                  <a:pt x="5220" y="274"/>
                  <a:pt x="5226" y="271"/>
                </a:cubicBezTo>
                <a:cubicBezTo>
                  <a:pt x="5235" y="267"/>
                  <a:pt x="5150" y="248"/>
                  <a:pt x="5141" y="248"/>
                </a:cubicBezTo>
                <a:cubicBezTo>
                  <a:pt x="5125" y="248"/>
                  <a:pt x="5175" y="241"/>
                  <a:pt x="5175" y="241"/>
                </a:cubicBezTo>
                <a:cubicBezTo>
                  <a:pt x="5147" y="260"/>
                  <a:pt x="5078" y="273"/>
                  <a:pt x="5078" y="273"/>
                </a:cubicBezTo>
                <a:cubicBezTo>
                  <a:pt x="5111" y="252"/>
                  <a:pt x="5128" y="253"/>
                  <a:pt x="5169" y="247"/>
                </a:cubicBezTo>
                <a:cubicBezTo>
                  <a:pt x="5241" y="273"/>
                  <a:pt x="5314" y="279"/>
                  <a:pt x="5390" y="286"/>
                </a:cubicBezTo>
                <a:cubicBezTo>
                  <a:pt x="5420" y="296"/>
                  <a:pt x="5441" y="306"/>
                  <a:pt x="5474" y="311"/>
                </a:cubicBezTo>
                <a:cubicBezTo>
                  <a:pt x="5487" y="316"/>
                  <a:pt x="5500" y="318"/>
                  <a:pt x="5512" y="324"/>
                </a:cubicBezTo>
                <a:cubicBezTo>
                  <a:pt x="5527" y="332"/>
                  <a:pt x="5552" y="350"/>
                  <a:pt x="5552" y="350"/>
                </a:cubicBezTo>
                <a:cubicBezTo>
                  <a:pt x="5578" y="433"/>
                  <a:pt x="5607" y="414"/>
                  <a:pt x="5693" y="420"/>
                </a:cubicBezTo>
                <a:cubicBezTo>
                  <a:pt x="5727" y="426"/>
                  <a:pt x="5773" y="417"/>
                  <a:pt x="5784" y="452"/>
                </a:cubicBezTo>
                <a:cubicBezTo>
                  <a:pt x="5758" y="529"/>
                  <a:pt x="5916" y="470"/>
                  <a:pt x="5900" y="581"/>
                </a:cubicBezTo>
                <a:cubicBezTo>
                  <a:pt x="5898" y="594"/>
                  <a:pt x="5765" y="595"/>
                  <a:pt x="5752" y="599"/>
                </a:cubicBezTo>
                <a:cubicBezTo>
                  <a:pt x="5730" y="607"/>
                  <a:pt x="5705" y="604"/>
                  <a:pt x="5681" y="606"/>
                </a:cubicBezTo>
                <a:cubicBezTo>
                  <a:pt x="5499" y="648"/>
                  <a:pt x="5250" y="606"/>
                  <a:pt x="5053" y="599"/>
                </a:cubicBezTo>
                <a:cubicBezTo>
                  <a:pt x="4789" y="603"/>
                  <a:pt x="4552" y="613"/>
                  <a:pt x="4295" y="606"/>
                </a:cubicBezTo>
                <a:cubicBezTo>
                  <a:pt x="4211" y="575"/>
                  <a:pt x="4112" y="603"/>
                  <a:pt x="4023" y="612"/>
                </a:cubicBezTo>
                <a:cubicBezTo>
                  <a:pt x="3734" y="605"/>
                  <a:pt x="3445" y="597"/>
                  <a:pt x="3156" y="619"/>
                </a:cubicBezTo>
                <a:cubicBezTo>
                  <a:pt x="2954" y="665"/>
                  <a:pt x="2655" y="619"/>
                  <a:pt x="2431" y="612"/>
                </a:cubicBezTo>
                <a:cubicBezTo>
                  <a:pt x="2163" y="562"/>
                  <a:pt x="1707" y="613"/>
                  <a:pt x="1408" y="619"/>
                </a:cubicBezTo>
                <a:cubicBezTo>
                  <a:pt x="993" y="606"/>
                  <a:pt x="270" y="602"/>
                  <a:pt x="27" y="587"/>
                </a:cubicBezTo>
                <a:cubicBezTo>
                  <a:pt x="0" y="570"/>
                  <a:pt x="7" y="496"/>
                  <a:pt x="40" y="504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flatTx/>
          </a:bodyPr>
          <a:lstStyle/>
          <a:p>
            <a:endParaRPr lang="en-A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4538"/>
            <a:ext cx="9226550" cy="3097212"/>
          </a:xfrm>
          <a:prstGeom prst="rect">
            <a:avLst/>
          </a:prstGeom>
          <a:solidFill>
            <a:srgbClr val="F8F8F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35850" name="Picture 10" descr="cartoon - plodding after the dollar"/>
          <p:cNvPicPr>
            <a:picLocks noChangeAspect="1" noChangeArrowheads="1"/>
          </p:cNvPicPr>
          <p:nvPr/>
        </p:nvPicPr>
        <p:blipFill>
          <a:blip r:embed="rId3" cstate="print"/>
          <a:srcRect l="15579" r="6471"/>
          <a:stretch>
            <a:fillRect/>
          </a:stretch>
        </p:blipFill>
        <p:spPr bwMode="auto">
          <a:xfrm>
            <a:off x="4314484" y="4184536"/>
            <a:ext cx="2160588" cy="1868487"/>
          </a:xfrm>
          <a:prstGeom prst="rect">
            <a:avLst/>
          </a:prstGeom>
          <a:noFill/>
        </p:spPr>
      </p:pic>
      <p:pic>
        <p:nvPicPr>
          <p:cNvPr id="35852" name="Picture 12" descr="cartoon - plodding after the dollar"/>
          <p:cNvPicPr>
            <a:picLocks noChangeAspect="1" noChangeArrowheads="1"/>
          </p:cNvPicPr>
          <p:nvPr/>
        </p:nvPicPr>
        <p:blipFill>
          <a:blip r:embed="rId4" cstate="print"/>
          <a:srcRect l="6471" r="15407"/>
          <a:stretch>
            <a:fillRect/>
          </a:stretch>
        </p:blipFill>
        <p:spPr bwMode="auto">
          <a:xfrm>
            <a:off x="7064375" y="4221163"/>
            <a:ext cx="2165350" cy="1868487"/>
          </a:xfrm>
          <a:prstGeom prst="rect">
            <a:avLst/>
          </a:prstGeom>
          <a:noFill/>
        </p:spPr>
      </p:pic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5964238"/>
            <a:ext cx="9234488" cy="893762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771775" y="6165850"/>
            <a:ext cx="24177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>
                <a:solidFill>
                  <a:srgbClr val="B2B2B2"/>
                </a:solidFill>
                <a:latin typeface="AvantGarde Bk BT" pitchFamily="34" charset="0"/>
              </a:rPr>
              <a:t>road well travelled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93675" y="6330950"/>
            <a:ext cx="974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1600">
                <a:solidFill>
                  <a:schemeClr val="bg2"/>
                </a:solidFill>
                <a:latin typeface="AvantGarde Bk BT" pitchFamily="34" charset="0"/>
              </a:rPr>
              <a:t>  Left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 flipV="1">
            <a:off x="6372200" y="3140967"/>
            <a:ext cx="1008062" cy="2952328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gamma/>
                  <a:shade val="57255"/>
                  <a:invGamma/>
                </a:srgbClr>
              </a:gs>
              <a:gs pos="100000">
                <a:srgbClr val="5F5F5F">
                  <a:alpha val="46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rot="16200000">
            <a:off x="-223044" y="6285707"/>
            <a:ext cx="923925" cy="220662"/>
          </a:xfrm>
          <a:prstGeom prst="triangle">
            <a:avLst>
              <a:gd name="adj" fmla="val 49056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B2B2B2"/>
              </a:solidFill>
              <a:latin typeface="AvantGarde Bk BT" pitchFamily="34" charset="0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 rot="5400000" flipH="1">
            <a:off x="8571706" y="6285707"/>
            <a:ext cx="923925" cy="220662"/>
          </a:xfrm>
          <a:prstGeom prst="triangle">
            <a:avLst>
              <a:gd name="adj" fmla="val 49056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rot="10800000" vert="eaVert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B2B2B2"/>
              </a:solidFill>
              <a:latin typeface="AvantGarde Bk BT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8240713" y="6308725"/>
            <a:ext cx="7318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1600">
                <a:solidFill>
                  <a:srgbClr val="B2B2B2"/>
                </a:solidFill>
                <a:latin typeface="AvantGarde Bk BT" pitchFamily="34" charset="0"/>
              </a:rPr>
              <a:t>Right</a:t>
            </a:r>
          </a:p>
        </p:txBody>
      </p:sp>
      <p:pic>
        <p:nvPicPr>
          <p:cNvPr id="35864" name="Picture 24" descr="Alhambra"/>
          <p:cNvPicPr>
            <a:picLocks noChangeAspect="1" noChangeArrowheads="1"/>
          </p:cNvPicPr>
          <p:nvPr/>
        </p:nvPicPr>
        <p:blipFill>
          <a:blip r:embed="rId5" cstate="print"/>
          <a:srcRect l="24063" r="19965"/>
          <a:stretch>
            <a:fillRect/>
          </a:stretch>
        </p:blipFill>
        <p:spPr bwMode="auto">
          <a:xfrm>
            <a:off x="5796136" y="0"/>
            <a:ext cx="2160984" cy="414972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251520" y="4077072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AU" b="1" dirty="0">
                <a:solidFill>
                  <a:srgbClr val="C00000"/>
                </a:solidFill>
                <a:latin typeface="Corbel" pitchFamily="34" charset="0"/>
                <a:cs typeface="Arial" pitchFamily="34" charset="0"/>
              </a:rPr>
              <a:t>a</a:t>
            </a:r>
            <a:r>
              <a:rPr lang="en-AU" b="1" dirty="0" smtClean="0">
                <a:solidFill>
                  <a:srgbClr val="C00000"/>
                </a:solidFill>
                <a:latin typeface="Corbel" pitchFamily="34" charset="0"/>
                <a:cs typeface="Arial" pitchFamily="34" charset="0"/>
              </a:rPr>
              <a:t>ble to attract and engage large numbers, incl. kids</a:t>
            </a:r>
            <a:endParaRPr lang="en-AU" b="1" dirty="0">
              <a:solidFill>
                <a:srgbClr val="C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652120" y="4941168"/>
            <a:ext cx="2447925" cy="87947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latin typeface="AvantGarde Md BT" pitchFamily="34" charset="0"/>
              </a:rPr>
              <a:t>Lead design role for AELA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5796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If fundamental system change is imperative, </a:t>
            </a:r>
          </a:p>
          <a:p>
            <a:pPr algn="l"/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need to co-design  and consider viable system alternatives </a:t>
            </a:r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...  </a:t>
            </a:r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where? </a:t>
            </a:r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pl-PL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 can millions be</a:t>
            </a:r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 engage</a:t>
            </a:r>
            <a:r>
              <a:rPr lang="pl-PL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d?</a:t>
            </a:r>
            <a:endParaRPr lang="en-AU" b="1" dirty="0" smtClean="0">
              <a:solidFill>
                <a:srgbClr val="FFCC00"/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AU" b="1" i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      and </a:t>
            </a:r>
          </a:p>
          <a:p>
            <a:pPr algn="l"/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build agreement on preferred model(s) for </a:t>
            </a:r>
            <a:r>
              <a:rPr lang="en-AU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reality-testing</a:t>
            </a:r>
            <a:r>
              <a:rPr lang="pl-PL" b="1" dirty="0" smtClean="0">
                <a:solidFill>
                  <a:srgbClr val="FFCC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 and showcasing on global civic scale?</a:t>
            </a:r>
            <a:endParaRPr lang="pl-PL" dirty="0"/>
          </a:p>
          <a:p>
            <a:pPr algn="l"/>
            <a:endParaRPr lang="pl-PL" b="1" dirty="0" smtClean="0">
              <a:solidFill>
                <a:srgbClr val="FFCC00"/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70080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The web offers </a:t>
            </a:r>
            <a:r>
              <a:rPr lang="en-AU" dirty="0" smtClean="0">
                <a:solidFill>
                  <a:srgbClr val="FFFF00"/>
                </a:solidFill>
              </a:rPr>
              <a:t>unprecedented</a:t>
            </a:r>
            <a:r>
              <a:rPr lang="pl-PL" dirty="0" smtClean="0">
                <a:solidFill>
                  <a:srgbClr val="FFFF00"/>
                </a:solidFill>
              </a:rPr>
              <a:t> opportunity to create a new architecture for global democratic engagement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2348880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4">
                    <a:lumMod val="50000"/>
                  </a:schemeClr>
                </a:solidFill>
              </a:rPr>
              <a:t>System Design Lab</a:t>
            </a:r>
          </a:p>
          <a:p>
            <a:endParaRPr lang="en-A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AU" sz="1600" dirty="0" smtClean="0">
                <a:solidFill>
                  <a:schemeClr val="accent4">
                    <a:lumMod val="50000"/>
                  </a:schemeClr>
                </a:solidFill>
              </a:rPr>
              <a:t>and</a:t>
            </a:r>
          </a:p>
          <a:p>
            <a:r>
              <a:rPr lang="en-AU" sz="2800" b="1" dirty="0" smtClean="0">
                <a:solidFill>
                  <a:schemeClr val="accent4">
                    <a:lumMod val="50000"/>
                  </a:schemeClr>
                </a:solidFill>
              </a:rPr>
              <a:t>World Constitutional Forum</a:t>
            </a:r>
            <a:endParaRPr lang="en-A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37890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With educational &amp; info provisions</a:t>
            </a:r>
            <a:endParaRPr lang="en-AU" dirty="0">
              <a:solidFill>
                <a:schemeClr val="accent3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251950" cy="3284538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51373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b="1">
              <a:solidFill>
                <a:srgbClr val="CC3300"/>
              </a:solidFill>
            </a:endParaRPr>
          </a:p>
          <a:p>
            <a:endParaRPr lang="en-AU" b="1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6227763" y="2708275"/>
            <a:ext cx="1116012" cy="1187450"/>
            <a:chOff x="3923" y="1706"/>
            <a:chExt cx="703" cy="748"/>
          </a:xfrm>
        </p:grpSpPr>
        <p:sp>
          <p:nvSpPr>
            <p:cNvPr id="37892" name="AutoShape 4"/>
            <p:cNvSpPr>
              <a:spLocks noChangeArrowheads="1"/>
            </p:cNvSpPr>
            <p:nvPr/>
          </p:nvSpPr>
          <p:spPr bwMode="auto">
            <a:xfrm rot="2693082" flipH="1">
              <a:off x="3923" y="1706"/>
              <a:ext cx="576" cy="726"/>
            </a:xfrm>
            <a:prstGeom prst="irregularSeal2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 rot="-45893082">
              <a:off x="3988" y="1726"/>
              <a:ext cx="638" cy="728"/>
            </a:xfrm>
            <a:prstGeom prst="irregularSeal2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0066">
                    <a:gamma/>
                    <a:tint val="65882"/>
                    <a:invGamma/>
                  </a:srgbClr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 rot="-45893082">
              <a:off x="3989" y="1846"/>
              <a:ext cx="544" cy="531"/>
            </a:xfrm>
            <a:prstGeom prst="irregularSeal2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6000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C00"/>
                </a:solidFill>
              </a:endParaRPr>
            </a:p>
          </p:txBody>
        </p:sp>
      </p:grpSp>
      <p:sp>
        <p:nvSpPr>
          <p:cNvPr id="37895" name="Freeform 7"/>
          <p:cNvSpPr>
            <a:spLocks/>
          </p:cNvSpPr>
          <p:nvPr/>
        </p:nvSpPr>
        <p:spPr bwMode="auto">
          <a:xfrm>
            <a:off x="-139700" y="2349500"/>
            <a:ext cx="9391650" cy="1055688"/>
          </a:xfrm>
          <a:custGeom>
            <a:avLst/>
            <a:gdLst/>
            <a:ahLst/>
            <a:cxnLst>
              <a:cxn ang="0">
                <a:pos x="320" y="484"/>
              </a:cxn>
              <a:cxn ang="0">
                <a:pos x="514" y="439"/>
              </a:cxn>
              <a:cxn ang="0">
                <a:pos x="799" y="388"/>
              </a:cxn>
              <a:cxn ang="0">
                <a:pos x="961" y="337"/>
              </a:cxn>
              <a:cxn ang="0">
                <a:pos x="1226" y="401"/>
              </a:cxn>
              <a:cxn ang="0">
                <a:pos x="2165" y="459"/>
              </a:cxn>
              <a:cxn ang="0">
                <a:pos x="2327" y="388"/>
              </a:cxn>
              <a:cxn ang="0">
                <a:pos x="2483" y="395"/>
              </a:cxn>
              <a:cxn ang="0">
                <a:pos x="2574" y="382"/>
              </a:cxn>
              <a:cxn ang="0">
                <a:pos x="2638" y="247"/>
              </a:cxn>
              <a:cxn ang="0">
                <a:pos x="2696" y="68"/>
              </a:cxn>
              <a:cxn ang="0">
                <a:pos x="2755" y="49"/>
              </a:cxn>
              <a:cxn ang="0">
                <a:pos x="2825" y="113"/>
              </a:cxn>
              <a:cxn ang="0">
                <a:pos x="2923" y="279"/>
              </a:cxn>
              <a:cxn ang="0">
                <a:pos x="2955" y="305"/>
              </a:cxn>
              <a:cxn ang="0">
                <a:pos x="3020" y="363"/>
              </a:cxn>
              <a:cxn ang="0">
                <a:pos x="3642" y="427"/>
              </a:cxn>
              <a:cxn ang="0">
                <a:pos x="3829" y="433"/>
              </a:cxn>
              <a:cxn ang="0">
                <a:pos x="4010" y="452"/>
              </a:cxn>
              <a:cxn ang="0">
                <a:pos x="4198" y="510"/>
              </a:cxn>
              <a:cxn ang="0">
                <a:pos x="4444" y="535"/>
              </a:cxn>
              <a:cxn ang="0">
                <a:pos x="4548" y="491"/>
              </a:cxn>
              <a:cxn ang="0">
                <a:pos x="4962" y="363"/>
              </a:cxn>
              <a:cxn ang="0">
                <a:pos x="5175" y="247"/>
              </a:cxn>
              <a:cxn ang="0">
                <a:pos x="5141" y="248"/>
              </a:cxn>
              <a:cxn ang="0">
                <a:pos x="5078" y="273"/>
              </a:cxn>
              <a:cxn ang="0">
                <a:pos x="5390" y="286"/>
              </a:cxn>
              <a:cxn ang="0">
                <a:pos x="5512" y="324"/>
              </a:cxn>
              <a:cxn ang="0">
                <a:pos x="5693" y="420"/>
              </a:cxn>
              <a:cxn ang="0">
                <a:pos x="5900" y="581"/>
              </a:cxn>
              <a:cxn ang="0">
                <a:pos x="5681" y="606"/>
              </a:cxn>
              <a:cxn ang="0">
                <a:pos x="4295" y="606"/>
              </a:cxn>
              <a:cxn ang="0">
                <a:pos x="3156" y="619"/>
              </a:cxn>
              <a:cxn ang="0">
                <a:pos x="1408" y="619"/>
              </a:cxn>
              <a:cxn ang="0">
                <a:pos x="40" y="504"/>
              </a:cxn>
            </a:cxnLst>
            <a:rect l="0" t="0" r="r" b="b"/>
            <a:pathLst>
              <a:path w="5916" h="665">
                <a:moveTo>
                  <a:pt x="40" y="504"/>
                </a:moveTo>
                <a:cubicBezTo>
                  <a:pt x="138" y="498"/>
                  <a:pt x="195" y="492"/>
                  <a:pt x="320" y="484"/>
                </a:cubicBezTo>
                <a:cubicBezTo>
                  <a:pt x="385" y="464"/>
                  <a:pt x="276" y="495"/>
                  <a:pt x="449" y="471"/>
                </a:cubicBezTo>
                <a:cubicBezTo>
                  <a:pt x="472" y="468"/>
                  <a:pt x="494" y="448"/>
                  <a:pt x="514" y="439"/>
                </a:cubicBezTo>
                <a:cubicBezTo>
                  <a:pt x="554" y="422"/>
                  <a:pt x="620" y="423"/>
                  <a:pt x="657" y="420"/>
                </a:cubicBezTo>
                <a:cubicBezTo>
                  <a:pt x="703" y="406"/>
                  <a:pt x="753" y="403"/>
                  <a:pt x="799" y="388"/>
                </a:cubicBezTo>
                <a:cubicBezTo>
                  <a:pt x="822" y="381"/>
                  <a:pt x="841" y="364"/>
                  <a:pt x="864" y="356"/>
                </a:cubicBezTo>
                <a:cubicBezTo>
                  <a:pt x="895" y="346"/>
                  <a:pt x="929" y="344"/>
                  <a:pt x="961" y="337"/>
                </a:cubicBezTo>
                <a:cubicBezTo>
                  <a:pt x="992" y="343"/>
                  <a:pt x="1005" y="353"/>
                  <a:pt x="1032" y="363"/>
                </a:cubicBezTo>
                <a:cubicBezTo>
                  <a:pt x="1091" y="385"/>
                  <a:pt x="1164" y="395"/>
                  <a:pt x="1226" y="401"/>
                </a:cubicBezTo>
                <a:cubicBezTo>
                  <a:pt x="1326" y="465"/>
                  <a:pt x="1458" y="461"/>
                  <a:pt x="1570" y="465"/>
                </a:cubicBezTo>
                <a:cubicBezTo>
                  <a:pt x="1768" y="463"/>
                  <a:pt x="1967" y="471"/>
                  <a:pt x="2165" y="459"/>
                </a:cubicBezTo>
                <a:cubicBezTo>
                  <a:pt x="2184" y="458"/>
                  <a:pt x="2172" y="412"/>
                  <a:pt x="2191" y="407"/>
                </a:cubicBezTo>
                <a:cubicBezTo>
                  <a:pt x="2236" y="396"/>
                  <a:pt x="2283" y="401"/>
                  <a:pt x="2327" y="388"/>
                </a:cubicBezTo>
                <a:cubicBezTo>
                  <a:pt x="2342" y="384"/>
                  <a:pt x="2357" y="379"/>
                  <a:pt x="2372" y="375"/>
                </a:cubicBezTo>
                <a:cubicBezTo>
                  <a:pt x="2421" y="380"/>
                  <a:pt x="2442" y="380"/>
                  <a:pt x="2483" y="395"/>
                </a:cubicBezTo>
                <a:cubicBezTo>
                  <a:pt x="2506" y="393"/>
                  <a:pt x="2530" y="391"/>
                  <a:pt x="2553" y="388"/>
                </a:cubicBezTo>
                <a:cubicBezTo>
                  <a:pt x="2560" y="387"/>
                  <a:pt x="2571" y="388"/>
                  <a:pt x="2574" y="382"/>
                </a:cubicBezTo>
                <a:cubicBezTo>
                  <a:pt x="2613" y="288"/>
                  <a:pt x="2556" y="328"/>
                  <a:pt x="2606" y="299"/>
                </a:cubicBezTo>
                <a:cubicBezTo>
                  <a:pt x="2615" y="269"/>
                  <a:pt x="2606" y="258"/>
                  <a:pt x="2638" y="247"/>
                </a:cubicBezTo>
                <a:cubicBezTo>
                  <a:pt x="2659" y="182"/>
                  <a:pt x="2622" y="302"/>
                  <a:pt x="2650" y="126"/>
                </a:cubicBezTo>
                <a:cubicBezTo>
                  <a:pt x="2654" y="107"/>
                  <a:pt x="2685" y="84"/>
                  <a:pt x="2696" y="68"/>
                </a:cubicBezTo>
                <a:cubicBezTo>
                  <a:pt x="2704" y="4"/>
                  <a:pt x="2697" y="0"/>
                  <a:pt x="2742" y="30"/>
                </a:cubicBezTo>
                <a:cubicBezTo>
                  <a:pt x="2746" y="36"/>
                  <a:pt x="2749" y="44"/>
                  <a:pt x="2755" y="49"/>
                </a:cubicBezTo>
                <a:cubicBezTo>
                  <a:pt x="2767" y="59"/>
                  <a:pt x="2793" y="75"/>
                  <a:pt x="2793" y="75"/>
                </a:cubicBezTo>
                <a:cubicBezTo>
                  <a:pt x="2802" y="89"/>
                  <a:pt x="2822" y="97"/>
                  <a:pt x="2825" y="113"/>
                </a:cubicBezTo>
                <a:cubicBezTo>
                  <a:pt x="2833" y="146"/>
                  <a:pt x="2828" y="181"/>
                  <a:pt x="2833" y="215"/>
                </a:cubicBezTo>
                <a:cubicBezTo>
                  <a:pt x="2837" y="241"/>
                  <a:pt x="2897" y="271"/>
                  <a:pt x="2923" y="279"/>
                </a:cubicBezTo>
                <a:cubicBezTo>
                  <a:pt x="2927" y="286"/>
                  <a:pt x="2930" y="294"/>
                  <a:pt x="2936" y="299"/>
                </a:cubicBezTo>
                <a:cubicBezTo>
                  <a:pt x="2941" y="303"/>
                  <a:pt x="2950" y="300"/>
                  <a:pt x="2955" y="305"/>
                </a:cubicBezTo>
                <a:cubicBezTo>
                  <a:pt x="2960" y="310"/>
                  <a:pt x="2958" y="319"/>
                  <a:pt x="2962" y="324"/>
                </a:cubicBezTo>
                <a:cubicBezTo>
                  <a:pt x="2975" y="340"/>
                  <a:pt x="3000" y="356"/>
                  <a:pt x="3020" y="363"/>
                </a:cubicBezTo>
                <a:cubicBezTo>
                  <a:pt x="3122" y="464"/>
                  <a:pt x="3363" y="412"/>
                  <a:pt x="3454" y="414"/>
                </a:cubicBezTo>
                <a:cubicBezTo>
                  <a:pt x="3516" y="418"/>
                  <a:pt x="3579" y="423"/>
                  <a:pt x="3642" y="427"/>
                </a:cubicBezTo>
                <a:cubicBezTo>
                  <a:pt x="3670" y="429"/>
                  <a:pt x="3700" y="453"/>
                  <a:pt x="3739" y="459"/>
                </a:cubicBezTo>
                <a:cubicBezTo>
                  <a:pt x="3779" y="453"/>
                  <a:pt x="3798" y="454"/>
                  <a:pt x="3829" y="433"/>
                </a:cubicBezTo>
                <a:cubicBezTo>
                  <a:pt x="3861" y="435"/>
                  <a:pt x="3894" y="436"/>
                  <a:pt x="3926" y="439"/>
                </a:cubicBezTo>
                <a:cubicBezTo>
                  <a:pt x="3954" y="442"/>
                  <a:pt x="4010" y="452"/>
                  <a:pt x="4010" y="452"/>
                </a:cubicBezTo>
                <a:cubicBezTo>
                  <a:pt x="4054" y="470"/>
                  <a:pt x="4093" y="479"/>
                  <a:pt x="4140" y="484"/>
                </a:cubicBezTo>
                <a:cubicBezTo>
                  <a:pt x="4186" y="499"/>
                  <a:pt x="4168" y="489"/>
                  <a:pt x="4198" y="510"/>
                </a:cubicBezTo>
                <a:cubicBezTo>
                  <a:pt x="4227" y="550"/>
                  <a:pt x="4275" y="558"/>
                  <a:pt x="4322" y="567"/>
                </a:cubicBezTo>
                <a:cubicBezTo>
                  <a:pt x="4412" y="559"/>
                  <a:pt x="4371" y="572"/>
                  <a:pt x="4444" y="535"/>
                </a:cubicBezTo>
                <a:cubicBezTo>
                  <a:pt x="4456" y="529"/>
                  <a:pt x="4484" y="523"/>
                  <a:pt x="4484" y="523"/>
                </a:cubicBezTo>
                <a:cubicBezTo>
                  <a:pt x="4529" y="492"/>
                  <a:pt x="4507" y="500"/>
                  <a:pt x="4548" y="491"/>
                </a:cubicBezTo>
                <a:cubicBezTo>
                  <a:pt x="4576" y="446"/>
                  <a:pt x="4629" y="439"/>
                  <a:pt x="4678" y="433"/>
                </a:cubicBezTo>
                <a:cubicBezTo>
                  <a:pt x="4775" y="405"/>
                  <a:pt x="4863" y="376"/>
                  <a:pt x="4962" y="363"/>
                </a:cubicBezTo>
                <a:cubicBezTo>
                  <a:pt x="5009" y="346"/>
                  <a:pt x="5041" y="304"/>
                  <a:pt x="5084" y="277"/>
                </a:cubicBezTo>
                <a:cubicBezTo>
                  <a:pt x="5111" y="260"/>
                  <a:pt x="5148" y="265"/>
                  <a:pt x="5175" y="247"/>
                </a:cubicBezTo>
                <a:cubicBezTo>
                  <a:pt x="5182" y="243"/>
                  <a:pt x="5220" y="274"/>
                  <a:pt x="5226" y="271"/>
                </a:cubicBezTo>
                <a:cubicBezTo>
                  <a:pt x="5235" y="267"/>
                  <a:pt x="5150" y="248"/>
                  <a:pt x="5141" y="248"/>
                </a:cubicBezTo>
                <a:cubicBezTo>
                  <a:pt x="5125" y="248"/>
                  <a:pt x="5175" y="241"/>
                  <a:pt x="5175" y="241"/>
                </a:cubicBezTo>
                <a:cubicBezTo>
                  <a:pt x="5147" y="260"/>
                  <a:pt x="5078" y="273"/>
                  <a:pt x="5078" y="273"/>
                </a:cubicBezTo>
                <a:cubicBezTo>
                  <a:pt x="5111" y="252"/>
                  <a:pt x="5128" y="253"/>
                  <a:pt x="5169" y="247"/>
                </a:cubicBezTo>
                <a:cubicBezTo>
                  <a:pt x="5241" y="273"/>
                  <a:pt x="5314" y="279"/>
                  <a:pt x="5390" y="286"/>
                </a:cubicBezTo>
                <a:cubicBezTo>
                  <a:pt x="5420" y="296"/>
                  <a:pt x="5441" y="306"/>
                  <a:pt x="5474" y="311"/>
                </a:cubicBezTo>
                <a:cubicBezTo>
                  <a:pt x="5487" y="316"/>
                  <a:pt x="5500" y="318"/>
                  <a:pt x="5512" y="324"/>
                </a:cubicBezTo>
                <a:cubicBezTo>
                  <a:pt x="5527" y="332"/>
                  <a:pt x="5552" y="350"/>
                  <a:pt x="5552" y="350"/>
                </a:cubicBezTo>
                <a:cubicBezTo>
                  <a:pt x="5578" y="433"/>
                  <a:pt x="5607" y="414"/>
                  <a:pt x="5693" y="420"/>
                </a:cubicBezTo>
                <a:cubicBezTo>
                  <a:pt x="5727" y="426"/>
                  <a:pt x="5773" y="417"/>
                  <a:pt x="5784" y="452"/>
                </a:cubicBezTo>
                <a:cubicBezTo>
                  <a:pt x="5758" y="529"/>
                  <a:pt x="5916" y="470"/>
                  <a:pt x="5900" y="581"/>
                </a:cubicBezTo>
                <a:cubicBezTo>
                  <a:pt x="5898" y="594"/>
                  <a:pt x="5765" y="595"/>
                  <a:pt x="5752" y="599"/>
                </a:cubicBezTo>
                <a:cubicBezTo>
                  <a:pt x="5730" y="607"/>
                  <a:pt x="5705" y="604"/>
                  <a:pt x="5681" y="606"/>
                </a:cubicBezTo>
                <a:cubicBezTo>
                  <a:pt x="5499" y="648"/>
                  <a:pt x="5250" y="606"/>
                  <a:pt x="5053" y="599"/>
                </a:cubicBezTo>
                <a:cubicBezTo>
                  <a:pt x="4789" y="603"/>
                  <a:pt x="4552" y="613"/>
                  <a:pt x="4295" y="606"/>
                </a:cubicBezTo>
                <a:cubicBezTo>
                  <a:pt x="4211" y="575"/>
                  <a:pt x="4112" y="603"/>
                  <a:pt x="4023" y="612"/>
                </a:cubicBezTo>
                <a:cubicBezTo>
                  <a:pt x="3734" y="605"/>
                  <a:pt x="3445" y="597"/>
                  <a:pt x="3156" y="619"/>
                </a:cubicBezTo>
                <a:cubicBezTo>
                  <a:pt x="2954" y="665"/>
                  <a:pt x="2655" y="619"/>
                  <a:pt x="2431" y="612"/>
                </a:cubicBezTo>
                <a:cubicBezTo>
                  <a:pt x="2163" y="562"/>
                  <a:pt x="1707" y="613"/>
                  <a:pt x="1408" y="619"/>
                </a:cubicBezTo>
                <a:cubicBezTo>
                  <a:pt x="993" y="606"/>
                  <a:pt x="270" y="602"/>
                  <a:pt x="27" y="587"/>
                </a:cubicBezTo>
                <a:cubicBezTo>
                  <a:pt x="0" y="570"/>
                  <a:pt x="7" y="496"/>
                  <a:pt x="40" y="504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flatTx/>
          </a:bodyPr>
          <a:lstStyle/>
          <a:p>
            <a:endParaRPr lang="en-A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4538"/>
            <a:ext cx="9226550" cy="3097212"/>
          </a:xfrm>
          <a:prstGeom prst="rect">
            <a:avLst/>
          </a:prstGeom>
          <a:solidFill>
            <a:srgbClr val="F8F8F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6092825"/>
            <a:ext cx="9234488" cy="765175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 flipV="1">
            <a:off x="6227763" y="3284538"/>
            <a:ext cx="1008062" cy="2808287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gamma/>
                  <a:shade val="57255"/>
                  <a:invGamma/>
                </a:srgbClr>
              </a:gs>
              <a:gs pos="100000">
                <a:srgbClr val="5F5F5F">
                  <a:alpha val="46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23850" y="188913"/>
            <a:ext cx="6192366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l"/>
            <a:r>
              <a:rPr lang="pl-PL" dirty="0" smtClean="0">
                <a:latin typeface="Arial" pitchFamily="34" charset="0"/>
                <a:cs typeface="Arial" pitchFamily="34" charset="0"/>
              </a:rPr>
              <a:t>If a</a:t>
            </a:r>
            <a:r>
              <a:rPr lang="en-AU" dirty="0" err="1" smtClean="0">
                <a:latin typeface="Arial" pitchFamily="34" charset="0"/>
                <a:cs typeface="Arial" pitchFamily="34" charset="0"/>
              </a:rPr>
              <a:t>chieving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latin typeface="Arial" pitchFamily="34" charset="0"/>
                <a:cs typeface="Arial" pitchFamily="34" charset="0"/>
              </a:rPr>
              <a:t>fundamental system change will require a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system design lab </a:t>
            </a:r>
            <a:r>
              <a:rPr lang="en-AU" dirty="0">
                <a:latin typeface="Arial" pitchFamily="34" charset="0"/>
                <a:cs typeface="Arial" pitchFamily="34" charset="0"/>
              </a:rPr>
              <a:t>&amp;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democratic constitutional forum</a:t>
            </a:r>
            <a:r>
              <a:rPr lang="en-AU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dirty="0" smtClean="0">
                <a:latin typeface="Arial" pitchFamily="34" charset="0"/>
                <a:cs typeface="Arial" pitchFamily="34" charset="0"/>
              </a:rPr>
              <a:t>Who will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make </a:t>
            </a:r>
            <a:r>
              <a:rPr lang="en-AU" dirty="0">
                <a:latin typeface="Arial" pitchFamily="34" charset="0"/>
                <a:cs typeface="Arial" pitchFamily="34" charset="0"/>
              </a:rPr>
              <a:t>it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happen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Up to us. Govts won’t do it.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AU" dirty="0" smtClean="0">
                <a:latin typeface="Arial" pitchFamily="34" charset="0"/>
                <a:cs typeface="Arial" pitchFamily="34" charset="0"/>
              </a:rPr>
              <a:t>I’ve </a:t>
            </a:r>
            <a:r>
              <a:rPr lang="en-AU" dirty="0">
                <a:latin typeface="Arial" pitchFamily="34" charset="0"/>
                <a:cs typeface="Arial" pitchFamily="34" charset="0"/>
              </a:rPr>
              <a:t>pursued a 3 decade system design project,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solo, unpaid, both to conceive such facility, as well as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AU" dirty="0">
                <a:latin typeface="Arial" pitchFamily="34" charset="0"/>
                <a:cs typeface="Arial" pitchFamily="34" charset="0"/>
              </a:rPr>
              <a:t>system design to submit to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AU" dirty="0">
                <a:latin typeface="Arial" pitchFamily="34" charset="0"/>
                <a:cs typeface="Arial" pitchFamily="34" charset="0"/>
              </a:rPr>
              <a:t>multidisciplinary development.  </a:t>
            </a:r>
          </a:p>
          <a:p>
            <a:pPr algn="l"/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AU" dirty="0">
                <a:latin typeface="Arial" pitchFamily="34" charset="0"/>
                <a:cs typeface="Arial" pitchFamily="34" charset="0"/>
              </a:rPr>
              <a:t>Will need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moral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latin typeface="Arial" pitchFamily="34" charset="0"/>
                <a:cs typeface="Arial" pitchFamily="34" charset="0"/>
              </a:rPr>
              <a:t>political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&amp; legal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theorists</a:t>
            </a:r>
            <a:r>
              <a:rPr lang="en-AU" dirty="0">
                <a:latin typeface="Arial" pitchFamily="34" charset="0"/>
                <a:cs typeface="Arial" pitchFamily="34" charset="0"/>
              </a:rPr>
              <a:t>, systems thinkers, information architects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, educators, </a:t>
            </a:r>
            <a:r>
              <a:rPr lang="en-AU" dirty="0">
                <a:latin typeface="Arial" pitchFamily="34" charset="0"/>
                <a:cs typeface="Arial" pitchFamily="34" charset="0"/>
              </a:rPr>
              <a:t>etc,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... a </a:t>
            </a:r>
            <a:r>
              <a:rPr lang="en-AU" dirty="0">
                <a:latin typeface="Arial" pitchFamily="34" charset="0"/>
                <a:cs typeface="Arial" pitchFamily="34" charset="0"/>
              </a:rPr>
              <a:t>diverse pool of thought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leaders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to collaborate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.   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endParaRPr lang="en-AU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AU" dirty="0">
                <a:latin typeface="Arial" pitchFamily="34" charset="0"/>
                <a:cs typeface="Arial" pitchFamily="34" charset="0"/>
              </a:rPr>
              <a:t>I’d like to inspire AELA to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play a lead catalyst role.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en-AU" sz="16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AU" sz="16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AU" dirty="0">
                <a:latin typeface="Arial" pitchFamily="34" charset="0"/>
                <a:cs typeface="Arial" pitchFamily="34" charset="0"/>
              </a:rPr>
              <a:t>To this end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AU" dirty="0">
                <a:latin typeface="Arial" pitchFamily="34" charset="0"/>
                <a:cs typeface="Arial" pitchFamily="34" charset="0"/>
              </a:rPr>
              <a:t> I’ll briefly sketch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system vision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I’ve been playing with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>
                <a:latin typeface="Arial" pitchFamily="34" charset="0"/>
                <a:cs typeface="Arial" pitchFamily="34" charset="0"/>
              </a:rPr>
              <a:t>its global responsibility foundation, the system architecture, its key institution – the Earth Resource Trust – and the implementing vision.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tate Theatre, Sydney"/>
          <p:cNvPicPr>
            <a:picLocks noChangeAspect="1" noChangeArrowheads="1"/>
          </p:cNvPicPr>
          <p:nvPr/>
        </p:nvPicPr>
        <p:blipFill>
          <a:blip r:embed="rId2" cstate="print"/>
          <a:srcRect l="33455" r="33455" b="66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496300" cy="576263"/>
          </a:xfrm>
        </p:spPr>
        <p:txBody>
          <a:bodyPr>
            <a:normAutofit fontScale="90000"/>
          </a:bodyPr>
          <a:lstStyle/>
          <a:p>
            <a:r>
              <a:rPr lang="en-AU" sz="2000">
                <a:solidFill>
                  <a:schemeClr val="tx1"/>
                </a:solidFill>
              </a:rPr>
              <a:t/>
            </a:r>
            <a:br>
              <a:rPr lang="en-AU" sz="2000">
                <a:solidFill>
                  <a:schemeClr val="tx1"/>
                </a:solidFill>
              </a:rPr>
            </a:br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973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endParaRPr lang="en-AU" sz="280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</a:pPr>
            <a:r>
              <a:rPr lang="en-AU" sz="3200">
                <a:solidFill>
                  <a:srgbClr val="FFFFCC"/>
                </a:solidFill>
              </a:rPr>
              <a:t>System Design Starting Point</a:t>
            </a:r>
          </a:p>
          <a:p>
            <a:pPr>
              <a:spcBef>
                <a:spcPct val="50000"/>
              </a:spcBef>
            </a:pPr>
            <a:endParaRPr lang="en-AU" sz="280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</a:pPr>
            <a:endParaRPr lang="en-AU" sz="280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</a:pPr>
            <a:endParaRPr lang="en-AU" sz="240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</a:pPr>
            <a:r>
              <a:rPr lang="en-AU" sz="3600">
                <a:solidFill>
                  <a:srgbClr val="FFCC00"/>
                </a:solidFill>
              </a:rPr>
              <a:t>the call for Global Responsibility</a:t>
            </a:r>
            <a:br>
              <a:rPr lang="en-AU" sz="3600">
                <a:solidFill>
                  <a:srgbClr val="FFCC00"/>
                </a:solidFill>
              </a:rPr>
            </a:br>
            <a:r>
              <a:rPr lang="en-AU" sz="2800">
                <a:solidFill>
                  <a:srgbClr val="FFCC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AU" sz="28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tate Theatre, Sydney"/>
          <p:cNvPicPr>
            <a:picLocks noChangeAspect="1" noChangeArrowheads="1"/>
          </p:cNvPicPr>
          <p:nvPr/>
        </p:nvPicPr>
        <p:blipFill>
          <a:blip r:embed="rId2" cstate="print"/>
          <a:srcRect l="33455" r="33455" b="66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496300" cy="576263"/>
          </a:xfrm>
        </p:spPr>
        <p:txBody>
          <a:bodyPr>
            <a:normAutofit fontScale="90000"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/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7704" y="5517232"/>
            <a:ext cx="7236296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 </a:t>
            </a:r>
            <a:r>
              <a:rPr lang="en-US" i="1" dirty="0">
                <a:solidFill>
                  <a:srgbClr val="DDDDDD"/>
                </a:solidFill>
              </a:rPr>
              <a:t>“We must join together to bring forth a sustainable global society… </a:t>
            </a:r>
          </a:p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DDDDDD"/>
                </a:solidFill>
              </a:rPr>
              <a:t>imperative that we, peoples of Earth, declare our responsibility to one another, to the greater community of life, and to future generations.”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7127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Call </a:t>
            </a:r>
            <a:r>
              <a:rPr lang="en-AU" sz="36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for global responsibility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27088" y="2060575"/>
            <a:ext cx="58331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Commission on Global </a:t>
            </a:r>
            <a:r>
              <a:rPr lang="en-A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A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Report</a:t>
            </a:r>
            <a:r>
              <a:rPr lang="en-AU" sz="24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AU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‘Our Global Neighbourhood’  (1995)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042988" y="5157788"/>
            <a:ext cx="3311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Earth Charter</a:t>
            </a:r>
            <a:r>
              <a:rPr lang="en-AU" sz="20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(2000)</a:t>
            </a:r>
            <a:r>
              <a:rPr lang="en-AU" sz="20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971550" y="3644900"/>
            <a:ext cx="8029575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Universal Declaration of Global Responsibilities</a:t>
            </a:r>
            <a:r>
              <a:rPr lang="en-AU" sz="20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(1997)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                	</a:t>
            </a:r>
            <a:r>
              <a:rPr lang="en-AU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Interaction Council  </a:t>
            </a:r>
            <a:r>
              <a:rPr lang="en-AU" sz="1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former heads of state, incl. Malcolm</a:t>
            </a:r>
            <a:r>
              <a:rPr lang="en-AU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Frazer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latin typeface="Arial" pitchFamily="34" charset="0"/>
                <a:cs typeface="Arial" pitchFamily="34" charset="0"/>
              </a:rPr>
              <a:t>           </a:t>
            </a:r>
            <a:endParaRPr lang="en-AU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907705" y="2762250"/>
            <a:ext cx="684076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DDDDDD"/>
                </a:solidFill>
              </a:rPr>
              <a:t>foremost recommendation – ‘</a:t>
            </a:r>
            <a:r>
              <a:rPr lang="en-AU" i="1" dirty="0">
                <a:solidFill>
                  <a:srgbClr val="DDDDDD"/>
                </a:solidFill>
              </a:rPr>
              <a:t>a global civic ethic’  - </a:t>
            </a:r>
            <a:r>
              <a:rPr lang="en-AU" dirty="0">
                <a:solidFill>
                  <a:srgbClr val="DDDDDD"/>
                </a:solidFill>
              </a:rPr>
              <a:t>global responsibility to be enacted by all – leaders 1</a:t>
            </a:r>
            <a:r>
              <a:rPr lang="en-AU" baseline="30000" dirty="0">
                <a:solidFill>
                  <a:srgbClr val="DDDDDD"/>
                </a:solidFill>
              </a:rPr>
              <a:t>st</a:t>
            </a:r>
            <a:r>
              <a:rPr lang="en-AU" dirty="0">
                <a:solidFill>
                  <a:srgbClr val="DDDDDD"/>
                </a:solidFill>
              </a:rPr>
              <a:t> -  to protect rights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908175" y="4354513"/>
            <a:ext cx="6840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>
                <a:solidFill>
                  <a:srgbClr val="DDDDDD"/>
                </a:solidFill>
              </a:rPr>
              <a:t>‘Article 4:  </a:t>
            </a:r>
            <a:r>
              <a:rPr lang="en-AU" i="1">
                <a:solidFill>
                  <a:srgbClr val="DDDDDD"/>
                </a:solidFill>
              </a:rPr>
              <a:t>all people must accept a responsibility to each and all</a:t>
            </a:r>
            <a:r>
              <a:rPr lang="en-AU">
                <a:solidFill>
                  <a:srgbClr val="DDDDDD"/>
                </a:solidFill>
              </a:rPr>
              <a:t>’ Enact Golden Rule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971550" y="981075"/>
            <a:ext cx="7488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Golden Rule &gt;  Kant’s Categorical Imperative </a:t>
            </a:r>
            <a:r>
              <a:rPr lang="en-AU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(1785)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907704" y="1341438"/>
            <a:ext cx="6048846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DDDDDD"/>
                </a:solidFill>
              </a:rPr>
              <a:t>Act only according to principles that </a:t>
            </a:r>
            <a:r>
              <a:rPr lang="en-AU" i="1" dirty="0">
                <a:solidFill>
                  <a:srgbClr val="DDDDDD"/>
                </a:solidFill>
              </a:rPr>
              <a:t>you </a:t>
            </a:r>
            <a:r>
              <a:rPr lang="en-AU" dirty="0">
                <a:solidFill>
                  <a:srgbClr val="DDDDDD"/>
                </a:solidFill>
              </a:rPr>
              <a:t>figure others globally should enact, as if universal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3" grpId="0"/>
      <p:bldP spid="44044" grpId="0" build="allAtOnce"/>
      <p:bldP spid="440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ate Theatre, Sydney"/>
          <p:cNvPicPr>
            <a:picLocks noChangeAspect="1" noChangeArrowheads="1"/>
          </p:cNvPicPr>
          <p:nvPr/>
        </p:nvPicPr>
        <p:blipFill>
          <a:blip r:embed="rId2" cstate="print"/>
          <a:srcRect l="33455" r="33455" b="66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496300" cy="576263"/>
          </a:xfrm>
        </p:spPr>
        <p:txBody>
          <a:bodyPr>
            <a:normAutofit fontScale="90000"/>
          </a:bodyPr>
          <a:lstStyle/>
          <a:p>
            <a:r>
              <a:rPr lang="en-AU" sz="2400">
                <a:solidFill>
                  <a:schemeClr val="tx1"/>
                </a:solidFill>
              </a:rPr>
              <a:t/>
            </a:r>
            <a:br>
              <a:rPr lang="en-AU" sz="2400">
                <a:solidFill>
                  <a:schemeClr val="tx1"/>
                </a:solidFill>
              </a:rPr>
            </a:br>
            <a:endParaRPr lang="en-AU" sz="2400">
              <a:solidFill>
                <a:schemeClr val="tx1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121571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AU" sz="1000" dirty="0">
              <a:solidFill>
                <a:srgbClr val="FFFFCC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AU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System </a:t>
            </a:r>
            <a:r>
              <a:rPr lang="en-AU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Design Starting Point</a:t>
            </a:r>
          </a:p>
          <a:p>
            <a:pPr>
              <a:spcBef>
                <a:spcPct val="50000"/>
              </a:spcBef>
            </a:pPr>
            <a:endParaRPr lang="en-AU" sz="1400" dirty="0">
              <a:solidFill>
                <a:srgbClr val="FFFFCC"/>
              </a:solidFill>
              <a:latin typeface="AvantGarde Md BT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71550" y="1628775"/>
            <a:ext cx="72009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AU" sz="2800" b="1" dirty="0">
                <a:solidFill>
                  <a:srgbClr val="FFFFCC"/>
                </a:solidFill>
              </a:rPr>
              <a:t>‘What if’ we took seriously</a:t>
            </a:r>
          </a:p>
          <a:p>
            <a:pPr algn="l"/>
            <a:r>
              <a:rPr lang="en-AU" sz="3200" b="1" dirty="0">
                <a:solidFill>
                  <a:srgbClr val="CC6600"/>
                </a:solidFill>
              </a:rPr>
              <a:t>the calls for Global Responsibility</a:t>
            </a:r>
            <a:r>
              <a:rPr lang="en-AU" sz="2800" b="1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115616" y="5301208"/>
            <a:ext cx="684076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Successful </a:t>
            </a:r>
            <a:r>
              <a:rPr lang="en-A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system transformation will depend on whether ‘</a:t>
            </a:r>
            <a:r>
              <a:rPr lang="en-AU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n-A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globally responsible</a:t>
            </a:r>
            <a:r>
              <a:rPr lang="en-A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can agree on the core implications </a:t>
            </a:r>
            <a:r>
              <a:rPr lang="en-A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A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world constitutional forum that we create </a:t>
            </a:r>
            <a:r>
              <a:rPr lang="en-A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						&gt;&gt; </a:t>
            </a:r>
            <a:r>
              <a:rPr lang="en-A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EG &gt;&gt;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292494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implications are radical, transformative</a:t>
            </a:r>
            <a:endParaRPr lang="en-A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3645024"/>
            <a:ext cx="7524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 smtClean="0"/>
              <a:t>For </a:t>
            </a:r>
            <a:r>
              <a:rPr lang="en-A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constitution of the world system</a:t>
            </a:r>
            <a:endParaRPr lang="en-AU" sz="2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AU" dirty="0" smtClean="0"/>
              <a:t>       and</a:t>
            </a:r>
          </a:p>
          <a:p>
            <a:pPr algn="l"/>
            <a:r>
              <a:rPr lang="en-AU" sz="2000" dirty="0"/>
              <a:t>t</a:t>
            </a:r>
            <a:r>
              <a:rPr lang="en-AU" sz="2000" dirty="0" smtClean="0"/>
              <a:t>he </a:t>
            </a:r>
            <a:r>
              <a:rPr lang="en-A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constitution of self</a:t>
            </a:r>
            <a:r>
              <a:rPr lang="en-A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2000" dirty="0" smtClean="0"/>
              <a:t>-  the norms constituting our integrity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tate Theatre, Sydney"/>
          <p:cNvPicPr>
            <a:picLocks noChangeAspect="1" noChangeArrowheads="1"/>
          </p:cNvPicPr>
          <p:nvPr/>
        </p:nvPicPr>
        <p:blipFill>
          <a:blip r:embed="rId2" cstate="print"/>
          <a:srcRect l="33455" r="33455" b="66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496300" cy="576263"/>
          </a:xfrm>
        </p:spPr>
        <p:txBody>
          <a:bodyPr>
            <a:normAutofit fontScale="90000"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/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0"/>
            <a:ext cx="3384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Could we agree on these?</a:t>
            </a:r>
            <a:endParaRPr lang="en-AU" sz="2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95288" y="6491288"/>
            <a:ext cx="84248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en-AU" dirty="0">
                <a:solidFill>
                  <a:srgbClr val="FFFF00"/>
                </a:solidFill>
              </a:rPr>
              <a:t>A constitutional platform for an unprecedented, post-capitalist, world system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1844675"/>
            <a:ext cx="370840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Global impartiality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708400" y="3068638"/>
            <a:ext cx="52562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>
                <a:solidFill>
                  <a:srgbClr val="FFFFCC"/>
                </a:solidFill>
              </a:rPr>
              <a:t>Responsiveness to priority needs of all &amp; environt. – attend to worse-off prior to the better-off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779838" y="1700213"/>
            <a:ext cx="53641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>
                <a:solidFill>
                  <a:srgbClr val="FFFFCC"/>
                </a:solidFill>
              </a:rPr>
              <a:t>Responsibility to fulfil/protect interests of all without favour to nations, races, ethnic, or religious groups – implies refusal of national allegiance &amp; defences 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0" y="4149725"/>
            <a:ext cx="370790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Earth trusteeship/ custodianship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0" y="3141663"/>
            <a:ext cx="3707903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A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Priaction</a:t>
            </a:r>
            <a:r>
              <a:rPr lang="en-A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ethic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0" y="5445224"/>
            <a:ext cx="377991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Honorary world service</a:t>
            </a:r>
            <a:r>
              <a:rPr lang="en-AU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779838" y="4149725"/>
            <a:ext cx="5113337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>
                <a:solidFill>
                  <a:srgbClr val="FFFFCC"/>
                </a:solidFill>
              </a:rPr>
              <a:t>Holding, care and free-transfer of property/resources by and for those committed to impartial, priactive and honorary responsibility</a:t>
            </a:r>
            <a:r>
              <a:rPr lang="en-AU"/>
              <a:t> 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779838" y="5373688"/>
            <a:ext cx="51133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dirty="0">
                <a:solidFill>
                  <a:srgbClr val="FFFFCC"/>
                </a:solidFill>
              </a:rPr>
              <a:t>Exercise of above responsibilities 24/7 without condition of payment or external incentive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552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Four challenging ethical implications of</a:t>
            </a:r>
          </a:p>
          <a:p>
            <a:pPr>
              <a:spcBef>
                <a:spcPct val="50000"/>
              </a:spcBef>
            </a:pPr>
            <a:r>
              <a:rPr lang="en-AU" sz="2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commitment to global responsibility</a:t>
            </a:r>
            <a:r>
              <a:rPr lang="en-AU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b="2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63100">
              <a:alpha val="35001"/>
            </a:srgbClr>
          </a:solidFill>
          <a:ln w="9525">
            <a:noFill/>
            <a:miter lim="800000"/>
            <a:headEnd/>
            <a:tailEnd/>
          </a:ln>
          <a:effectLst>
            <a:outerShdw dist="35921" dir="8100000" algn="ctr" rotWithShape="0">
              <a:schemeClr val="bg2"/>
            </a:outerShdw>
          </a:effec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sz="2400" b="1" dirty="0">
                <a:solidFill>
                  <a:srgbClr val="FF3300"/>
                </a:solidFill>
              </a:rPr>
              <a:t>How to bring a GR-based </a:t>
            </a:r>
            <a:r>
              <a:rPr lang="en-AU" sz="2400" b="1" dirty="0" err="1">
                <a:solidFill>
                  <a:srgbClr val="FF3300"/>
                </a:solidFill>
              </a:rPr>
              <a:t>pol</a:t>
            </a:r>
            <a:r>
              <a:rPr lang="en-AU" sz="2400" b="1" dirty="0">
                <a:solidFill>
                  <a:srgbClr val="FF3300"/>
                </a:solidFill>
              </a:rPr>
              <a:t>-econ system into our world?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-107950" y="908050"/>
            <a:ext cx="6911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sz="2000" b="1">
                <a:solidFill>
                  <a:srgbClr val="993300"/>
                </a:solidFill>
              </a:rPr>
              <a:t>    </a:t>
            </a:r>
            <a:r>
              <a:rPr lang="en-AU" sz="2400" b="1">
                <a:solidFill>
                  <a:srgbClr val="993300"/>
                </a:solidFill>
              </a:rPr>
              <a:t>unlikely by conventional political means</a:t>
            </a:r>
            <a:r>
              <a:rPr lang="en-AU">
                <a:solidFill>
                  <a:srgbClr val="993300"/>
                </a:solidFill>
              </a:rPr>
              <a:t>     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900113" y="1700213"/>
            <a:ext cx="8604250" cy="288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 b="1">
                <a:solidFill>
                  <a:schemeClr val="accent2"/>
                </a:solidFill>
              </a:rPr>
              <a:t>Lobby for fundamental policy/law reform</a:t>
            </a:r>
            <a:r>
              <a:rPr lang="en-AU">
                <a:solidFill>
                  <a:schemeClr val="accent2"/>
                </a:solidFill>
              </a:rPr>
              <a:t> – globally? </a:t>
            </a:r>
          </a:p>
          <a:p>
            <a:pPr algn="l">
              <a:spcBef>
                <a:spcPct val="50000"/>
              </a:spcBef>
            </a:pPr>
            <a:endParaRPr lang="en-AU" sz="1000">
              <a:solidFill>
                <a:schemeClr val="accent2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AU" b="1"/>
              <a:t>Establish a </a:t>
            </a:r>
            <a:r>
              <a:rPr lang="en-AU" b="1">
                <a:solidFill>
                  <a:srgbClr val="993300"/>
                </a:solidFill>
              </a:rPr>
              <a:t>World Party!</a:t>
            </a:r>
            <a:r>
              <a:rPr lang="en-AU"/>
              <a:t> – gain electoral majorities in democratic countries?</a:t>
            </a:r>
          </a:p>
          <a:p>
            <a:pPr algn="l">
              <a:spcBef>
                <a:spcPct val="50000"/>
              </a:spcBef>
            </a:pPr>
            <a:endParaRPr lang="en-AU" sz="800"/>
          </a:p>
          <a:p>
            <a:pPr algn="l">
              <a:spcBef>
                <a:spcPct val="50000"/>
              </a:spcBef>
            </a:pPr>
            <a:r>
              <a:rPr lang="en-AU" b="1">
                <a:solidFill>
                  <a:srgbClr val="333333"/>
                </a:solidFill>
              </a:rPr>
              <a:t>Constitutional referenda</a:t>
            </a:r>
            <a:r>
              <a:rPr lang="en-AU">
                <a:solidFill>
                  <a:srgbClr val="333333"/>
                </a:solidFill>
              </a:rPr>
              <a:t> – </a:t>
            </a:r>
            <a:r>
              <a:rPr lang="en-AU">
                <a:solidFill>
                  <a:srgbClr val="363100"/>
                </a:solidFill>
              </a:rPr>
              <a:t>in all countries? </a:t>
            </a:r>
          </a:p>
          <a:p>
            <a:pPr algn="l">
              <a:spcBef>
                <a:spcPct val="50000"/>
              </a:spcBef>
            </a:pPr>
            <a:endParaRPr lang="en-AU" sz="800">
              <a:solidFill>
                <a:srgbClr val="3631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AU" b="1">
                <a:solidFill>
                  <a:srgbClr val="FFFF00"/>
                </a:solidFill>
              </a:rPr>
              <a:t>UN Assembly vote</a:t>
            </a:r>
            <a:r>
              <a:rPr lang="en-AU">
                <a:solidFill>
                  <a:srgbClr val="DDDDDD"/>
                </a:solidFill>
              </a:rPr>
              <a:t> </a:t>
            </a:r>
            <a:r>
              <a:rPr lang="en-AU">
                <a:solidFill>
                  <a:srgbClr val="FFFFCC"/>
                </a:solidFill>
              </a:rPr>
              <a:t>– eg</a:t>
            </a:r>
            <a:r>
              <a:rPr lang="en-AU">
                <a:solidFill>
                  <a:srgbClr val="DDDDDD"/>
                </a:solidFill>
              </a:rPr>
              <a:t>, </a:t>
            </a:r>
            <a:r>
              <a:rPr lang="en-AU">
                <a:solidFill>
                  <a:srgbClr val="FFFFCC"/>
                </a:solidFill>
              </a:rPr>
              <a:t>Convention on Global Responsibility of Leadership?  				Radically amend UN Charter?</a:t>
            </a:r>
          </a:p>
          <a:p>
            <a:pPr algn="l">
              <a:spcBef>
                <a:spcPct val="50000"/>
              </a:spcBef>
            </a:pPr>
            <a:r>
              <a:rPr lang="en-AU" b="1">
                <a:solidFill>
                  <a:srgbClr val="FFFFCC"/>
                </a:solidFill>
              </a:rPr>
              <a:t>Entrepreneur Constitution</a:t>
            </a:r>
            <a:r>
              <a:rPr lang="en-AU">
                <a:solidFill>
                  <a:srgbClr val="FFFFCC"/>
                </a:solidFill>
              </a:rPr>
              <a:t> – promote it globally, lobby nations to ‘buy’ it? 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 rot="-743980">
            <a:off x="5111750" y="692150"/>
            <a:ext cx="4032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r">
              <a:spcBef>
                <a:spcPct val="50000"/>
              </a:spcBef>
            </a:pPr>
            <a:r>
              <a:rPr lang="en-AU" sz="2000">
                <a:solidFill>
                  <a:srgbClr val="993300"/>
                </a:solidFill>
              </a:rPr>
              <a:t>violent global revolution? 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692275" y="4724400"/>
            <a:ext cx="7345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>
                <a:solidFill>
                  <a:schemeClr val="bg2"/>
                </a:solidFill>
              </a:rPr>
              <a:t>Eg.  Earth Constitution   A rights-based, world federalist constitution     half century project by WCPA – zero prospect of ratification by nations.</a:t>
            </a:r>
            <a:r>
              <a:rPr lang="en-AU">
                <a:solidFill>
                  <a:srgbClr val="FFFFCC"/>
                </a:solidFill>
              </a:rPr>
              <a:t>  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 rot="-712524">
            <a:off x="6230938" y="749300"/>
            <a:ext cx="2706687" cy="215900"/>
          </a:xfrm>
          <a:prstGeom prst="rect">
            <a:avLst/>
          </a:prstGeom>
          <a:solidFill>
            <a:srgbClr val="993300">
              <a:alpha val="64000"/>
            </a:srgbClr>
          </a:solidFill>
          <a:ln w="9525" algn="ctr">
            <a:miter lim="800000"/>
            <a:headEnd/>
            <a:tailEnd/>
          </a:ln>
          <a:effectLst/>
          <a:scene3d>
            <a:camera prst="legacyPerspectiveBottomRight">
              <a:rot lat="0" lon="21239999" rev="0"/>
            </a:camera>
            <a:lightRig rig="legacyHarsh3" dir="l"/>
          </a:scene3d>
          <a:sp3d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827088" y="5589588"/>
            <a:ext cx="7345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CC00"/>
                </a:solidFill>
              </a:rPr>
              <a:t>GR-based exemplar communities </a:t>
            </a:r>
            <a:r>
              <a:rPr lang="en-AU">
                <a:solidFill>
                  <a:srgbClr val="FFCC00"/>
                </a:solidFill>
              </a:rPr>
              <a:t> -  co-ops, ecovillage networks?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692275" y="6021388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AU">
                <a:solidFill>
                  <a:srgbClr val="FF3300"/>
                </a:solidFill>
              </a:rPr>
              <a:t>feasible – from little things, big things grow – but today’s exemplars inadequate – lack coherent whole system conception 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563938" y="42211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6" name="Picture 28"/>
          <p:cNvPicPr>
            <a:picLocks noChangeAspect="1" noChangeArrowheads="1"/>
          </p:cNvPicPr>
          <p:nvPr/>
        </p:nvPicPr>
        <p:blipFill>
          <a:blip r:embed="rId3" cstate="print"/>
          <a:srcRect b="2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63100"/>
          </a:solidFill>
          <a:ln w="9525">
            <a:noFill/>
            <a:miter lim="800000"/>
            <a:headEnd/>
            <a:tailEnd/>
          </a:ln>
          <a:effectLst>
            <a:outerShdw dist="35921" dir="8100000" algn="ctr" rotWithShape="0">
              <a:schemeClr val="bg2"/>
            </a:outerShdw>
          </a:effectLst>
        </p:spPr>
      </p:pic>
      <p:grpSp>
        <p:nvGrpSpPr>
          <p:cNvPr id="53289" name="Group 41"/>
          <p:cNvGrpSpPr>
            <a:grpSpLocks/>
          </p:cNvGrpSpPr>
          <p:nvPr/>
        </p:nvGrpSpPr>
        <p:grpSpPr bwMode="auto">
          <a:xfrm>
            <a:off x="3779838" y="765175"/>
            <a:ext cx="1296987" cy="2016125"/>
            <a:chOff x="2385" y="346"/>
            <a:chExt cx="816" cy="1316"/>
          </a:xfrm>
        </p:grpSpPr>
        <p:pic>
          <p:nvPicPr>
            <p:cNvPr id="53266" name="Picture 18" descr="Alhambra"/>
            <p:cNvPicPr>
              <a:picLocks noChangeAspect="1" noChangeArrowheads="1"/>
            </p:cNvPicPr>
            <p:nvPr/>
          </p:nvPicPr>
          <p:blipFill>
            <a:blip r:embed="rId4" cstate="print"/>
            <a:srcRect l="24063" r="19965"/>
            <a:stretch>
              <a:fillRect/>
            </a:stretch>
          </p:blipFill>
          <p:spPr bwMode="auto">
            <a:xfrm>
              <a:off x="2426" y="346"/>
              <a:ext cx="706" cy="127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53275" name="AutoShape 27"/>
            <p:cNvSpPr>
              <a:spLocks noChangeArrowheads="1"/>
            </p:cNvSpPr>
            <p:nvPr/>
          </p:nvSpPr>
          <p:spPr bwMode="auto">
            <a:xfrm>
              <a:off x="2385" y="1618"/>
              <a:ext cx="816" cy="44"/>
            </a:xfrm>
            <a:custGeom>
              <a:avLst/>
              <a:gdLst>
                <a:gd name="G0" fmla="+- 2859 0 0"/>
                <a:gd name="G1" fmla="+- 21600 0 2859"/>
                <a:gd name="G2" fmla="*/ 2859 1 2"/>
                <a:gd name="G3" fmla="+- 21600 0 G2"/>
                <a:gd name="G4" fmla="+/ 2859 21600 2"/>
                <a:gd name="G5" fmla="+/ G1 0 2"/>
                <a:gd name="G6" fmla="*/ 21600 21600 2859"/>
                <a:gd name="G7" fmla="*/ G6 1 2"/>
                <a:gd name="G8" fmla="+- 21600 0 G7"/>
                <a:gd name="G9" fmla="*/ 21600 1 2"/>
                <a:gd name="G10" fmla="+- 2859 0 G9"/>
                <a:gd name="G11" fmla="?: G10 G8 0"/>
                <a:gd name="G12" fmla="?: G10 G7 21600"/>
                <a:gd name="T0" fmla="*/ 20170 w 21600"/>
                <a:gd name="T1" fmla="*/ 10800 h 21600"/>
                <a:gd name="T2" fmla="*/ 10800 w 21600"/>
                <a:gd name="T3" fmla="*/ 21600 h 21600"/>
                <a:gd name="T4" fmla="*/ 1430 w 21600"/>
                <a:gd name="T5" fmla="*/ 10800 h 21600"/>
                <a:gd name="T6" fmla="*/ 10800 w 21600"/>
                <a:gd name="T7" fmla="*/ 0 h 21600"/>
                <a:gd name="T8" fmla="*/ 3230 w 21600"/>
                <a:gd name="T9" fmla="*/ 3230 h 21600"/>
                <a:gd name="T10" fmla="*/ 18370 w 21600"/>
                <a:gd name="T11" fmla="*/ 183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9" y="21600"/>
                  </a:lnTo>
                  <a:lnTo>
                    <a:pt x="187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>
                <a:alpha val="52000"/>
              </a:srgbClr>
            </a:solidFill>
            <a:ln w="9525" algn="ctr">
              <a:miter lim="800000"/>
              <a:headEnd/>
              <a:tailEnd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en-AU"/>
            </a:p>
          </p:txBody>
        </p:sp>
      </p:grp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31913" y="2708275"/>
            <a:ext cx="6192837" cy="411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993300"/>
                </a:solidFill>
              </a:rPr>
              <a:t>Day 1 - collaborative</a:t>
            </a:r>
            <a:r>
              <a:rPr lang="en-AU" dirty="0">
                <a:solidFill>
                  <a:srgbClr val="993300"/>
                </a:solidFill>
              </a:rPr>
              <a:t> </a:t>
            </a:r>
            <a:r>
              <a:rPr lang="en-AU" sz="2000" b="1" dirty="0">
                <a:solidFill>
                  <a:srgbClr val="993300"/>
                </a:solidFill>
              </a:rPr>
              <a:t>action </a:t>
            </a:r>
            <a:r>
              <a:rPr lang="en-AU" sz="2000" b="1" dirty="0" smtClean="0">
                <a:solidFill>
                  <a:srgbClr val="993300"/>
                </a:solidFill>
              </a:rPr>
              <a:t>planning to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AU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DIY design/build and enter a </a:t>
            </a:r>
          </a:p>
          <a:p>
            <a:pPr>
              <a:spcBef>
                <a:spcPct val="50000"/>
              </a:spcBef>
            </a:pPr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world system design lab and constitutional forum </a:t>
            </a:r>
          </a:p>
          <a:p>
            <a:pPr>
              <a:spcBef>
                <a:spcPct val="50000"/>
              </a:spcBef>
            </a:pPr>
            <a:r>
              <a:rPr lang="en-AU" dirty="0">
                <a:solidFill>
                  <a:srgbClr val="FFFFCC"/>
                </a:solidFill>
              </a:rPr>
              <a:t>to  </a:t>
            </a:r>
          </a:p>
          <a:p>
            <a:pPr>
              <a:spcBef>
                <a:spcPct val="50000"/>
              </a:spcBef>
            </a:pPr>
            <a:r>
              <a:rPr lang="en-AU" b="1" dirty="0">
                <a:solidFill>
                  <a:srgbClr val="FFFFCC"/>
                </a:solidFill>
              </a:rPr>
              <a:t>co-design &amp; constitute a model world political economy based on principles of global responsibility </a:t>
            </a:r>
          </a:p>
          <a:p>
            <a:pPr>
              <a:spcBef>
                <a:spcPct val="50000"/>
              </a:spcBef>
            </a:pPr>
            <a:r>
              <a:rPr lang="en-AU" b="1" dirty="0">
                <a:solidFill>
                  <a:srgbClr val="FFFFCC"/>
                </a:solidFill>
              </a:rPr>
              <a:t>and then</a:t>
            </a:r>
          </a:p>
          <a:p>
            <a:pPr>
              <a:spcBef>
                <a:spcPct val="50000"/>
              </a:spcBef>
            </a:pPr>
            <a:r>
              <a:rPr lang="en-AU" b="1" dirty="0">
                <a:solidFill>
                  <a:srgbClr val="FFFF00"/>
                </a:solidFill>
              </a:rPr>
              <a:t>embody the DNA design in a world service consortium (clothed in legally protective shell) </a:t>
            </a:r>
          </a:p>
          <a:p>
            <a:pPr>
              <a:spcBef>
                <a:spcPct val="50000"/>
              </a:spcBef>
            </a:pPr>
            <a:r>
              <a:rPr lang="en-AU" dirty="0">
                <a:solidFill>
                  <a:srgbClr val="FF0000"/>
                </a:solidFill>
              </a:rPr>
              <a:t>S</a:t>
            </a:r>
            <a:r>
              <a:rPr lang="en-AU" dirty="0" smtClean="0">
                <a:solidFill>
                  <a:srgbClr val="FF0000"/>
                </a:solidFill>
              </a:rPr>
              <a:t>eed </a:t>
            </a:r>
            <a:r>
              <a:rPr lang="en-AU" dirty="0">
                <a:solidFill>
                  <a:srgbClr val="FF0000"/>
                </a:solidFill>
              </a:rPr>
              <a:t>into ‘cultivated’ areas for reality testing and showcasing  </a:t>
            </a:r>
          </a:p>
        </p:txBody>
      </p:sp>
      <p:pic>
        <p:nvPicPr>
          <p:cNvPr id="53287" name="Picture 39" descr="MC900320974[1]"/>
          <p:cNvPicPr>
            <a:picLocks noChangeAspect="1" noChangeArrowheads="1"/>
          </p:cNvPicPr>
          <p:nvPr/>
        </p:nvPicPr>
        <p:blipFill>
          <a:blip r:embed="rId5" cstate="print"/>
          <a:srcRect l="33624"/>
          <a:stretch>
            <a:fillRect/>
          </a:stretch>
        </p:blipFill>
        <p:spPr bwMode="auto">
          <a:xfrm flipH="1">
            <a:off x="7937500" y="1844675"/>
            <a:ext cx="1206500" cy="1289050"/>
          </a:xfrm>
          <a:prstGeom prst="rect">
            <a:avLst/>
          </a:prstGeom>
          <a:noFill/>
        </p:spPr>
      </p:pic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250825" y="0"/>
            <a:ext cx="8569325" cy="7016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to reality test an unprecedented GR-based whole system and showcase</a:t>
            </a:r>
            <a:r>
              <a:rPr lang="en-A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a global civic scale without imposing on the unwilling?</a:t>
            </a: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468313" y="1125538"/>
            <a:ext cx="2303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en-AU" sz="2400" b="1"/>
              <a:t>Can be done with integrity</a:t>
            </a:r>
            <a:endParaRPr lang="en-A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49755</TotalTime>
  <Words>1371</Words>
  <Application>Microsoft Office PowerPoint</Application>
  <PresentationFormat>On-screen Show (4:3)</PresentationFormat>
  <Paragraphs>198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CIVIDA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Kari</cp:lastModifiedBy>
  <cp:revision>43</cp:revision>
  <dcterms:created xsi:type="dcterms:W3CDTF">2013-08-21T02:01:55Z</dcterms:created>
  <dcterms:modified xsi:type="dcterms:W3CDTF">2013-09-29T03:07:40Z</dcterms:modified>
</cp:coreProperties>
</file>