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0" r:id="rId2"/>
    <p:sldMasterId id="2147483652" r:id="rId3"/>
  </p:sldMasterIdLst>
  <p:notesMasterIdLst>
    <p:notesMasterId r:id="rId52"/>
  </p:notesMasterIdLst>
  <p:sldIdLst>
    <p:sldId id="263" r:id="rId4"/>
    <p:sldId id="306" r:id="rId5"/>
    <p:sldId id="314" r:id="rId6"/>
    <p:sldId id="315" r:id="rId7"/>
    <p:sldId id="316" r:id="rId8"/>
    <p:sldId id="317" r:id="rId9"/>
    <p:sldId id="320" r:id="rId10"/>
    <p:sldId id="318" r:id="rId11"/>
    <p:sldId id="319" r:id="rId12"/>
    <p:sldId id="321" r:id="rId13"/>
    <p:sldId id="322" r:id="rId14"/>
    <p:sldId id="325" r:id="rId15"/>
    <p:sldId id="304" r:id="rId16"/>
    <p:sldId id="341" r:id="rId17"/>
    <p:sldId id="328" r:id="rId18"/>
    <p:sldId id="329" r:id="rId19"/>
    <p:sldId id="330" r:id="rId20"/>
    <p:sldId id="331" r:id="rId21"/>
    <p:sldId id="332" r:id="rId22"/>
    <p:sldId id="334" r:id="rId23"/>
    <p:sldId id="268" r:id="rId24"/>
    <p:sldId id="343" r:id="rId25"/>
    <p:sldId id="344" r:id="rId26"/>
    <p:sldId id="335" r:id="rId27"/>
    <p:sldId id="337" r:id="rId28"/>
    <p:sldId id="336" r:id="rId29"/>
    <p:sldId id="338" r:id="rId30"/>
    <p:sldId id="311" r:id="rId31"/>
    <p:sldId id="342" r:id="rId32"/>
    <p:sldId id="345" r:id="rId33"/>
    <p:sldId id="346" r:id="rId34"/>
    <p:sldId id="356" r:id="rId35"/>
    <p:sldId id="357" r:id="rId36"/>
    <p:sldId id="358" r:id="rId37"/>
    <p:sldId id="347" r:id="rId38"/>
    <p:sldId id="340" r:id="rId39"/>
    <p:sldId id="312" r:id="rId40"/>
    <p:sldId id="349" r:id="rId41"/>
    <p:sldId id="350" r:id="rId42"/>
    <p:sldId id="351" r:id="rId43"/>
    <p:sldId id="353" r:id="rId44"/>
    <p:sldId id="352" r:id="rId45"/>
    <p:sldId id="305" r:id="rId46"/>
    <p:sldId id="323" r:id="rId47"/>
    <p:sldId id="324" r:id="rId48"/>
    <p:sldId id="307" r:id="rId49"/>
    <p:sldId id="310" r:id="rId50"/>
    <p:sldId id="301" r:id="rId51"/>
  </p:sldIdLst>
  <p:sldSz cx="9144000" cy="6858000" type="screen4x3"/>
  <p:notesSz cx="6797675" cy="9926638"/>
  <p:defaultTextStyle>
    <a:defPPr>
      <a:defRPr lang="en-AU"/>
    </a:defPPr>
    <a:lvl1pPr algn="l" rtl="0" fontAlgn="base">
      <a:spcBef>
        <a:spcPct val="0"/>
      </a:spcBef>
      <a:spcAft>
        <a:spcPct val="0"/>
      </a:spcAft>
      <a:defRPr sz="1600" kern="1200">
        <a:solidFill>
          <a:schemeClr val="tx1"/>
        </a:solidFill>
        <a:latin typeface="Lucida Sans Unicode" charset="0"/>
        <a:ea typeface="ＭＳ Ｐゴシック" charset="0"/>
        <a:cs typeface="ＭＳ Ｐゴシック" charset="0"/>
      </a:defRPr>
    </a:lvl1pPr>
    <a:lvl2pPr marL="457200" algn="l" rtl="0" fontAlgn="base">
      <a:spcBef>
        <a:spcPct val="0"/>
      </a:spcBef>
      <a:spcAft>
        <a:spcPct val="0"/>
      </a:spcAft>
      <a:defRPr sz="1600" kern="1200">
        <a:solidFill>
          <a:schemeClr val="tx1"/>
        </a:solidFill>
        <a:latin typeface="Lucida Sans Unicode" charset="0"/>
        <a:ea typeface="ＭＳ Ｐゴシック" charset="0"/>
        <a:cs typeface="ＭＳ Ｐゴシック" charset="0"/>
      </a:defRPr>
    </a:lvl2pPr>
    <a:lvl3pPr marL="914400" algn="l" rtl="0" fontAlgn="base">
      <a:spcBef>
        <a:spcPct val="0"/>
      </a:spcBef>
      <a:spcAft>
        <a:spcPct val="0"/>
      </a:spcAft>
      <a:defRPr sz="1600" kern="1200">
        <a:solidFill>
          <a:schemeClr val="tx1"/>
        </a:solidFill>
        <a:latin typeface="Lucida Sans Unicode" charset="0"/>
        <a:ea typeface="ＭＳ Ｐゴシック" charset="0"/>
        <a:cs typeface="ＭＳ Ｐゴシック" charset="0"/>
      </a:defRPr>
    </a:lvl3pPr>
    <a:lvl4pPr marL="1371600" algn="l" rtl="0" fontAlgn="base">
      <a:spcBef>
        <a:spcPct val="0"/>
      </a:spcBef>
      <a:spcAft>
        <a:spcPct val="0"/>
      </a:spcAft>
      <a:defRPr sz="1600" kern="1200">
        <a:solidFill>
          <a:schemeClr val="tx1"/>
        </a:solidFill>
        <a:latin typeface="Lucida Sans Unicode" charset="0"/>
        <a:ea typeface="ＭＳ Ｐゴシック" charset="0"/>
        <a:cs typeface="ＭＳ Ｐゴシック" charset="0"/>
      </a:defRPr>
    </a:lvl4pPr>
    <a:lvl5pPr marL="1828800" algn="l" rtl="0" fontAlgn="base">
      <a:spcBef>
        <a:spcPct val="0"/>
      </a:spcBef>
      <a:spcAft>
        <a:spcPct val="0"/>
      </a:spcAft>
      <a:defRPr sz="1600" kern="1200">
        <a:solidFill>
          <a:schemeClr val="tx1"/>
        </a:solidFill>
        <a:latin typeface="Lucida Sans Unicode" charset="0"/>
        <a:ea typeface="ＭＳ Ｐゴシック" charset="0"/>
        <a:cs typeface="ＭＳ Ｐゴシック" charset="0"/>
      </a:defRPr>
    </a:lvl5pPr>
    <a:lvl6pPr marL="2286000" algn="l" defTabSz="457200" rtl="0" eaLnBrk="1" latinLnBrk="0" hangingPunct="1">
      <a:defRPr sz="1600" kern="1200">
        <a:solidFill>
          <a:schemeClr val="tx1"/>
        </a:solidFill>
        <a:latin typeface="Lucida Sans Unicode" charset="0"/>
        <a:ea typeface="ＭＳ Ｐゴシック" charset="0"/>
        <a:cs typeface="ＭＳ Ｐゴシック" charset="0"/>
      </a:defRPr>
    </a:lvl6pPr>
    <a:lvl7pPr marL="2743200" algn="l" defTabSz="457200" rtl="0" eaLnBrk="1" latinLnBrk="0" hangingPunct="1">
      <a:defRPr sz="1600" kern="1200">
        <a:solidFill>
          <a:schemeClr val="tx1"/>
        </a:solidFill>
        <a:latin typeface="Lucida Sans Unicode" charset="0"/>
        <a:ea typeface="ＭＳ Ｐゴシック" charset="0"/>
        <a:cs typeface="ＭＳ Ｐゴシック" charset="0"/>
      </a:defRPr>
    </a:lvl7pPr>
    <a:lvl8pPr marL="3200400" algn="l" defTabSz="457200" rtl="0" eaLnBrk="1" latinLnBrk="0" hangingPunct="1">
      <a:defRPr sz="1600" kern="1200">
        <a:solidFill>
          <a:schemeClr val="tx1"/>
        </a:solidFill>
        <a:latin typeface="Lucida Sans Unicode" charset="0"/>
        <a:ea typeface="ＭＳ Ｐゴシック" charset="0"/>
        <a:cs typeface="ＭＳ Ｐゴシック" charset="0"/>
      </a:defRPr>
    </a:lvl8pPr>
    <a:lvl9pPr marL="3657600" algn="l" defTabSz="457200" rtl="0" eaLnBrk="1" latinLnBrk="0" hangingPunct="1">
      <a:defRPr sz="1600" kern="1200">
        <a:solidFill>
          <a:schemeClr val="tx1"/>
        </a:solidFill>
        <a:latin typeface="Lucida Sans Unicode"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54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636" y="-162"/>
      </p:cViewPr>
      <p:guideLst>
        <p:guide orient="horz" pos="2160"/>
        <p:guide pos="2880"/>
      </p:guideLst>
    </p:cSldViewPr>
  </p:slideViewPr>
  <p:notesTextViewPr>
    <p:cViewPr>
      <p:scale>
        <a:sx n="1" d="1"/>
        <a:sy n="1" d="1"/>
      </p:scale>
      <p:origin x="0" y="0"/>
    </p:cViewPr>
  </p:notesTextViewPr>
  <p:notesViewPr>
    <p:cSldViewPr>
      <p:cViewPr varScale="1">
        <p:scale>
          <a:sx n="81" d="100"/>
          <a:sy n="81" d="100"/>
        </p:scale>
        <p:origin x="-3972"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B47994-EE6C-4DAB-9E34-149F9010738C}"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AU"/>
        </a:p>
      </dgm:t>
    </dgm:pt>
    <dgm:pt modelId="{FA036B14-7996-461A-A4F7-11CCC62A89BA}">
      <dgm:prSet/>
      <dgm:spPr>
        <a:solidFill>
          <a:schemeClr val="accent1">
            <a:lumMod val="75000"/>
          </a:schemeClr>
        </a:solidFill>
      </dgm:spPr>
      <dgm:t>
        <a:bodyPr/>
        <a:lstStyle/>
        <a:p>
          <a:pPr rtl="0"/>
          <a:r>
            <a:rPr lang="en-US" dirty="0" smtClean="0"/>
            <a:t>Public Benevolent Institution</a:t>
          </a:r>
          <a:endParaRPr lang="en-AU" dirty="0"/>
        </a:p>
      </dgm:t>
    </dgm:pt>
    <dgm:pt modelId="{3FADA688-1E4F-4C82-9D4E-441B2CE2E6C0}" type="parTrans" cxnId="{92959C53-BC5E-4011-B17F-895476788DA0}">
      <dgm:prSet/>
      <dgm:spPr/>
      <dgm:t>
        <a:bodyPr/>
        <a:lstStyle/>
        <a:p>
          <a:endParaRPr lang="en-AU"/>
        </a:p>
      </dgm:t>
    </dgm:pt>
    <dgm:pt modelId="{C019F628-3D6E-4D7B-A270-9802DDE8660B}" type="sibTrans" cxnId="{92959C53-BC5E-4011-B17F-895476788DA0}">
      <dgm:prSet/>
      <dgm:spPr/>
      <dgm:t>
        <a:bodyPr/>
        <a:lstStyle/>
        <a:p>
          <a:endParaRPr lang="en-AU"/>
        </a:p>
      </dgm:t>
    </dgm:pt>
    <dgm:pt modelId="{C08A8444-103C-47CF-AED0-0BF57C6B3032}">
      <dgm:prSet/>
      <dgm:spPr>
        <a:solidFill>
          <a:schemeClr val="accent1">
            <a:lumMod val="50000"/>
          </a:schemeClr>
        </a:solidFill>
      </dgm:spPr>
      <dgm:t>
        <a:bodyPr/>
        <a:lstStyle/>
        <a:p>
          <a:pPr rtl="0"/>
          <a:r>
            <a:rPr lang="en-US" dirty="0" smtClean="0"/>
            <a:t>Charity, or just a DGR</a:t>
          </a:r>
          <a:endParaRPr lang="en-AU" dirty="0"/>
        </a:p>
      </dgm:t>
    </dgm:pt>
    <dgm:pt modelId="{93E38AFB-1AEE-43FF-BA48-3C93EB906F96}" type="parTrans" cxnId="{0AB1B98B-8AEB-4EF6-80AE-4A717A5B15C5}">
      <dgm:prSet/>
      <dgm:spPr/>
      <dgm:t>
        <a:bodyPr/>
        <a:lstStyle/>
        <a:p>
          <a:endParaRPr lang="en-AU"/>
        </a:p>
      </dgm:t>
    </dgm:pt>
    <dgm:pt modelId="{4F677A4F-D9BA-41C2-9072-0BBFB363B830}" type="sibTrans" cxnId="{0AB1B98B-8AEB-4EF6-80AE-4A717A5B15C5}">
      <dgm:prSet/>
      <dgm:spPr/>
      <dgm:t>
        <a:bodyPr/>
        <a:lstStyle/>
        <a:p>
          <a:endParaRPr lang="en-AU"/>
        </a:p>
      </dgm:t>
    </dgm:pt>
    <dgm:pt modelId="{D587888C-1964-41EB-968C-D1FF04B385D9}">
      <dgm:prSet/>
      <dgm:spPr/>
      <dgm:t>
        <a:bodyPr/>
        <a:lstStyle/>
        <a:p>
          <a:pPr rtl="0"/>
          <a:r>
            <a:rPr lang="en-US" dirty="0" smtClean="0"/>
            <a:t>ENGO can be DGR if registered with ATO</a:t>
          </a:r>
          <a:endParaRPr lang="en-AU" dirty="0"/>
        </a:p>
      </dgm:t>
    </dgm:pt>
    <dgm:pt modelId="{186A89DC-EF03-4827-B6C9-5C4817C9CA7B}" type="parTrans" cxnId="{A27D1085-9E4E-4A2F-93D7-BCE35F995870}">
      <dgm:prSet/>
      <dgm:spPr/>
      <dgm:t>
        <a:bodyPr/>
        <a:lstStyle/>
        <a:p>
          <a:endParaRPr lang="en-AU"/>
        </a:p>
      </dgm:t>
    </dgm:pt>
    <dgm:pt modelId="{F8BA2C4D-110D-4341-8449-DE5770E68969}" type="sibTrans" cxnId="{A27D1085-9E4E-4A2F-93D7-BCE35F995870}">
      <dgm:prSet/>
      <dgm:spPr/>
      <dgm:t>
        <a:bodyPr/>
        <a:lstStyle/>
        <a:p>
          <a:endParaRPr lang="en-AU"/>
        </a:p>
      </dgm:t>
    </dgm:pt>
    <dgm:pt modelId="{B60FCE8A-94EF-447F-A9D1-1DF77867C3B0}">
      <dgm:prSet/>
      <dgm:spPr/>
      <dgm:t>
        <a:bodyPr/>
        <a:lstStyle/>
        <a:p>
          <a:pPr rtl="0"/>
          <a:r>
            <a:rPr lang="en-US" dirty="0" smtClean="0"/>
            <a:t>Full FBT exemption</a:t>
          </a:r>
          <a:endParaRPr lang="en-AU" dirty="0"/>
        </a:p>
      </dgm:t>
    </dgm:pt>
    <dgm:pt modelId="{DC500D36-03FB-4521-8B09-1D7AB28D87EA}" type="parTrans" cxnId="{8D9B8F7E-0B7F-479F-9481-3B2355AA0265}">
      <dgm:prSet/>
      <dgm:spPr/>
      <dgm:t>
        <a:bodyPr/>
        <a:lstStyle/>
        <a:p>
          <a:endParaRPr lang="en-AU"/>
        </a:p>
      </dgm:t>
    </dgm:pt>
    <dgm:pt modelId="{FBFE1C71-2696-46AF-9E3B-6B15071E7F51}" type="sibTrans" cxnId="{8D9B8F7E-0B7F-479F-9481-3B2355AA0265}">
      <dgm:prSet/>
      <dgm:spPr/>
      <dgm:t>
        <a:bodyPr/>
        <a:lstStyle/>
        <a:p>
          <a:endParaRPr lang="en-AU"/>
        </a:p>
      </dgm:t>
    </dgm:pt>
    <dgm:pt modelId="{8BF6B75C-5B31-D84D-AA57-2E7DD007D293}">
      <dgm:prSet/>
      <dgm:spPr/>
      <dgm:t>
        <a:bodyPr/>
        <a:lstStyle/>
        <a:p>
          <a:pPr rtl="0"/>
          <a:r>
            <a:rPr lang="en-AU" dirty="0" smtClean="0"/>
            <a:t>DGR status</a:t>
          </a:r>
          <a:endParaRPr lang="en-AU" dirty="0"/>
        </a:p>
      </dgm:t>
    </dgm:pt>
    <dgm:pt modelId="{0BA27223-CC59-A345-B056-E357FB5F2278}" type="parTrans" cxnId="{59A0DC02-188E-8D48-ABB4-C33D637E5843}">
      <dgm:prSet/>
      <dgm:spPr/>
      <dgm:t>
        <a:bodyPr/>
        <a:lstStyle/>
        <a:p>
          <a:endParaRPr lang="en-US"/>
        </a:p>
      </dgm:t>
    </dgm:pt>
    <dgm:pt modelId="{AC0A836B-EDC0-A14F-AC9B-85819F43D385}" type="sibTrans" cxnId="{59A0DC02-188E-8D48-ABB4-C33D637E5843}">
      <dgm:prSet/>
      <dgm:spPr/>
      <dgm:t>
        <a:bodyPr/>
        <a:lstStyle/>
        <a:p>
          <a:endParaRPr lang="en-US"/>
        </a:p>
      </dgm:t>
    </dgm:pt>
    <dgm:pt modelId="{1E901920-679C-C840-B9C7-5519D0427707}">
      <dgm:prSet/>
      <dgm:spPr/>
      <dgm:t>
        <a:bodyPr/>
        <a:lstStyle/>
        <a:p>
          <a:pPr rtl="0"/>
          <a:r>
            <a:rPr lang="en-AU" dirty="0" smtClean="0"/>
            <a:t>No FBT full exemption available</a:t>
          </a:r>
          <a:endParaRPr lang="en-AU" dirty="0"/>
        </a:p>
      </dgm:t>
    </dgm:pt>
    <dgm:pt modelId="{5E1F3897-3357-2540-8CED-2631BFDB8B90}" type="parTrans" cxnId="{C4A8DF23-A729-564A-9191-21456E270193}">
      <dgm:prSet/>
      <dgm:spPr/>
      <dgm:t>
        <a:bodyPr/>
        <a:lstStyle/>
        <a:p>
          <a:endParaRPr lang="en-US"/>
        </a:p>
      </dgm:t>
    </dgm:pt>
    <dgm:pt modelId="{D7F4AB3A-0EB7-294E-B0E7-DB74C48E50C0}" type="sibTrans" cxnId="{C4A8DF23-A729-564A-9191-21456E270193}">
      <dgm:prSet/>
      <dgm:spPr/>
      <dgm:t>
        <a:bodyPr/>
        <a:lstStyle/>
        <a:p>
          <a:endParaRPr lang="en-US"/>
        </a:p>
      </dgm:t>
    </dgm:pt>
    <dgm:pt modelId="{0664835F-7EFB-452E-85F6-9A62E1637172}" type="pres">
      <dgm:prSet presAssocID="{54B47994-EE6C-4DAB-9E34-149F9010738C}" presName="Name0" presStyleCnt="0">
        <dgm:presLayoutVars>
          <dgm:dir/>
          <dgm:animLvl val="lvl"/>
          <dgm:resizeHandles val="exact"/>
        </dgm:presLayoutVars>
      </dgm:prSet>
      <dgm:spPr/>
      <dgm:t>
        <a:bodyPr/>
        <a:lstStyle/>
        <a:p>
          <a:endParaRPr lang="en-AU"/>
        </a:p>
      </dgm:t>
    </dgm:pt>
    <dgm:pt modelId="{2A21A830-1736-407B-94AD-FEB94B1CDE73}" type="pres">
      <dgm:prSet presAssocID="{FA036B14-7996-461A-A4F7-11CCC62A89BA}" presName="linNode" presStyleCnt="0"/>
      <dgm:spPr/>
    </dgm:pt>
    <dgm:pt modelId="{07EF414B-1FD7-4546-85EC-6AB2BF59C3A1}" type="pres">
      <dgm:prSet presAssocID="{FA036B14-7996-461A-A4F7-11CCC62A89BA}" presName="parentText" presStyleLbl="node1" presStyleIdx="0" presStyleCnt="2">
        <dgm:presLayoutVars>
          <dgm:chMax val="1"/>
          <dgm:bulletEnabled val="1"/>
        </dgm:presLayoutVars>
      </dgm:prSet>
      <dgm:spPr/>
      <dgm:t>
        <a:bodyPr/>
        <a:lstStyle/>
        <a:p>
          <a:endParaRPr lang="en-AU"/>
        </a:p>
      </dgm:t>
    </dgm:pt>
    <dgm:pt modelId="{CC08E8CB-5C24-4CB9-81C9-6593C1AF5880}" type="pres">
      <dgm:prSet presAssocID="{FA036B14-7996-461A-A4F7-11CCC62A89BA}" presName="descendantText" presStyleLbl="alignAccFollowNode1" presStyleIdx="0" presStyleCnt="2">
        <dgm:presLayoutVars>
          <dgm:bulletEnabled val="1"/>
        </dgm:presLayoutVars>
      </dgm:prSet>
      <dgm:spPr/>
      <dgm:t>
        <a:bodyPr/>
        <a:lstStyle/>
        <a:p>
          <a:endParaRPr lang="en-AU"/>
        </a:p>
      </dgm:t>
    </dgm:pt>
    <dgm:pt modelId="{3ED881B0-6E78-41F2-BCC7-A93A139DEB65}" type="pres">
      <dgm:prSet presAssocID="{C019F628-3D6E-4D7B-A270-9802DDE8660B}" presName="sp" presStyleCnt="0"/>
      <dgm:spPr/>
    </dgm:pt>
    <dgm:pt modelId="{27DCE1BE-81B1-4EC9-9E2F-D4174D98B804}" type="pres">
      <dgm:prSet presAssocID="{C08A8444-103C-47CF-AED0-0BF57C6B3032}" presName="linNode" presStyleCnt="0"/>
      <dgm:spPr/>
    </dgm:pt>
    <dgm:pt modelId="{7DD27A56-2C6A-4B95-8917-59CBECBD63AD}" type="pres">
      <dgm:prSet presAssocID="{C08A8444-103C-47CF-AED0-0BF57C6B3032}" presName="parentText" presStyleLbl="node1" presStyleIdx="1" presStyleCnt="2">
        <dgm:presLayoutVars>
          <dgm:chMax val="1"/>
          <dgm:bulletEnabled val="1"/>
        </dgm:presLayoutVars>
      </dgm:prSet>
      <dgm:spPr/>
      <dgm:t>
        <a:bodyPr/>
        <a:lstStyle/>
        <a:p>
          <a:endParaRPr lang="en-AU"/>
        </a:p>
      </dgm:t>
    </dgm:pt>
    <dgm:pt modelId="{B7D87FC2-8A5D-4CD6-A8E4-2C10FB62707F}" type="pres">
      <dgm:prSet presAssocID="{C08A8444-103C-47CF-AED0-0BF57C6B3032}" presName="descendantText" presStyleLbl="alignAccFollowNode1" presStyleIdx="1" presStyleCnt="2">
        <dgm:presLayoutVars>
          <dgm:bulletEnabled val="1"/>
        </dgm:presLayoutVars>
      </dgm:prSet>
      <dgm:spPr/>
      <dgm:t>
        <a:bodyPr/>
        <a:lstStyle/>
        <a:p>
          <a:endParaRPr lang="en-AU"/>
        </a:p>
      </dgm:t>
    </dgm:pt>
  </dgm:ptLst>
  <dgm:cxnLst>
    <dgm:cxn modelId="{92959C53-BC5E-4011-B17F-895476788DA0}" srcId="{54B47994-EE6C-4DAB-9E34-149F9010738C}" destId="{FA036B14-7996-461A-A4F7-11CCC62A89BA}" srcOrd="0" destOrd="0" parTransId="{3FADA688-1E4F-4C82-9D4E-441B2CE2E6C0}" sibTransId="{C019F628-3D6E-4D7B-A270-9802DDE8660B}"/>
    <dgm:cxn modelId="{A27D1085-9E4E-4A2F-93D7-BCE35F995870}" srcId="{C08A8444-103C-47CF-AED0-0BF57C6B3032}" destId="{D587888C-1964-41EB-968C-D1FF04B385D9}" srcOrd="0" destOrd="0" parTransId="{186A89DC-EF03-4827-B6C9-5C4817C9CA7B}" sibTransId="{F8BA2C4D-110D-4341-8449-DE5770E68969}"/>
    <dgm:cxn modelId="{E76B1838-9340-154F-AC81-6F4D186A2440}" type="presOf" srcId="{54B47994-EE6C-4DAB-9E34-149F9010738C}" destId="{0664835F-7EFB-452E-85F6-9A62E1637172}" srcOrd="0" destOrd="0" presId="urn:microsoft.com/office/officeart/2005/8/layout/vList5"/>
    <dgm:cxn modelId="{0AB1B98B-8AEB-4EF6-80AE-4A717A5B15C5}" srcId="{54B47994-EE6C-4DAB-9E34-149F9010738C}" destId="{C08A8444-103C-47CF-AED0-0BF57C6B3032}" srcOrd="1" destOrd="0" parTransId="{93E38AFB-1AEE-43FF-BA48-3C93EB906F96}" sibTransId="{4F677A4F-D9BA-41C2-9072-0BBFB363B830}"/>
    <dgm:cxn modelId="{205D26E0-EC72-874D-BA95-7FA389F654FA}" type="presOf" srcId="{1E901920-679C-C840-B9C7-5519D0427707}" destId="{B7D87FC2-8A5D-4CD6-A8E4-2C10FB62707F}" srcOrd="0" destOrd="1" presId="urn:microsoft.com/office/officeart/2005/8/layout/vList5"/>
    <dgm:cxn modelId="{59A0DC02-188E-8D48-ABB4-C33D637E5843}" srcId="{FA036B14-7996-461A-A4F7-11CCC62A89BA}" destId="{8BF6B75C-5B31-D84D-AA57-2E7DD007D293}" srcOrd="1" destOrd="0" parTransId="{0BA27223-CC59-A345-B056-E357FB5F2278}" sibTransId="{AC0A836B-EDC0-A14F-AC9B-85819F43D385}"/>
    <dgm:cxn modelId="{565F38AB-2605-9040-96D9-4F362527BE5E}" type="presOf" srcId="{FA036B14-7996-461A-A4F7-11CCC62A89BA}" destId="{07EF414B-1FD7-4546-85EC-6AB2BF59C3A1}" srcOrd="0" destOrd="0" presId="urn:microsoft.com/office/officeart/2005/8/layout/vList5"/>
    <dgm:cxn modelId="{FAA4B7EF-54C2-AA4D-B684-1A89E60B0E60}" type="presOf" srcId="{C08A8444-103C-47CF-AED0-0BF57C6B3032}" destId="{7DD27A56-2C6A-4B95-8917-59CBECBD63AD}" srcOrd="0" destOrd="0" presId="urn:microsoft.com/office/officeart/2005/8/layout/vList5"/>
    <dgm:cxn modelId="{8D9B8F7E-0B7F-479F-9481-3B2355AA0265}" srcId="{FA036B14-7996-461A-A4F7-11CCC62A89BA}" destId="{B60FCE8A-94EF-447F-A9D1-1DF77867C3B0}" srcOrd="0" destOrd="0" parTransId="{DC500D36-03FB-4521-8B09-1D7AB28D87EA}" sibTransId="{FBFE1C71-2696-46AF-9E3B-6B15071E7F51}"/>
    <dgm:cxn modelId="{738001B2-CC82-B549-9B92-8CDC46ED7132}" type="presOf" srcId="{8BF6B75C-5B31-D84D-AA57-2E7DD007D293}" destId="{CC08E8CB-5C24-4CB9-81C9-6593C1AF5880}" srcOrd="0" destOrd="1" presId="urn:microsoft.com/office/officeart/2005/8/layout/vList5"/>
    <dgm:cxn modelId="{5BCBAB81-E749-2842-AEBD-BCD22D33CE9B}" type="presOf" srcId="{D587888C-1964-41EB-968C-D1FF04B385D9}" destId="{B7D87FC2-8A5D-4CD6-A8E4-2C10FB62707F}" srcOrd="0" destOrd="0" presId="urn:microsoft.com/office/officeart/2005/8/layout/vList5"/>
    <dgm:cxn modelId="{C4A8DF23-A729-564A-9191-21456E270193}" srcId="{C08A8444-103C-47CF-AED0-0BF57C6B3032}" destId="{1E901920-679C-C840-B9C7-5519D0427707}" srcOrd="1" destOrd="0" parTransId="{5E1F3897-3357-2540-8CED-2631BFDB8B90}" sibTransId="{D7F4AB3A-0EB7-294E-B0E7-DB74C48E50C0}"/>
    <dgm:cxn modelId="{85CEC893-FE59-6047-AE20-5CE51BFB8175}" type="presOf" srcId="{B60FCE8A-94EF-447F-A9D1-1DF77867C3B0}" destId="{CC08E8CB-5C24-4CB9-81C9-6593C1AF5880}" srcOrd="0" destOrd="0" presId="urn:microsoft.com/office/officeart/2005/8/layout/vList5"/>
    <dgm:cxn modelId="{FC863B02-EF0B-474F-9D76-AEA5571C9089}" type="presParOf" srcId="{0664835F-7EFB-452E-85F6-9A62E1637172}" destId="{2A21A830-1736-407B-94AD-FEB94B1CDE73}" srcOrd="0" destOrd="0" presId="urn:microsoft.com/office/officeart/2005/8/layout/vList5"/>
    <dgm:cxn modelId="{EC11E899-31D9-1E40-98D8-47A810E98FF7}" type="presParOf" srcId="{2A21A830-1736-407B-94AD-FEB94B1CDE73}" destId="{07EF414B-1FD7-4546-85EC-6AB2BF59C3A1}" srcOrd="0" destOrd="0" presId="urn:microsoft.com/office/officeart/2005/8/layout/vList5"/>
    <dgm:cxn modelId="{EE581CEB-A694-9544-8508-83220177C88B}" type="presParOf" srcId="{2A21A830-1736-407B-94AD-FEB94B1CDE73}" destId="{CC08E8CB-5C24-4CB9-81C9-6593C1AF5880}" srcOrd="1" destOrd="0" presId="urn:microsoft.com/office/officeart/2005/8/layout/vList5"/>
    <dgm:cxn modelId="{42F9DC7A-2A93-2A4A-8623-2AEE26ED1DB1}" type="presParOf" srcId="{0664835F-7EFB-452E-85F6-9A62E1637172}" destId="{3ED881B0-6E78-41F2-BCC7-A93A139DEB65}" srcOrd="1" destOrd="0" presId="urn:microsoft.com/office/officeart/2005/8/layout/vList5"/>
    <dgm:cxn modelId="{2058ABEE-3F5A-D64E-8BA5-61BCEB37E4B9}" type="presParOf" srcId="{0664835F-7EFB-452E-85F6-9A62E1637172}" destId="{27DCE1BE-81B1-4EC9-9E2F-D4174D98B804}" srcOrd="2" destOrd="0" presId="urn:microsoft.com/office/officeart/2005/8/layout/vList5"/>
    <dgm:cxn modelId="{011022D3-DFE0-C64A-917C-BAA6671E57F2}" type="presParOf" srcId="{27DCE1BE-81B1-4EC9-9E2F-D4174D98B804}" destId="{7DD27A56-2C6A-4B95-8917-59CBECBD63AD}" srcOrd="0" destOrd="0" presId="urn:microsoft.com/office/officeart/2005/8/layout/vList5"/>
    <dgm:cxn modelId="{B8471F63-CB3F-8443-A9DB-A59FEE6743CA}" type="presParOf" srcId="{27DCE1BE-81B1-4EC9-9E2F-D4174D98B804}" destId="{B7D87FC2-8A5D-4CD6-A8E4-2C10FB62707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FD9577E-E4F5-46F4-A4AC-75BD7DB69FBE}" type="doc">
      <dgm:prSet loTypeId="urn:microsoft.com/office/officeart/2005/8/layout/bProcess3" loCatId="process" qsTypeId="urn:microsoft.com/office/officeart/2005/8/quickstyle/simple1#2" qsCatId="simple" csTypeId="urn:microsoft.com/office/officeart/2005/8/colors/accent1_2#2" csCatId="accent1" phldr="1"/>
      <dgm:spPr/>
      <dgm:t>
        <a:bodyPr/>
        <a:lstStyle/>
        <a:p>
          <a:endParaRPr lang="en-AU"/>
        </a:p>
      </dgm:t>
    </dgm:pt>
    <dgm:pt modelId="{DCBBB31B-38F7-4E8A-9D26-17E4B21CDB71}">
      <dgm:prSet phldrT="[Text]"/>
      <dgm:spPr>
        <a:solidFill>
          <a:schemeClr val="accent1">
            <a:lumMod val="50000"/>
          </a:schemeClr>
        </a:solidFill>
      </dgm:spPr>
      <dgm:t>
        <a:bodyPr/>
        <a:lstStyle/>
        <a:p>
          <a:r>
            <a:rPr lang="en-US" b="1" dirty="0" smtClean="0">
              <a:solidFill>
                <a:schemeClr val="tx1"/>
              </a:solidFill>
            </a:rPr>
            <a:t>A Charity </a:t>
          </a:r>
          <a:endParaRPr lang="en-AU" dirty="0">
            <a:solidFill>
              <a:schemeClr val="tx1"/>
            </a:solidFill>
          </a:endParaRPr>
        </a:p>
      </dgm:t>
    </dgm:pt>
    <dgm:pt modelId="{17778832-2267-400E-A47A-31C4991C3C0F}" type="parTrans" cxnId="{3D46825A-BD2F-46E1-9521-1044ABE7F2DA}">
      <dgm:prSet/>
      <dgm:spPr/>
      <dgm:t>
        <a:bodyPr/>
        <a:lstStyle/>
        <a:p>
          <a:endParaRPr lang="en-AU"/>
        </a:p>
      </dgm:t>
    </dgm:pt>
    <dgm:pt modelId="{77A13B02-F6AE-43F3-94B7-7A9E3D5BA772}" type="sibTrans" cxnId="{3D46825A-BD2F-46E1-9521-1044ABE7F2DA}">
      <dgm:prSet/>
      <dgm:spPr/>
      <dgm:t>
        <a:bodyPr/>
        <a:lstStyle/>
        <a:p>
          <a:endParaRPr lang="en-AU"/>
        </a:p>
      </dgm:t>
    </dgm:pt>
    <dgm:pt modelId="{796BB509-62FD-43C4-8D6F-420561DD99B9}">
      <dgm:prSet phldrT="[Text]"/>
      <dgm:spPr>
        <a:solidFill>
          <a:schemeClr val="accent1">
            <a:lumMod val="50000"/>
          </a:schemeClr>
        </a:solidFill>
      </dgm:spPr>
      <dgm:t>
        <a:bodyPr/>
        <a:lstStyle/>
        <a:p>
          <a:r>
            <a:rPr lang="en-AU" b="1" dirty="0" smtClean="0">
              <a:solidFill>
                <a:schemeClr val="tx1"/>
              </a:solidFill>
            </a:rPr>
            <a:t>An Institution</a:t>
          </a:r>
          <a:endParaRPr lang="en-AU" b="1" dirty="0">
            <a:solidFill>
              <a:schemeClr val="tx1"/>
            </a:solidFill>
          </a:endParaRPr>
        </a:p>
      </dgm:t>
    </dgm:pt>
    <dgm:pt modelId="{7F3A4C2C-EED1-43EA-A8B9-910BD4989608}" type="parTrans" cxnId="{C6EC44E6-1D20-4F85-B099-537F9181559F}">
      <dgm:prSet/>
      <dgm:spPr/>
      <dgm:t>
        <a:bodyPr/>
        <a:lstStyle/>
        <a:p>
          <a:endParaRPr lang="en-AU"/>
        </a:p>
      </dgm:t>
    </dgm:pt>
    <dgm:pt modelId="{960192BD-462C-410F-867D-563E0F6AF0A5}" type="sibTrans" cxnId="{C6EC44E6-1D20-4F85-B099-537F9181559F}">
      <dgm:prSet/>
      <dgm:spPr/>
      <dgm:t>
        <a:bodyPr/>
        <a:lstStyle/>
        <a:p>
          <a:endParaRPr lang="en-AU"/>
        </a:p>
      </dgm:t>
    </dgm:pt>
    <dgm:pt modelId="{31F2FF61-3CCE-48D8-AD40-B8CD8B26C499}">
      <dgm:prSet/>
      <dgm:spPr>
        <a:solidFill>
          <a:schemeClr val="accent1">
            <a:lumMod val="50000"/>
          </a:schemeClr>
        </a:solidFill>
      </dgm:spPr>
      <dgm:t>
        <a:bodyPr/>
        <a:lstStyle/>
        <a:p>
          <a:r>
            <a:rPr lang="en-AU" b="1" i="1" dirty="0" smtClean="0">
              <a:solidFill>
                <a:schemeClr val="tx1"/>
              </a:solidFill>
            </a:rPr>
            <a:t>PBI Part 2 </a:t>
          </a:r>
          <a:r>
            <a:rPr lang="en-US" b="1" i="1" dirty="0" smtClean="0">
              <a:solidFill>
                <a:schemeClr val="tx1"/>
              </a:solidFill>
            </a:rPr>
            <a:t>–</a:t>
          </a:r>
          <a:r>
            <a:rPr lang="en-AU" b="1" i="1" dirty="0" smtClean="0">
              <a:solidFill>
                <a:schemeClr val="tx1"/>
              </a:solidFill>
            </a:rPr>
            <a:t> </a:t>
          </a:r>
        </a:p>
        <a:p>
          <a:r>
            <a:rPr lang="en-AU" b="1" i="1" dirty="0" smtClean="0">
              <a:solidFill>
                <a:schemeClr val="tx1"/>
              </a:solidFill>
            </a:rPr>
            <a:t>To People In Need</a:t>
          </a:r>
          <a:endParaRPr lang="en-AU" b="1" i="1" dirty="0">
            <a:solidFill>
              <a:schemeClr val="tx1"/>
            </a:solidFill>
          </a:endParaRPr>
        </a:p>
      </dgm:t>
    </dgm:pt>
    <dgm:pt modelId="{3AADAFA2-96FB-4F2A-9CD9-8EFB818482AC}" type="parTrans" cxnId="{8DAE656B-EDCE-42E4-B4CE-CAAD3143E18A}">
      <dgm:prSet/>
      <dgm:spPr/>
      <dgm:t>
        <a:bodyPr/>
        <a:lstStyle/>
        <a:p>
          <a:endParaRPr lang="en-AU"/>
        </a:p>
      </dgm:t>
    </dgm:pt>
    <dgm:pt modelId="{E8987063-7571-4B7C-BFB9-FD879D40BDFF}" type="sibTrans" cxnId="{8DAE656B-EDCE-42E4-B4CE-CAAD3143E18A}">
      <dgm:prSet/>
      <dgm:spPr/>
      <dgm:t>
        <a:bodyPr/>
        <a:lstStyle/>
        <a:p>
          <a:endParaRPr lang="en-AU"/>
        </a:p>
      </dgm:t>
    </dgm:pt>
    <dgm:pt modelId="{4F1F08D5-A45C-40B5-AB9B-9F305D8A7E3E}">
      <dgm:prSet/>
      <dgm:spPr>
        <a:solidFill>
          <a:schemeClr val="accent1">
            <a:lumMod val="50000"/>
          </a:schemeClr>
        </a:solidFill>
      </dgm:spPr>
      <dgm:t>
        <a:bodyPr/>
        <a:lstStyle/>
        <a:p>
          <a:r>
            <a:rPr lang="en-US" b="1" dirty="0" smtClean="0">
              <a:solidFill>
                <a:schemeClr val="tx1"/>
              </a:solidFill>
            </a:rPr>
            <a:t>PBI Part 1 - Benevolent Relief</a:t>
          </a:r>
        </a:p>
        <a:p>
          <a:endParaRPr lang="en-AU" b="0" dirty="0">
            <a:solidFill>
              <a:schemeClr val="tx1"/>
            </a:solidFill>
          </a:endParaRPr>
        </a:p>
      </dgm:t>
    </dgm:pt>
    <dgm:pt modelId="{882784FD-E2F2-4C07-85F1-F90416E54FF1}" type="parTrans" cxnId="{EA304808-8710-4C49-A5D3-E8DE09045D20}">
      <dgm:prSet/>
      <dgm:spPr/>
      <dgm:t>
        <a:bodyPr/>
        <a:lstStyle/>
        <a:p>
          <a:endParaRPr lang="en-AU"/>
        </a:p>
      </dgm:t>
    </dgm:pt>
    <dgm:pt modelId="{FB28B8CC-D79D-4D14-A465-F95F55064683}" type="sibTrans" cxnId="{EA304808-8710-4C49-A5D3-E8DE09045D20}">
      <dgm:prSet/>
      <dgm:spPr/>
      <dgm:t>
        <a:bodyPr/>
        <a:lstStyle/>
        <a:p>
          <a:endParaRPr lang="en-AU"/>
        </a:p>
      </dgm:t>
    </dgm:pt>
    <dgm:pt modelId="{0A13EAB4-4A6F-4997-872F-71F4D7432DFF}" type="pres">
      <dgm:prSet presAssocID="{AFD9577E-E4F5-46F4-A4AC-75BD7DB69FBE}" presName="Name0" presStyleCnt="0">
        <dgm:presLayoutVars>
          <dgm:dir/>
          <dgm:resizeHandles val="exact"/>
        </dgm:presLayoutVars>
      </dgm:prSet>
      <dgm:spPr/>
      <dgm:t>
        <a:bodyPr/>
        <a:lstStyle/>
        <a:p>
          <a:endParaRPr lang="en-US"/>
        </a:p>
      </dgm:t>
    </dgm:pt>
    <dgm:pt modelId="{2C45DF9C-6635-4CFE-A7E5-FD31B7B13888}" type="pres">
      <dgm:prSet presAssocID="{DCBBB31B-38F7-4E8A-9D26-17E4B21CDB71}" presName="node" presStyleLbl="node1" presStyleIdx="0" presStyleCnt="4">
        <dgm:presLayoutVars>
          <dgm:bulletEnabled val="1"/>
        </dgm:presLayoutVars>
      </dgm:prSet>
      <dgm:spPr/>
      <dgm:t>
        <a:bodyPr/>
        <a:lstStyle/>
        <a:p>
          <a:endParaRPr lang="en-AU"/>
        </a:p>
      </dgm:t>
    </dgm:pt>
    <dgm:pt modelId="{617B3189-478B-4303-A0D7-682D23EEDFD3}" type="pres">
      <dgm:prSet presAssocID="{77A13B02-F6AE-43F3-94B7-7A9E3D5BA772}" presName="sibTrans" presStyleLbl="sibTrans1D1" presStyleIdx="0" presStyleCnt="3"/>
      <dgm:spPr/>
      <dgm:t>
        <a:bodyPr/>
        <a:lstStyle/>
        <a:p>
          <a:endParaRPr lang="en-US"/>
        </a:p>
      </dgm:t>
    </dgm:pt>
    <dgm:pt modelId="{97F76B57-BF51-4D71-8CFA-1A363AC9DE60}" type="pres">
      <dgm:prSet presAssocID="{77A13B02-F6AE-43F3-94B7-7A9E3D5BA772}" presName="connectorText" presStyleLbl="sibTrans1D1" presStyleIdx="0" presStyleCnt="3"/>
      <dgm:spPr/>
      <dgm:t>
        <a:bodyPr/>
        <a:lstStyle/>
        <a:p>
          <a:endParaRPr lang="en-US"/>
        </a:p>
      </dgm:t>
    </dgm:pt>
    <dgm:pt modelId="{19DA0418-1B2A-4725-B18C-A3CE61B45CE6}" type="pres">
      <dgm:prSet presAssocID="{796BB509-62FD-43C4-8D6F-420561DD99B9}" presName="node" presStyleLbl="node1" presStyleIdx="1" presStyleCnt="4">
        <dgm:presLayoutVars>
          <dgm:bulletEnabled val="1"/>
        </dgm:presLayoutVars>
      </dgm:prSet>
      <dgm:spPr/>
      <dgm:t>
        <a:bodyPr/>
        <a:lstStyle/>
        <a:p>
          <a:endParaRPr lang="en-AU"/>
        </a:p>
      </dgm:t>
    </dgm:pt>
    <dgm:pt modelId="{79DABD38-78EE-4713-8DDE-DDF7462319FB}" type="pres">
      <dgm:prSet presAssocID="{960192BD-462C-410F-867D-563E0F6AF0A5}" presName="sibTrans" presStyleLbl="sibTrans1D1" presStyleIdx="1" presStyleCnt="3"/>
      <dgm:spPr/>
      <dgm:t>
        <a:bodyPr/>
        <a:lstStyle/>
        <a:p>
          <a:endParaRPr lang="en-US"/>
        </a:p>
      </dgm:t>
    </dgm:pt>
    <dgm:pt modelId="{7D107BFA-2E29-4615-AF78-24E6C099C40E}" type="pres">
      <dgm:prSet presAssocID="{960192BD-462C-410F-867D-563E0F6AF0A5}" presName="connectorText" presStyleLbl="sibTrans1D1" presStyleIdx="1" presStyleCnt="3"/>
      <dgm:spPr/>
      <dgm:t>
        <a:bodyPr/>
        <a:lstStyle/>
        <a:p>
          <a:endParaRPr lang="en-US"/>
        </a:p>
      </dgm:t>
    </dgm:pt>
    <dgm:pt modelId="{E7F663E0-5868-4CC9-ADDB-4AEE8D740109}" type="pres">
      <dgm:prSet presAssocID="{4F1F08D5-A45C-40B5-AB9B-9F305D8A7E3E}" presName="node" presStyleLbl="node1" presStyleIdx="2" presStyleCnt="4">
        <dgm:presLayoutVars>
          <dgm:bulletEnabled val="1"/>
        </dgm:presLayoutVars>
      </dgm:prSet>
      <dgm:spPr/>
      <dgm:t>
        <a:bodyPr/>
        <a:lstStyle/>
        <a:p>
          <a:endParaRPr lang="en-AU"/>
        </a:p>
      </dgm:t>
    </dgm:pt>
    <dgm:pt modelId="{566D7285-D5FC-4C4F-BFE2-A2A4426A04DB}" type="pres">
      <dgm:prSet presAssocID="{FB28B8CC-D79D-4D14-A465-F95F55064683}" presName="sibTrans" presStyleLbl="sibTrans1D1" presStyleIdx="2" presStyleCnt="3"/>
      <dgm:spPr/>
      <dgm:t>
        <a:bodyPr/>
        <a:lstStyle/>
        <a:p>
          <a:endParaRPr lang="en-AU"/>
        </a:p>
      </dgm:t>
    </dgm:pt>
    <dgm:pt modelId="{0539CCDB-6E5B-4D30-B05C-29137CBD72AD}" type="pres">
      <dgm:prSet presAssocID="{FB28B8CC-D79D-4D14-A465-F95F55064683}" presName="connectorText" presStyleLbl="sibTrans1D1" presStyleIdx="2" presStyleCnt="3"/>
      <dgm:spPr/>
      <dgm:t>
        <a:bodyPr/>
        <a:lstStyle/>
        <a:p>
          <a:endParaRPr lang="en-AU"/>
        </a:p>
      </dgm:t>
    </dgm:pt>
    <dgm:pt modelId="{CA958EE2-ACE6-408A-925E-175DA9D45594}" type="pres">
      <dgm:prSet presAssocID="{31F2FF61-3CCE-48D8-AD40-B8CD8B26C499}" presName="node" presStyleLbl="node1" presStyleIdx="3" presStyleCnt="4">
        <dgm:presLayoutVars>
          <dgm:bulletEnabled val="1"/>
        </dgm:presLayoutVars>
      </dgm:prSet>
      <dgm:spPr/>
      <dgm:t>
        <a:bodyPr/>
        <a:lstStyle/>
        <a:p>
          <a:endParaRPr lang="en-AU"/>
        </a:p>
      </dgm:t>
    </dgm:pt>
  </dgm:ptLst>
  <dgm:cxnLst>
    <dgm:cxn modelId="{451394AB-3B53-8441-8738-C5A132EDA3F7}" type="presOf" srcId="{AFD9577E-E4F5-46F4-A4AC-75BD7DB69FBE}" destId="{0A13EAB4-4A6F-4997-872F-71F4D7432DFF}" srcOrd="0" destOrd="0" presId="urn:microsoft.com/office/officeart/2005/8/layout/bProcess3"/>
    <dgm:cxn modelId="{10CEEDFC-F269-E745-85EB-16C4D73C94BD}" type="presOf" srcId="{77A13B02-F6AE-43F3-94B7-7A9E3D5BA772}" destId="{617B3189-478B-4303-A0D7-682D23EEDFD3}" srcOrd="0" destOrd="0" presId="urn:microsoft.com/office/officeart/2005/8/layout/bProcess3"/>
    <dgm:cxn modelId="{9DF51468-C577-414D-A27D-5204BAF761B2}" type="presOf" srcId="{960192BD-462C-410F-867D-563E0F6AF0A5}" destId="{79DABD38-78EE-4713-8DDE-DDF7462319FB}" srcOrd="0" destOrd="0" presId="urn:microsoft.com/office/officeart/2005/8/layout/bProcess3"/>
    <dgm:cxn modelId="{938D83EB-E258-5747-93C3-7C989E823D96}" type="presOf" srcId="{4F1F08D5-A45C-40B5-AB9B-9F305D8A7E3E}" destId="{E7F663E0-5868-4CC9-ADDB-4AEE8D740109}" srcOrd="0" destOrd="0" presId="urn:microsoft.com/office/officeart/2005/8/layout/bProcess3"/>
    <dgm:cxn modelId="{3D46825A-BD2F-46E1-9521-1044ABE7F2DA}" srcId="{AFD9577E-E4F5-46F4-A4AC-75BD7DB69FBE}" destId="{DCBBB31B-38F7-4E8A-9D26-17E4B21CDB71}" srcOrd="0" destOrd="0" parTransId="{17778832-2267-400E-A47A-31C4991C3C0F}" sibTransId="{77A13B02-F6AE-43F3-94B7-7A9E3D5BA772}"/>
    <dgm:cxn modelId="{C6EC44E6-1D20-4F85-B099-537F9181559F}" srcId="{AFD9577E-E4F5-46F4-A4AC-75BD7DB69FBE}" destId="{796BB509-62FD-43C4-8D6F-420561DD99B9}" srcOrd="1" destOrd="0" parTransId="{7F3A4C2C-EED1-43EA-A8B9-910BD4989608}" sibTransId="{960192BD-462C-410F-867D-563E0F6AF0A5}"/>
    <dgm:cxn modelId="{E0BDFFB7-1E20-7749-8B8E-BB6632B26EC8}" type="presOf" srcId="{FB28B8CC-D79D-4D14-A465-F95F55064683}" destId="{0539CCDB-6E5B-4D30-B05C-29137CBD72AD}" srcOrd="1" destOrd="0" presId="urn:microsoft.com/office/officeart/2005/8/layout/bProcess3"/>
    <dgm:cxn modelId="{78C42DC4-B6BE-AA45-A52B-22859812B7D7}" type="presOf" srcId="{960192BD-462C-410F-867D-563E0F6AF0A5}" destId="{7D107BFA-2E29-4615-AF78-24E6C099C40E}" srcOrd="1" destOrd="0" presId="urn:microsoft.com/office/officeart/2005/8/layout/bProcess3"/>
    <dgm:cxn modelId="{E9D8E003-ABA8-9243-A389-F69ED3E9F12C}" type="presOf" srcId="{FB28B8CC-D79D-4D14-A465-F95F55064683}" destId="{566D7285-D5FC-4C4F-BFE2-A2A4426A04DB}" srcOrd="0" destOrd="0" presId="urn:microsoft.com/office/officeart/2005/8/layout/bProcess3"/>
    <dgm:cxn modelId="{31D77E3C-83DF-E641-89CB-4C3052456E91}" type="presOf" srcId="{DCBBB31B-38F7-4E8A-9D26-17E4B21CDB71}" destId="{2C45DF9C-6635-4CFE-A7E5-FD31B7B13888}" srcOrd="0" destOrd="0" presId="urn:microsoft.com/office/officeart/2005/8/layout/bProcess3"/>
    <dgm:cxn modelId="{A26C08DC-1FDC-B542-AA7B-562919CE0C42}" type="presOf" srcId="{796BB509-62FD-43C4-8D6F-420561DD99B9}" destId="{19DA0418-1B2A-4725-B18C-A3CE61B45CE6}" srcOrd="0" destOrd="0" presId="urn:microsoft.com/office/officeart/2005/8/layout/bProcess3"/>
    <dgm:cxn modelId="{8DAE656B-EDCE-42E4-B4CE-CAAD3143E18A}" srcId="{AFD9577E-E4F5-46F4-A4AC-75BD7DB69FBE}" destId="{31F2FF61-3CCE-48D8-AD40-B8CD8B26C499}" srcOrd="3" destOrd="0" parTransId="{3AADAFA2-96FB-4F2A-9CD9-8EFB818482AC}" sibTransId="{E8987063-7571-4B7C-BFB9-FD879D40BDFF}"/>
    <dgm:cxn modelId="{EA304808-8710-4C49-A5D3-E8DE09045D20}" srcId="{AFD9577E-E4F5-46F4-A4AC-75BD7DB69FBE}" destId="{4F1F08D5-A45C-40B5-AB9B-9F305D8A7E3E}" srcOrd="2" destOrd="0" parTransId="{882784FD-E2F2-4C07-85F1-F90416E54FF1}" sibTransId="{FB28B8CC-D79D-4D14-A465-F95F55064683}"/>
    <dgm:cxn modelId="{013958CE-8FCA-AA43-A326-E52BC67235B9}" type="presOf" srcId="{77A13B02-F6AE-43F3-94B7-7A9E3D5BA772}" destId="{97F76B57-BF51-4D71-8CFA-1A363AC9DE60}" srcOrd="1" destOrd="0" presId="urn:microsoft.com/office/officeart/2005/8/layout/bProcess3"/>
    <dgm:cxn modelId="{A34D040A-96BF-264A-9965-2DE9A3274C04}" type="presOf" srcId="{31F2FF61-3CCE-48D8-AD40-B8CD8B26C499}" destId="{CA958EE2-ACE6-408A-925E-175DA9D45594}" srcOrd="0" destOrd="0" presId="urn:microsoft.com/office/officeart/2005/8/layout/bProcess3"/>
    <dgm:cxn modelId="{261EDE1C-0796-274A-B59F-932ABFF6F5D6}" type="presParOf" srcId="{0A13EAB4-4A6F-4997-872F-71F4D7432DFF}" destId="{2C45DF9C-6635-4CFE-A7E5-FD31B7B13888}" srcOrd="0" destOrd="0" presId="urn:microsoft.com/office/officeart/2005/8/layout/bProcess3"/>
    <dgm:cxn modelId="{26FC16F1-07E3-BC43-BB43-A35DF93C6501}" type="presParOf" srcId="{0A13EAB4-4A6F-4997-872F-71F4D7432DFF}" destId="{617B3189-478B-4303-A0D7-682D23EEDFD3}" srcOrd="1" destOrd="0" presId="urn:microsoft.com/office/officeart/2005/8/layout/bProcess3"/>
    <dgm:cxn modelId="{F939E890-8CF5-B143-8978-317DBF719B79}" type="presParOf" srcId="{617B3189-478B-4303-A0D7-682D23EEDFD3}" destId="{97F76B57-BF51-4D71-8CFA-1A363AC9DE60}" srcOrd="0" destOrd="0" presId="urn:microsoft.com/office/officeart/2005/8/layout/bProcess3"/>
    <dgm:cxn modelId="{4F532A0C-ABA6-B64F-9DBF-0F3067038B6E}" type="presParOf" srcId="{0A13EAB4-4A6F-4997-872F-71F4D7432DFF}" destId="{19DA0418-1B2A-4725-B18C-A3CE61B45CE6}" srcOrd="2" destOrd="0" presId="urn:microsoft.com/office/officeart/2005/8/layout/bProcess3"/>
    <dgm:cxn modelId="{5B4B73A3-33D9-D94A-8F9C-D3F065834124}" type="presParOf" srcId="{0A13EAB4-4A6F-4997-872F-71F4D7432DFF}" destId="{79DABD38-78EE-4713-8DDE-DDF7462319FB}" srcOrd="3" destOrd="0" presId="urn:microsoft.com/office/officeart/2005/8/layout/bProcess3"/>
    <dgm:cxn modelId="{90C3C4BF-BC45-A745-8CC4-2C98E78FA161}" type="presParOf" srcId="{79DABD38-78EE-4713-8DDE-DDF7462319FB}" destId="{7D107BFA-2E29-4615-AF78-24E6C099C40E}" srcOrd="0" destOrd="0" presId="urn:microsoft.com/office/officeart/2005/8/layout/bProcess3"/>
    <dgm:cxn modelId="{78DC5518-0772-004F-82D1-FE9B8F1C05DC}" type="presParOf" srcId="{0A13EAB4-4A6F-4997-872F-71F4D7432DFF}" destId="{E7F663E0-5868-4CC9-ADDB-4AEE8D740109}" srcOrd="4" destOrd="0" presId="urn:microsoft.com/office/officeart/2005/8/layout/bProcess3"/>
    <dgm:cxn modelId="{1695B788-9431-A649-A691-A35F2D149FBD}" type="presParOf" srcId="{0A13EAB4-4A6F-4997-872F-71F4D7432DFF}" destId="{566D7285-D5FC-4C4F-BFE2-A2A4426A04DB}" srcOrd="5" destOrd="0" presId="urn:microsoft.com/office/officeart/2005/8/layout/bProcess3"/>
    <dgm:cxn modelId="{51D59E02-9877-9A4A-B668-508B4B02C539}" type="presParOf" srcId="{566D7285-D5FC-4C4F-BFE2-A2A4426A04DB}" destId="{0539CCDB-6E5B-4D30-B05C-29137CBD72AD}" srcOrd="0" destOrd="0" presId="urn:microsoft.com/office/officeart/2005/8/layout/bProcess3"/>
    <dgm:cxn modelId="{D62C7A63-11C5-E142-B443-F147230ECA8F}" type="presParOf" srcId="{0A13EAB4-4A6F-4997-872F-71F4D7432DFF}" destId="{CA958EE2-ACE6-408A-925E-175DA9D45594}" srcOrd="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8E8CB-5C24-4CB9-81C9-6593C1AF5880}">
      <dsp:nvSpPr>
        <dsp:cNvPr id="0" name=""/>
        <dsp:cNvSpPr/>
      </dsp:nvSpPr>
      <dsp:spPr>
        <a:xfrm rot="5400000">
          <a:off x="4859023" y="-1673339"/>
          <a:ext cx="1573522" cy="531368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rtl="0">
            <a:lnSpc>
              <a:spcPct val="90000"/>
            </a:lnSpc>
            <a:spcBef>
              <a:spcPct val="0"/>
            </a:spcBef>
            <a:spcAft>
              <a:spcPct val="15000"/>
            </a:spcAft>
            <a:buChar char="••"/>
          </a:pPr>
          <a:r>
            <a:rPr lang="en-US" sz="2300" kern="1200" dirty="0" smtClean="0"/>
            <a:t>Full FBT exemption</a:t>
          </a:r>
          <a:endParaRPr lang="en-AU" sz="2300" kern="1200" dirty="0"/>
        </a:p>
        <a:p>
          <a:pPr marL="228600" lvl="1" indent="-228600" algn="l" defTabSz="1022350" rtl="0">
            <a:lnSpc>
              <a:spcPct val="90000"/>
            </a:lnSpc>
            <a:spcBef>
              <a:spcPct val="0"/>
            </a:spcBef>
            <a:spcAft>
              <a:spcPct val="15000"/>
            </a:spcAft>
            <a:buChar char="••"/>
          </a:pPr>
          <a:r>
            <a:rPr lang="en-AU" sz="2300" kern="1200" dirty="0" smtClean="0"/>
            <a:t>DGR status</a:t>
          </a:r>
          <a:endParaRPr lang="en-AU" sz="2300" kern="1200" dirty="0"/>
        </a:p>
      </dsp:txBody>
      <dsp:txXfrm rot="-5400000">
        <a:off x="2988945" y="273552"/>
        <a:ext cx="5236867" cy="1419896"/>
      </dsp:txXfrm>
    </dsp:sp>
    <dsp:sp modelId="{07EF414B-1FD7-4546-85EC-6AB2BF59C3A1}">
      <dsp:nvSpPr>
        <dsp:cNvPr id="0" name=""/>
        <dsp:cNvSpPr/>
      </dsp:nvSpPr>
      <dsp:spPr>
        <a:xfrm>
          <a:off x="0" y="49"/>
          <a:ext cx="2988945" cy="1966903"/>
        </a:xfrm>
        <a:prstGeom prst="roundRect">
          <a:avLst/>
        </a:prstGeom>
        <a:solidFill>
          <a:schemeClr val="accent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rtl="0">
            <a:lnSpc>
              <a:spcPct val="90000"/>
            </a:lnSpc>
            <a:spcBef>
              <a:spcPct val="0"/>
            </a:spcBef>
            <a:spcAft>
              <a:spcPct val="35000"/>
            </a:spcAft>
          </a:pPr>
          <a:r>
            <a:rPr lang="en-US" sz="3100" kern="1200" dirty="0" smtClean="0"/>
            <a:t>Public Benevolent Institution</a:t>
          </a:r>
          <a:endParaRPr lang="en-AU" sz="3100" kern="1200" dirty="0"/>
        </a:p>
      </dsp:txBody>
      <dsp:txXfrm>
        <a:off x="96016" y="96065"/>
        <a:ext cx="2796913" cy="1774871"/>
      </dsp:txXfrm>
    </dsp:sp>
    <dsp:sp modelId="{B7D87FC2-8A5D-4CD6-A8E4-2C10FB62707F}">
      <dsp:nvSpPr>
        <dsp:cNvPr id="0" name=""/>
        <dsp:cNvSpPr/>
      </dsp:nvSpPr>
      <dsp:spPr>
        <a:xfrm rot="5400000">
          <a:off x="4859023" y="391909"/>
          <a:ext cx="1573522" cy="531368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rtl="0">
            <a:lnSpc>
              <a:spcPct val="90000"/>
            </a:lnSpc>
            <a:spcBef>
              <a:spcPct val="0"/>
            </a:spcBef>
            <a:spcAft>
              <a:spcPct val="15000"/>
            </a:spcAft>
            <a:buChar char="••"/>
          </a:pPr>
          <a:r>
            <a:rPr lang="en-US" sz="2300" kern="1200" dirty="0" smtClean="0"/>
            <a:t>ENGO can be DGR if registered with ATO</a:t>
          </a:r>
          <a:endParaRPr lang="en-AU" sz="2300" kern="1200" dirty="0"/>
        </a:p>
        <a:p>
          <a:pPr marL="228600" lvl="1" indent="-228600" algn="l" defTabSz="1022350" rtl="0">
            <a:lnSpc>
              <a:spcPct val="90000"/>
            </a:lnSpc>
            <a:spcBef>
              <a:spcPct val="0"/>
            </a:spcBef>
            <a:spcAft>
              <a:spcPct val="15000"/>
            </a:spcAft>
            <a:buChar char="••"/>
          </a:pPr>
          <a:r>
            <a:rPr lang="en-AU" sz="2300" kern="1200" dirty="0" smtClean="0"/>
            <a:t>No FBT full exemption available</a:t>
          </a:r>
          <a:endParaRPr lang="en-AU" sz="2300" kern="1200" dirty="0"/>
        </a:p>
      </dsp:txBody>
      <dsp:txXfrm rot="-5400000">
        <a:off x="2988945" y="2338801"/>
        <a:ext cx="5236867" cy="1419896"/>
      </dsp:txXfrm>
    </dsp:sp>
    <dsp:sp modelId="{7DD27A56-2C6A-4B95-8917-59CBECBD63AD}">
      <dsp:nvSpPr>
        <dsp:cNvPr id="0" name=""/>
        <dsp:cNvSpPr/>
      </dsp:nvSpPr>
      <dsp:spPr>
        <a:xfrm>
          <a:off x="0" y="2065297"/>
          <a:ext cx="2988945" cy="1966903"/>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rtl="0">
            <a:lnSpc>
              <a:spcPct val="90000"/>
            </a:lnSpc>
            <a:spcBef>
              <a:spcPct val="0"/>
            </a:spcBef>
            <a:spcAft>
              <a:spcPct val="35000"/>
            </a:spcAft>
          </a:pPr>
          <a:r>
            <a:rPr lang="en-US" sz="3100" kern="1200" dirty="0" smtClean="0"/>
            <a:t>Charity, or just a DGR</a:t>
          </a:r>
          <a:endParaRPr lang="en-AU" sz="3100" kern="1200" dirty="0"/>
        </a:p>
      </dsp:txBody>
      <dsp:txXfrm>
        <a:off x="96016" y="2161313"/>
        <a:ext cx="2796913" cy="17748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lnSpc>
                <a:spcPct val="100000"/>
              </a:lnSpc>
              <a:spcBef>
                <a:spcPct val="0"/>
              </a:spcBef>
              <a:buFontTx/>
              <a:buNone/>
              <a:defRPr sz="1200">
                <a:latin typeface="Arial" charset="0"/>
                <a:ea typeface="ＭＳ Ｐゴシック" pitchFamily="1" charset="-128"/>
                <a:cs typeface="+mn-cs"/>
              </a:defRPr>
            </a:lvl1pPr>
          </a:lstStyle>
          <a:p>
            <a:pPr>
              <a:defRPr/>
            </a:pPr>
            <a:endParaRPr lang="en-AU"/>
          </a:p>
        </p:txBody>
      </p:sp>
      <p:sp>
        <p:nvSpPr>
          <p:cNvPr id="3075" name="Rectangle 3"/>
          <p:cNvSpPr>
            <a:spLocks noGrp="1" noChangeArrowheads="1"/>
          </p:cNvSpPr>
          <p:nvPr>
            <p:ph type="dt" idx="1"/>
          </p:nvPr>
        </p:nvSpPr>
        <p:spPr bwMode="auto">
          <a:xfrm>
            <a:off x="3851275" y="0"/>
            <a:ext cx="2946400"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FontTx/>
              <a:buNone/>
              <a:defRPr sz="1200">
                <a:latin typeface="Arial" charset="0"/>
                <a:ea typeface="ＭＳ Ｐゴシック" pitchFamily="1" charset="-128"/>
                <a:cs typeface="+mn-cs"/>
              </a:defRPr>
            </a:lvl1pPr>
          </a:lstStyle>
          <a:p>
            <a:pPr>
              <a:defRPr/>
            </a:pPr>
            <a:endParaRPr lang="en-AU"/>
          </a:p>
        </p:txBody>
      </p:sp>
      <p:sp>
        <p:nvSpPr>
          <p:cNvPr id="2048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906463" y="4714875"/>
            <a:ext cx="4984750" cy="446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lnSpc>
                <a:spcPct val="100000"/>
              </a:lnSpc>
              <a:spcBef>
                <a:spcPct val="0"/>
              </a:spcBef>
              <a:buFontTx/>
              <a:buNone/>
              <a:defRPr sz="1200">
                <a:latin typeface="Arial" charset="0"/>
                <a:ea typeface="ＭＳ Ｐゴシック" pitchFamily="1" charset="-128"/>
                <a:cs typeface="+mn-cs"/>
              </a:defRPr>
            </a:lvl1pPr>
          </a:lstStyle>
          <a:p>
            <a:pPr>
              <a:defRPr/>
            </a:pPr>
            <a:endParaRPr lang="en-AU"/>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0" hangingPunct="0">
              <a:defRPr sz="1200">
                <a:latin typeface="Arial" charset="0"/>
              </a:defRPr>
            </a:lvl1pPr>
          </a:lstStyle>
          <a:p>
            <a:pPr>
              <a:defRPr/>
            </a:pPr>
            <a:fld id="{0533A319-A5F6-044E-B1C8-A4C763D637E8}" type="slidenum">
              <a:rPr lang="en-AU"/>
              <a:pPr>
                <a:defRPr/>
              </a:pPr>
              <a:t>‹#›</a:t>
            </a:fld>
            <a:endParaRPr lang="en-AU"/>
          </a:p>
        </p:txBody>
      </p:sp>
    </p:spTree>
    <p:extLst>
      <p:ext uri="{BB962C8B-B14F-4D97-AF65-F5344CB8AC3E}">
        <p14:creationId xmlns:p14="http://schemas.microsoft.com/office/powerpoint/2010/main" val="18617742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earthobservatory.nasa.gov/IOTD/view.php?id=885"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law.unimelb.edu.au/files/dmfile/Piercing_the_Corporate_Veil1.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law.unimelb.edu.au/files/dmfile/Piercing_the_Corporate_Veil1.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
        <p:nvSpPr>
          <p:cNvPr id="29699" name="Slide Number Placeholder 3"/>
          <p:cNvSpPr>
            <a:spLocks noGrp="1"/>
          </p:cNvSpPr>
          <p:nvPr>
            <p:ph type="sldNum" sz="quarter" idx="5"/>
          </p:nvPr>
        </p:nvSpPr>
        <p:spPr>
          <a:noFill/>
        </p:spPr>
        <p:txBody>
          <a:bodyPr/>
          <a:lstStyle>
            <a:lvl1pPr eaLnBrk="0" hangingPunct="0">
              <a:defRPr sz="1600">
                <a:solidFill>
                  <a:schemeClr val="tx1"/>
                </a:solidFill>
                <a:latin typeface="Lucida Sans Unicode" charset="0"/>
                <a:ea typeface="ＭＳ Ｐゴシック" charset="0"/>
                <a:cs typeface="ＭＳ Ｐゴシック" charset="0"/>
              </a:defRPr>
            </a:lvl1pPr>
            <a:lvl2pPr marL="742950" indent="-285750" eaLnBrk="0" hangingPunct="0">
              <a:defRPr sz="1600">
                <a:solidFill>
                  <a:schemeClr val="tx1"/>
                </a:solidFill>
                <a:latin typeface="Lucida Sans Unicode" charset="0"/>
                <a:ea typeface="ＭＳ Ｐゴシック" charset="0"/>
              </a:defRPr>
            </a:lvl2pPr>
            <a:lvl3pPr marL="1143000" indent="-228600" eaLnBrk="0" hangingPunct="0">
              <a:defRPr sz="1600">
                <a:solidFill>
                  <a:schemeClr val="tx1"/>
                </a:solidFill>
                <a:latin typeface="Lucida Sans Unicode" charset="0"/>
                <a:ea typeface="ＭＳ Ｐゴシック" charset="0"/>
              </a:defRPr>
            </a:lvl3pPr>
            <a:lvl4pPr marL="1600200" indent="-228600" eaLnBrk="0" hangingPunct="0">
              <a:defRPr sz="1600">
                <a:solidFill>
                  <a:schemeClr val="tx1"/>
                </a:solidFill>
                <a:latin typeface="Lucida Sans Unicode" charset="0"/>
                <a:ea typeface="ＭＳ Ｐゴシック" charset="0"/>
              </a:defRPr>
            </a:lvl4pPr>
            <a:lvl5pPr marL="2057400" indent="-228600" eaLnBrk="0" hangingPunct="0">
              <a:defRPr sz="1600">
                <a:solidFill>
                  <a:schemeClr val="tx1"/>
                </a:solidFill>
                <a:latin typeface="Lucida Sans Unicode" charset="0"/>
                <a:ea typeface="ＭＳ Ｐゴシック" charset="0"/>
              </a:defRPr>
            </a:lvl5pPr>
            <a:lvl6pPr marL="2514600" indent="-228600" eaLnBrk="0" fontAlgn="base" hangingPunct="0">
              <a:spcBef>
                <a:spcPct val="0"/>
              </a:spcBef>
              <a:spcAft>
                <a:spcPct val="0"/>
              </a:spcAft>
              <a:defRPr sz="1600">
                <a:solidFill>
                  <a:schemeClr val="tx1"/>
                </a:solidFill>
                <a:latin typeface="Lucida Sans Unicode" charset="0"/>
                <a:ea typeface="ＭＳ Ｐゴシック" charset="0"/>
              </a:defRPr>
            </a:lvl6pPr>
            <a:lvl7pPr marL="2971800" indent="-228600" eaLnBrk="0" fontAlgn="base" hangingPunct="0">
              <a:spcBef>
                <a:spcPct val="0"/>
              </a:spcBef>
              <a:spcAft>
                <a:spcPct val="0"/>
              </a:spcAft>
              <a:defRPr sz="1600">
                <a:solidFill>
                  <a:schemeClr val="tx1"/>
                </a:solidFill>
                <a:latin typeface="Lucida Sans Unicode" charset="0"/>
                <a:ea typeface="ＭＳ Ｐゴシック" charset="0"/>
              </a:defRPr>
            </a:lvl7pPr>
            <a:lvl8pPr marL="3429000" indent="-228600" eaLnBrk="0" fontAlgn="base" hangingPunct="0">
              <a:spcBef>
                <a:spcPct val="0"/>
              </a:spcBef>
              <a:spcAft>
                <a:spcPct val="0"/>
              </a:spcAft>
              <a:defRPr sz="1600">
                <a:solidFill>
                  <a:schemeClr val="tx1"/>
                </a:solidFill>
                <a:latin typeface="Lucida Sans Unicode" charset="0"/>
                <a:ea typeface="ＭＳ Ｐゴシック" charset="0"/>
              </a:defRPr>
            </a:lvl8pPr>
            <a:lvl9pPr marL="3886200" indent="-228600" eaLnBrk="0" fontAlgn="base" hangingPunct="0">
              <a:spcBef>
                <a:spcPct val="0"/>
              </a:spcBef>
              <a:spcAft>
                <a:spcPct val="0"/>
              </a:spcAft>
              <a:defRPr sz="1600">
                <a:solidFill>
                  <a:schemeClr val="tx1"/>
                </a:solidFill>
                <a:latin typeface="Lucida Sans Unicode" charset="0"/>
                <a:ea typeface="ＭＳ Ｐゴシック" charset="0"/>
              </a:defRPr>
            </a:lvl9pPr>
          </a:lstStyle>
          <a:p>
            <a:fld id="{C37F0A6F-3B1B-7441-A0E7-EF2505C9349A}" type="slidenum">
              <a:rPr lang="en-AU" sz="1200">
                <a:latin typeface="Arial" charset="0"/>
              </a:rPr>
              <a:pPr/>
              <a:t>1</a:t>
            </a:fld>
            <a:endParaRPr lang="en-AU" sz="120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slide no 21 </a:t>
            </a:r>
            <a:endParaRPr lang="en-US" dirty="0"/>
          </a:p>
        </p:txBody>
      </p:sp>
      <p:sp>
        <p:nvSpPr>
          <p:cNvPr id="4" name="Slide Number Placeholder 3"/>
          <p:cNvSpPr>
            <a:spLocks noGrp="1"/>
          </p:cNvSpPr>
          <p:nvPr>
            <p:ph type="sldNum" sz="quarter" idx="10"/>
          </p:nvPr>
        </p:nvSpPr>
        <p:spPr/>
        <p:txBody>
          <a:bodyPr/>
          <a:lstStyle/>
          <a:p>
            <a:pPr>
              <a:defRPr/>
            </a:pPr>
            <a:fld id="{0533A319-A5F6-044E-B1C8-A4C763D637E8}" type="slidenum">
              <a:rPr lang="en-AU" smtClean="0"/>
              <a:pPr>
                <a:defRPr/>
              </a:pPr>
              <a:t>19</a:t>
            </a:fld>
            <a:endParaRPr lang="en-AU"/>
          </a:p>
        </p:txBody>
      </p:sp>
    </p:spTree>
    <p:extLst>
      <p:ext uri="{BB962C8B-B14F-4D97-AF65-F5344CB8AC3E}">
        <p14:creationId xmlns:p14="http://schemas.microsoft.com/office/powerpoint/2010/main" val="2129370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Slide no. 21 </a:t>
            </a:r>
            <a:endParaRPr lang="en-US" dirty="0"/>
          </a:p>
        </p:txBody>
      </p:sp>
      <p:sp>
        <p:nvSpPr>
          <p:cNvPr id="4" name="Slide Number Placeholder 3"/>
          <p:cNvSpPr>
            <a:spLocks noGrp="1"/>
          </p:cNvSpPr>
          <p:nvPr>
            <p:ph type="sldNum" sz="quarter" idx="10"/>
          </p:nvPr>
        </p:nvSpPr>
        <p:spPr/>
        <p:txBody>
          <a:bodyPr/>
          <a:lstStyle/>
          <a:p>
            <a:pPr>
              <a:defRPr/>
            </a:pPr>
            <a:fld id="{0533A319-A5F6-044E-B1C8-A4C763D637E8}" type="slidenum">
              <a:rPr lang="en-AU" smtClean="0"/>
              <a:pPr>
                <a:defRPr/>
              </a:pPr>
              <a:t>20</a:t>
            </a:fld>
            <a:endParaRPr lang="en-AU"/>
          </a:p>
        </p:txBody>
      </p:sp>
    </p:spTree>
    <p:extLst>
      <p:ext uri="{BB962C8B-B14F-4D97-AF65-F5344CB8AC3E}">
        <p14:creationId xmlns:p14="http://schemas.microsoft.com/office/powerpoint/2010/main" val="570200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
        <p:nvSpPr>
          <p:cNvPr id="38915" name="Slide Number Placeholder 3"/>
          <p:cNvSpPr>
            <a:spLocks noGrp="1"/>
          </p:cNvSpPr>
          <p:nvPr>
            <p:ph type="sldNum" sz="quarter" idx="5"/>
          </p:nvPr>
        </p:nvSpPr>
        <p:spPr>
          <a:noFill/>
        </p:spPr>
        <p:txBody>
          <a:bodyPr/>
          <a:lstStyle>
            <a:lvl1pPr eaLnBrk="0" hangingPunct="0">
              <a:defRPr sz="1600">
                <a:solidFill>
                  <a:schemeClr val="tx1"/>
                </a:solidFill>
                <a:latin typeface="Lucida Sans Unicode" charset="0"/>
                <a:ea typeface="ＭＳ Ｐゴシック" charset="0"/>
                <a:cs typeface="ＭＳ Ｐゴシック" charset="0"/>
              </a:defRPr>
            </a:lvl1pPr>
            <a:lvl2pPr marL="742950" indent="-285750" eaLnBrk="0" hangingPunct="0">
              <a:defRPr sz="1600">
                <a:solidFill>
                  <a:schemeClr val="tx1"/>
                </a:solidFill>
                <a:latin typeface="Lucida Sans Unicode" charset="0"/>
                <a:ea typeface="ＭＳ Ｐゴシック" charset="0"/>
              </a:defRPr>
            </a:lvl2pPr>
            <a:lvl3pPr marL="1143000" indent="-228600" eaLnBrk="0" hangingPunct="0">
              <a:defRPr sz="1600">
                <a:solidFill>
                  <a:schemeClr val="tx1"/>
                </a:solidFill>
                <a:latin typeface="Lucida Sans Unicode" charset="0"/>
                <a:ea typeface="ＭＳ Ｐゴシック" charset="0"/>
              </a:defRPr>
            </a:lvl3pPr>
            <a:lvl4pPr marL="1600200" indent="-228600" eaLnBrk="0" hangingPunct="0">
              <a:defRPr sz="1600">
                <a:solidFill>
                  <a:schemeClr val="tx1"/>
                </a:solidFill>
                <a:latin typeface="Lucida Sans Unicode" charset="0"/>
                <a:ea typeface="ＭＳ Ｐゴシック" charset="0"/>
              </a:defRPr>
            </a:lvl4pPr>
            <a:lvl5pPr marL="2057400" indent="-228600" eaLnBrk="0" hangingPunct="0">
              <a:defRPr sz="1600">
                <a:solidFill>
                  <a:schemeClr val="tx1"/>
                </a:solidFill>
                <a:latin typeface="Lucida Sans Unicode" charset="0"/>
                <a:ea typeface="ＭＳ Ｐゴシック" charset="0"/>
              </a:defRPr>
            </a:lvl5pPr>
            <a:lvl6pPr marL="2514600" indent="-228600" eaLnBrk="0" fontAlgn="base" hangingPunct="0">
              <a:spcBef>
                <a:spcPct val="0"/>
              </a:spcBef>
              <a:spcAft>
                <a:spcPct val="0"/>
              </a:spcAft>
              <a:defRPr sz="1600">
                <a:solidFill>
                  <a:schemeClr val="tx1"/>
                </a:solidFill>
                <a:latin typeface="Lucida Sans Unicode" charset="0"/>
                <a:ea typeface="ＭＳ Ｐゴシック" charset="0"/>
              </a:defRPr>
            </a:lvl6pPr>
            <a:lvl7pPr marL="2971800" indent="-228600" eaLnBrk="0" fontAlgn="base" hangingPunct="0">
              <a:spcBef>
                <a:spcPct val="0"/>
              </a:spcBef>
              <a:spcAft>
                <a:spcPct val="0"/>
              </a:spcAft>
              <a:defRPr sz="1600">
                <a:solidFill>
                  <a:schemeClr val="tx1"/>
                </a:solidFill>
                <a:latin typeface="Lucida Sans Unicode" charset="0"/>
                <a:ea typeface="ＭＳ Ｐゴシック" charset="0"/>
              </a:defRPr>
            </a:lvl7pPr>
            <a:lvl8pPr marL="3429000" indent="-228600" eaLnBrk="0" fontAlgn="base" hangingPunct="0">
              <a:spcBef>
                <a:spcPct val="0"/>
              </a:spcBef>
              <a:spcAft>
                <a:spcPct val="0"/>
              </a:spcAft>
              <a:defRPr sz="1600">
                <a:solidFill>
                  <a:schemeClr val="tx1"/>
                </a:solidFill>
                <a:latin typeface="Lucida Sans Unicode" charset="0"/>
                <a:ea typeface="ＭＳ Ｐゴシック" charset="0"/>
              </a:defRPr>
            </a:lvl8pPr>
            <a:lvl9pPr marL="3886200" indent="-228600" eaLnBrk="0" fontAlgn="base" hangingPunct="0">
              <a:spcBef>
                <a:spcPct val="0"/>
              </a:spcBef>
              <a:spcAft>
                <a:spcPct val="0"/>
              </a:spcAft>
              <a:defRPr sz="1600">
                <a:solidFill>
                  <a:schemeClr val="tx1"/>
                </a:solidFill>
                <a:latin typeface="Lucida Sans Unicode" charset="0"/>
                <a:ea typeface="ＭＳ Ｐゴシック" charset="0"/>
              </a:defRPr>
            </a:lvl9pPr>
          </a:lstStyle>
          <a:p>
            <a:fld id="{FE435EC3-0BA0-0D4A-BF2D-5713499E3EA8}" type="slidenum">
              <a:rPr lang="en-AU" sz="1200">
                <a:latin typeface="Arial" charset="0"/>
              </a:rPr>
              <a:pPr/>
              <a:t>21</a:t>
            </a:fld>
            <a:endParaRPr lang="en-AU" sz="120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4000" dirty="0" smtClean="0"/>
              <a:t>Ask for a private ruling? </a:t>
            </a:r>
            <a:r>
              <a:rPr lang="en-US" sz="4000" smtClean="0"/>
              <a:t>Providing detailed submissions for a barrister? </a:t>
            </a:r>
          </a:p>
          <a:p>
            <a:endParaRPr lang="en-US"/>
          </a:p>
        </p:txBody>
      </p:sp>
      <p:sp>
        <p:nvSpPr>
          <p:cNvPr id="4" name="Slide Number Placeholder 3"/>
          <p:cNvSpPr>
            <a:spLocks noGrp="1"/>
          </p:cNvSpPr>
          <p:nvPr>
            <p:ph type="sldNum" sz="quarter" idx="10"/>
          </p:nvPr>
        </p:nvSpPr>
        <p:spPr/>
        <p:txBody>
          <a:bodyPr/>
          <a:lstStyle/>
          <a:p>
            <a:pPr>
              <a:defRPr/>
            </a:pPr>
            <a:fld id="{0533A319-A5F6-044E-B1C8-A4C763D637E8}" type="slidenum">
              <a:rPr lang="en-AU" smtClean="0"/>
              <a:pPr>
                <a:defRPr/>
              </a:pPr>
              <a:t>35</a:t>
            </a:fld>
            <a:endParaRPr lang="en-AU"/>
          </a:p>
        </p:txBody>
      </p:sp>
    </p:spTree>
    <p:extLst>
      <p:ext uri="{BB962C8B-B14F-4D97-AF65-F5344CB8AC3E}">
        <p14:creationId xmlns:p14="http://schemas.microsoft.com/office/powerpoint/2010/main" val="3189277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latin typeface="Arial" charset="0"/>
                <a:ea typeface="ＭＳ Ｐゴシック" pitchFamily="1" charset="-128"/>
                <a:cs typeface="ＭＳ Ｐゴシック"/>
                <a:hlinkClick r:id="rId3"/>
              </a:rPr>
              <a:t>Earth from Space : Image of the Day</a:t>
            </a:r>
          </a:p>
          <a:p>
            <a:r>
              <a:rPr lang="en-US" sz="1200" u="sng" kern="1200" dirty="0" smtClean="0">
                <a:solidFill>
                  <a:schemeClr val="tx1"/>
                </a:solidFill>
                <a:latin typeface="Arial" charset="0"/>
                <a:ea typeface="ＭＳ Ｐゴシック" pitchFamily="1" charset="-128"/>
                <a:cs typeface="ＭＳ Ｐゴシック"/>
                <a:hlinkClick r:id="rId3"/>
              </a:rPr>
              <a:t>earthobservatory.nasa.gov</a:t>
            </a:r>
            <a:endParaRPr lang="en-US" dirty="0"/>
          </a:p>
        </p:txBody>
      </p:sp>
      <p:sp>
        <p:nvSpPr>
          <p:cNvPr id="4" name="Slide Number Placeholder 3"/>
          <p:cNvSpPr>
            <a:spLocks noGrp="1"/>
          </p:cNvSpPr>
          <p:nvPr>
            <p:ph type="sldNum" sz="quarter" idx="10"/>
          </p:nvPr>
        </p:nvSpPr>
        <p:spPr/>
        <p:txBody>
          <a:bodyPr/>
          <a:lstStyle/>
          <a:p>
            <a:pPr>
              <a:defRPr/>
            </a:pPr>
            <a:fld id="{0533A319-A5F6-044E-B1C8-A4C763D637E8}" type="slidenum">
              <a:rPr lang="en-AU" smtClean="0"/>
              <a:pPr>
                <a:defRPr/>
              </a:pPr>
              <a:t>41</a:t>
            </a:fld>
            <a:endParaRPr lang="en-AU"/>
          </a:p>
        </p:txBody>
      </p:sp>
    </p:spTree>
    <p:extLst>
      <p:ext uri="{BB962C8B-B14F-4D97-AF65-F5344CB8AC3E}">
        <p14:creationId xmlns:p14="http://schemas.microsoft.com/office/powerpoint/2010/main" val="1353845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p:spPr>
        <p:txBody>
          <a:bodyPr/>
          <a:lstStyle/>
          <a:p>
            <a:pPr eaLnBrk="1" hangingPunct="1"/>
            <a:endParaRPr lang="en-US">
              <a:ea typeface="ＭＳ Ｐゴシック" charset="0"/>
              <a:cs typeface="ＭＳ Ｐゴシック" charset="0"/>
            </a:endParaRPr>
          </a:p>
          <a:p>
            <a:r>
              <a:rPr lang="en-US">
                <a:ea typeface="ＭＳ Ｐゴシック" charset="0"/>
                <a:cs typeface="ＭＳ Ｐゴシック" charset="0"/>
              </a:rPr>
              <a:t>\</a:t>
            </a:r>
          </a:p>
        </p:txBody>
      </p:sp>
      <p:sp>
        <p:nvSpPr>
          <p:cNvPr id="40963" name="Slide Number Placeholder 3"/>
          <p:cNvSpPr>
            <a:spLocks noGrp="1"/>
          </p:cNvSpPr>
          <p:nvPr>
            <p:ph type="sldNum" sz="quarter" idx="5"/>
          </p:nvPr>
        </p:nvSpPr>
        <p:spPr>
          <a:noFill/>
        </p:spPr>
        <p:txBody>
          <a:bodyPr/>
          <a:lstStyle>
            <a:lvl1pPr eaLnBrk="0" hangingPunct="0">
              <a:defRPr sz="1600">
                <a:solidFill>
                  <a:schemeClr val="tx1"/>
                </a:solidFill>
                <a:latin typeface="Lucida Sans Unicode" charset="0"/>
                <a:ea typeface="ＭＳ Ｐゴシック" charset="0"/>
                <a:cs typeface="ＭＳ Ｐゴシック" charset="0"/>
              </a:defRPr>
            </a:lvl1pPr>
            <a:lvl2pPr marL="742950" indent="-285750" eaLnBrk="0" hangingPunct="0">
              <a:defRPr sz="1600">
                <a:solidFill>
                  <a:schemeClr val="tx1"/>
                </a:solidFill>
                <a:latin typeface="Lucida Sans Unicode" charset="0"/>
                <a:ea typeface="ＭＳ Ｐゴシック" charset="0"/>
              </a:defRPr>
            </a:lvl2pPr>
            <a:lvl3pPr marL="1143000" indent="-228600" eaLnBrk="0" hangingPunct="0">
              <a:defRPr sz="1600">
                <a:solidFill>
                  <a:schemeClr val="tx1"/>
                </a:solidFill>
                <a:latin typeface="Lucida Sans Unicode" charset="0"/>
                <a:ea typeface="ＭＳ Ｐゴシック" charset="0"/>
              </a:defRPr>
            </a:lvl3pPr>
            <a:lvl4pPr marL="1600200" indent="-228600" eaLnBrk="0" hangingPunct="0">
              <a:defRPr sz="1600">
                <a:solidFill>
                  <a:schemeClr val="tx1"/>
                </a:solidFill>
                <a:latin typeface="Lucida Sans Unicode" charset="0"/>
                <a:ea typeface="ＭＳ Ｐゴシック" charset="0"/>
              </a:defRPr>
            </a:lvl4pPr>
            <a:lvl5pPr marL="2057400" indent="-228600" eaLnBrk="0" hangingPunct="0">
              <a:defRPr sz="1600">
                <a:solidFill>
                  <a:schemeClr val="tx1"/>
                </a:solidFill>
                <a:latin typeface="Lucida Sans Unicode" charset="0"/>
                <a:ea typeface="ＭＳ Ｐゴシック" charset="0"/>
              </a:defRPr>
            </a:lvl5pPr>
            <a:lvl6pPr marL="2514600" indent="-228600" eaLnBrk="0" fontAlgn="base" hangingPunct="0">
              <a:spcBef>
                <a:spcPct val="0"/>
              </a:spcBef>
              <a:spcAft>
                <a:spcPct val="0"/>
              </a:spcAft>
              <a:defRPr sz="1600">
                <a:solidFill>
                  <a:schemeClr val="tx1"/>
                </a:solidFill>
                <a:latin typeface="Lucida Sans Unicode" charset="0"/>
                <a:ea typeface="ＭＳ Ｐゴシック" charset="0"/>
              </a:defRPr>
            </a:lvl6pPr>
            <a:lvl7pPr marL="2971800" indent="-228600" eaLnBrk="0" fontAlgn="base" hangingPunct="0">
              <a:spcBef>
                <a:spcPct val="0"/>
              </a:spcBef>
              <a:spcAft>
                <a:spcPct val="0"/>
              </a:spcAft>
              <a:defRPr sz="1600">
                <a:solidFill>
                  <a:schemeClr val="tx1"/>
                </a:solidFill>
                <a:latin typeface="Lucida Sans Unicode" charset="0"/>
                <a:ea typeface="ＭＳ Ｐゴシック" charset="0"/>
              </a:defRPr>
            </a:lvl7pPr>
            <a:lvl8pPr marL="3429000" indent="-228600" eaLnBrk="0" fontAlgn="base" hangingPunct="0">
              <a:spcBef>
                <a:spcPct val="0"/>
              </a:spcBef>
              <a:spcAft>
                <a:spcPct val="0"/>
              </a:spcAft>
              <a:defRPr sz="1600">
                <a:solidFill>
                  <a:schemeClr val="tx1"/>
                </a:solidFill>
                <a:latin typeface="Lucida Sans Unicode" charset="0"/>
                <a:ea typeface="ＭＳ Ｐゴシック" charset="0"/>
              </a:defRPr>
            </a:lvl8pPr>
            <a:lvl9pPr marL="3886200" indent="-228600" eaLnBrk="0" fontAlgn="base" hangingPunct="0">
              <a:spcBef>
                <a:spcPct val="0"/>
              </a:spcBef>
              <a:spcAft>
                <a:spcPct val="0"/>
              </a:spcAft>
              <a:defRPr sz="1600">
                <a:solidFill>
                  <a:schemeClr val="tx1"/>
                </a:solidFill>
                <a:latin typeface="Lucida Sans Unicode" charset="0"/>
                <a:ea typeface="ＭＳ Ｐゴシック" charset="0"/>
              </a:defRPr>
            </a:lvl9pPr>
          </a:lstStyle>
          <a:p>
            <a:fld id="{EF1B11D9-A3B2-B04A-83CF-5D3CEF064CBD}" type="slidenum">
              <a:rPr lang="en-AU" sz="1200">
                <a:latin typeface="Arial" charset="0"/>
              </a:rPr>
              <a:pPr/>
              <a:t>43</a:t>
            </a:fld>
            <a:endParaRPr lang="en-AU" sz="120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the system is illegitimate and unjust</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0533A319-A5F6-044E-B1C8-A4C763D637E8}" type="slidenum">
              <a:rPr lang="en-AU" smtClean="0"/>
              <a:pPr>
                <a:defRPr/>
              </a:pPr>
              <a:t>45</a:t>
            </a:fld>
            <a:endParaRPr lang="en-AU"/>
          </a:p>
        </p:txBody>
      </p:sp>
    </p:spTree>
    <p:extLst>
      <p:ext uri="{BB962C8B-B14F-4D97-AF65-F5344CB8AC3E}">
        <p14:creationId xmlns:p14="http://schemas.microsoft.com/office/powerpoint/2010/main" val="3066037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
        <p:nvSpPr>
          <p:cNvPr id="46083" name="Slide Number Placeholder 3"/>
          <p:cNvSpPr>
            <a:spLocks noGrp="1"/>
          </p:cNvSpPr>
          <p:nvPr>
            <p:ph type="sldNum" sz="quarter" idx="5"/>
          </p:nvPr>
        </p:nvSpPr>
        <p:spPr>
          <a:noFill/>
        </p:spPr>
        <p:txBody>
          <a:bodyPr/>
          <a:lstStyle>
            <a:lvl1pPr eaLnBrk="0" hangingPunct="0">
              <a:defRPr sz="1600">
                <a:solidFill>
                  <a:schemeClr val="tx1"/>
                </a:solidFill>
                <a:latin typeface="Lucida Sans Unicode" charset="0"/>
                <a:ea typeface="ＭＳ Ｐゴシック" charset="0"/>
                <a:cs typeface="ＭＳ Ｐゴシック" charset="0"/>
              </a:defRPr>
            </a:lvl1pPr>
            <a:lvl2pPr marL="742950" indent="-285750" eaLnBrk="0" hangingPunct="0">
              <a:defRPr sz="1600">
                <a:solidFill>
                  <a:schemeClr val="tx1"/>
                </a:solidFill>
                <a:latin typeface="Lucida Sans Unicode" charset="0"/>
                <a:ea typeface="ＭＳ Ｐゴシック" charset="0"/>
              </a:defRPr>
            </a:lvl2pPr>
            <a:lvl3pPr marL="1143000" indent="-228600" eaLnBrk="0" hangingPunct="0">
              <a:defRPr sz="1600">
                <a:solidFill>
                  <a:schemeClr val="tx1"/>
                </a:solidFill>
                <a:latin typeface="Lucida Sans Unicode" charset="0"/>
                <a:ea typeface="ＭＳ Ｐゴシック" charset="0"/>
              </a:defRPr>
            </a:lvl3pPr>
            <a:lvl4pPr marL="1600200" indent="-228600" eaLnBrk="0" hangingPunct="0">
              <a:defRPr sz="1600">
                <a:solidFill>
                  <a:schemeClr val="tx1"/>
                </a:solidFill>
                <a:latin typeface="Lucida Sans Unicode" charset="0"/>
                <a:ea typeface="ＭＳ Ｐゴシック" charset="0"/>
              </a:defRPr>
            </a:lvl4pPr>
            <a:lvl5pPr marL="2057400" indent="-228600" eaLnBrk="0" hangingPunct="0">
              <a:defRPr sz="1600">
                <a:solidFill>
                  <a:schemeClr val="tx1"/>
                </a:solidFill>
                <a:latin typeface="Lucida Sans Unicode" charset="0"/>
                <a:ea typeface="ＭＳ Ｐゴシック" charset="0"/>
              </a:defRPr>
            </a:lvl5pPr>
            <a:lvl6pPr marL="2514600" indent="-228600" eaLnBrk="0" fontAlgn="base" hangingPunct="0">
              <a:spcBef>
                <a:spcPct val="0"/>
              </a:spcBef>
              <a:spcAft>
                <a:spcPct val="0"/>
              </a:spcAft>
              <a:defRPr sz="1600">
                <a:solidFill>
                  <a:schemeClr val="tx1"/>
                </a:solidFill>
                <a:latin typeface="Lucida Sans Unicode" charset="0"/>
                <a:ea typeface="ＭＳ Ｐゴシック" charset="0"/>
              </a:defRPr>
            </a:lvl6pPr>
            <a:lvl7pPr marL="2971800" indent="-228600" eaLnBrk="0" fontAlgn="base" hangingPunct="0">
              <a:spcBef>
                <a:spcPct val="0"/>
              </a:spcBef>
              <a:spcAft>
                <a:spcPct val="0"/>
              </a:spcAft>
              <a:defRPr sz="1600">
                <a:solidFill>
                  <a:schemeClr val="tx1"/>
                </a:solidFill>
                <a:latin typeface="Lucida Sans Unicode" charset="0"/>
                <a:ea typeface="ＭＳ Ｐゴシック" charset="0"/>
              </a:defRPr>
            </a:lvl7pPr>
            <a:lvl8pPr marL="3429000" indent="-228600" eaLnBrk="0" fontAlgn="base" hangingPunct="0">
              <a:spcBef>
                <a:spcPct val="0"/>
              </a:spcBef>
              <a:spcAft>
                <a:spcPct val="0"/>
              </a:spcAft>
              <a:defRPr sz="1600">
                <a:solidFill>
                  <a:schemeClr val="tx1"/>
                </a:solidFill>
                <a:latin typeface="Lucida Sans Unicode" charset="0"/>
                <a:ea typeface="ＭＳ Ｐゴシック" charset="0"/>
              </a:defRPr>
            </a:lvl8pPr>
            <a:lvl9pPr marL="3886200" indent="-228600" eaLnBrk="0" fontAlgn="base" hangingPunct="0">
              <a:spcBef>
                <a:spcPct val="0"/>
              </a:spcBef>
              <a:spcAft>
                <a:spcPct val="0"/>
              </a:spcAft>
              <a:defRPr sz="1600">
                <a:solidFill>
                  <a:schemeClr val="tx1"/>
                </a:solidFill>
                <a:latin typeface="Lucida Sans Unicode" charset="0"/>
                <a:ea typeface="ＭＳ Ｐゴシック" charset="0"/>
              </a:defRPr>
            </a:lvl9pPr>
          </a:lstStyle>
          <a:p>
            <a:fld id="{A062209B-4332-DE44-8DF4-E3EAFC6787D6}" type="slidenum">
              <a:rPr lang="en-AU" sz="1200">
                <a:latin typeface="Arial" charset="0"/>
              </a:rPr>
              <a:pPr/>
              <a:t>48</a:t>
            </a:fld>
            <a:endParaRPr lang="en-AU"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smtClean="0"/>
          </a:p>
          <a:p>
            <a:r>
              <a:rPr lang="en-US" sz="1200" dirty="0" smtClean="0"/>
              <a:t>Ramsay and </a:t>
            </a:r>
            <a:r>
              <a:rPr lang="en-US" sz="1200" dirty="0" err="1" smtClean="0"/>
              <a:t>Noakes</a:t>
            </a:r>
            <a:r>
              <a:rPr lang="en-US" sz="1200" dirty="0" smtClean="0"/>
              <a:t>, Piercing the Corporate Veil in Australia (2001) 19 </a:t>
            </a:r>
            <a:r>
              <a:rPr lang="en-US" sz="1200" i="1" dirty="0" smtClean="0"/>
              <a:t>Company and Securities Law Journal </a:t>
            </a:r>
            <a:r>
              <a:rPr lang="en-US" sz="1200" dirty="0" smtClean="0"/>
              <a:t>250-271 (available online - </a:t>
            </a:r>
            <a:r>
              <a:rPr lang="pl-PL" sz="1200" dirty="0" smtClean="0">
                <a:hlinkClick r:id="rId3"/>
              </a:rPr>
              <a:t>http://www.law.unimelb.edu.au/files/dmfile/Piercing_the_Corporate_Veil1.pdf</a:t>
            </a:r>
            <a:r>
              <a:rPr lang="pl-PL" sz="1200" dirty="0" smtClean="0"/>
              <a:t> )</a:t>
            </a:r>
          </a:p>
          <a:p>
            <a:endParaRPr lang="en-US" dirty="0"/>
          </a:p>
        </p:txBody>
      </p:sp>
      <p:sp>
        <p:nvSpPr>
          <p:cNvPr id="4" name="Slide Number Placeholder 3"/>
          <p:cNvSpPr>
            <a:spLocks noGrp="1"/>
          </p:cNvSpPr>
          <p:nvPr>
            <p:ph type="sldNum" sz="quarter" idx="10"/>
          </p:nvPr>
        </p:nvSpPr>
        <p:spPr/>
        <p:txBody>
          <a:bodyPr/>
          <a:lstStyle/>
          <a:p>
            <a:pPr>
              <a:defRPr/>
            </a:pPr>
            <a:fld id="{0533A319-A5F6-044E-B1C8-A4C763D637E8}" type="slidenum">
              <a:rPr lang="en-AU" smtClean="0"/>
              <a:pPr>
                <a:defRPr/>
              </a:pPr>
              <a:t>3</a:t>
            </a:fld>
            <a:endParaRPr lang="en-AU"/>
          </a:p>
        </p:txBody>
      </p:sp>
    </p:spTree>
    <p:extLst>
      <p:ext uri="{BB962C8B-B14F-4D97-AF65-F5344CB8AC3E}">
        <p14:creationId xmlns:p14="http://schemas.microsoft.com/office/powerpoint/2010/main" val="721009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smtClean="0"/>
          </a:p>
          <a:p>
            <a:r>
              <a:rPr lang="en-US" sz="1200" dirty="0" smtClean="0"/>
              <a:t>Ramsay and </a:t>
            </a:r>
            <a:r>
              <a:rPr lang="en-US" sz="1200" dirty="0" err="1" smtClean="0"/>
              <a:t>Noakes</a:t>
            </a:r>
            <a:r>
              <a:rPr lang="en-US" sz="1200" dirty="0" smtClean="0"/>
              <a:t>, Piercing the Corporate Veil in Australia (2001) 19 </a:t>
            </a:r>
            <a:r>
              <a:rPr lang="en-US" sz="1200" i="1" dirty="0" smtClean="0"/>
              <a:t>Company and Securities Law Journal </a:t>
            </a:r>
            <a:r>
              <a:rPr lang="en-US" sz="1200" dirty="0" smtClean="0"/>
              <a:t>250-271 (available online - </a:t>
            </a:r>
            <a:r>
              <a:rPr lang="pl-PL" sz="1200" dirty="0" smtClean="0">
                <a:hlinkClick r:id="rId3"/>
              </a:rPr>
              <a:t>http://www.law.unimelb.edu.au/files/dmfile/Piercing_the_Corporate_Veil1.pdf</a:t>
            </a:r>
            <a:r>
              <a:rPr lang="pl-PL" sz="1200" dirty="0" smtClean="0"/>
              <a:t> )</a:t>
            </a:r>
          </a:p>
          <a:p>
            <a:endParaRPr lang="en-US" dirty="0"/>
          </a:p>
        </p:txBody>
      </p:sp>
      <p:sp>
        <p:nvSpPr>
          <p:cNvPr id="4" name="Slide Number Placeholder 3"/>
          <p:cNvSpPr>
            <a:spLocks noGrp="1"/>
          </p:cNvSpPr>
          <p:nvPr>
            <p:ph type="sldNum" sz="quarter" idx="10"/>
          </p:nvPr>
        </p:nvSpPr>
        <p:spPr/>
        <p:txBody>
          <a:bodyPr/>
          <a:lstStyle/>
          <a:p>
            <a:pPr>
              <a:defRPr/>
            </a:pPr>
            <a:fld id="{0533A319-A5F6-044E-B1C8-A4C763D637E8}" type="slidenum">
              <a:rPr lang="en-AU" smtClean="0"/>
              <a:pPr>
                <a:defRPr/>
              </a:pPr>
              <a:t>4</a:t>
            </a:fld>
            <a:endParaRPr lang="en-AU"/>
          </a:p>
        </p:txBody>
      </p:sp>
    </p:spTree>
    <p:extLst>
      <p:ext uri="{BB962C8B-B14F-4D97-AF65-F5344CB8AC3E}">
        <p14:creationId xmlns:p14="http://schemas.microsoft.com/office/powerpoint/2010/main" val="2444548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Before you go to the trouble of applying for endorsement as a DGR, it is worth noting that your </a:t>
            </a:r>
            <a:r>
              <a:rPr lang="en-US" sz="1200" dirty="0" err="1" smtClean="0"/>
              <a:t>organisation</a:t>
            </a:r>
            <a:r>
              <a:rPr lang="en-US" sz="1200" dirty="0" smtClean="0"/>
              <a:t> will only benefit from being endorsed as a DGR if:</a:t>
            </a:r>
          </a:p>
          <a:p>
            <a:r>
              <a:rPr lang="en-US" sz="1200" dirty="0" smtClean="0"/>
              <a:t>it receives gifts from the public; or</a:t>
            </a:r>
          </a:p>
          <a:p>
            <a:r>
              <a:rPr lang="en-US" sz="1200" dirty="0" smtClean="0"/>
              <a:t>it wants to attract funds from </a:t>
            </a:r>
            <a:r>
              <a:rPr lang="en-US" sz="1200" dirty="0" err="1" smtClean="0"/>
              <a:t>organisations</a:t>
            </a:r>
            <a:r>
              <a:rPr lang="en-US" sz="1200" smtClean="0"/>
              <a:t> (from certain grant makers and philanthropic bodies) which only give to DGRs.</a:t>
            </a:r>
          </a:p>
          <a:p>
            <a:endParaRPr lang="en-AU"/>
          </a:p>
        </p:txBody>
      </p:sp>
      <p:sp>
        <p:nvSpPr>
          <p:cNvPr id="4" name="Slide Number Placeholder 3"/>
          <p:cNvSpPr>
            <a:spLocks noGrp="1"/>
          </p:cNvSpPr>
          <p:nvPr>
            <p:ph type="sldNum" sz="quarter" idx="10"/>
          </p:nvPr>
        </p:nvSpPr>
        <p:spPr/>
        <p:txBody>
          <a:bodyPr/>
          <a:lstStyle/>
          <a:p>
            <a:pPr>
              <a:defRPr/>
            </a:pPr>
            <a:fld id="{0533A319-A5F6-044E-B1C8-A4C763D637E8}" type="slidenum">
              <a:rPr lang="en-AU" smtClean="0"/>
              <a:pPr>
                <a:defRPr/>
              </a:pPr>
              <a:t>9</a:t>
            </a:fld>
            <a:endParaRPr lang="en-AU"/>
          </a:p>
        </p:txBody>
      </p:sp>
    </p:spTree>
    <p:extLst>
      <p:ext uri="{BB962C8B-B14F-4D97-AF65-F5344CB8AC3E}">
        <p14:creationId xmlns:p14="http://schemas.microsoft.com/office/powerpoint/2010/main" val="1522064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little</a:t>
            </a:r>
            <a:r>
              <a:rPr lang="en-US" baseline="0" dirty="0" smtClean="0"/>
              <a:t> blown out the water by the amazing talks of Drew Hutton and </a:t>
            </a:r>
            <a:r>
              <a:rPr lang="en-US" sz="1200" kern="1200" dirty="0" smtClean="0">
                <a:solidFill>
                  <a:schemeClr val="tx1"/>
                </a:solidFill>
                <a:effectLst/>
                <a:latin typeface="Arial" charset="0"/>
                <a:ea typeface="ＭＳ Ｐゴシック" pitchFamily="1" charset="-128"/>
                <a:cs typeface="ＭＳ Ｐゴシック"/>
              </a:rPr>
              <a:t>Mari </a:t>
            </a:r>
          </a:p>
          <a:p>
            <a:r>
              <a:rPr lang="en-US" sz="1200" kern="1200" dirty="0" err="1" smtClean="0">
                <a:solidFill>
                  <a:schemeClr val="tx1"/>
                </a:solidFill>
                <a:effectLst/>
                <a:latin typeface="Arial" charset="0"/>
                <a:ea typeface="ＭＳ Ｐゴシック" pitchFamily="1" charset="-128"/>
                <a:cs typeface="ＭＳ Ｐゴシック"/>
              </a:rPr>
              <a:t>Margil</a:t>
            </a:r>
            <a:r>
              <a:rPr lang="en-US" sz="1200" kern="1200" dirty="0" smtClean="0">
                <a:solidFill>
                  <a:schemeClr val="tx1"/>
                </a:solidFill>
                <a:effectLst/>
                <a:latin typeface="Arial" charset="0"/>
                <a:ea typeface="ＭＳ Ｐゴシック" pitchFamily="1" charset="-128"/>
                <a:cs typeface="ＭＳ Ｐゴシック"/>
              </a:rPr>
              <a:t> and Thomas </a:t>
            </a:r>
            <a:r>
              <a:rPr lang="en-US" sz="1200" kern="1200" dirty="0" err="1" smtClean="0">
                <a:solidFill>
                  <a:schemeClr val="tx1"/>
                </a:solidFill>
                <a:effectLst/>
                <a:latin typeface="Arial" charset="0"/>
                <a:ea typeface="ＭＳ Ｐゴシック" pitchFamily="1" charset="-128"/>
                <a:cs typeface="ＭＳ Ｐゴシック"/>
              </a:rPr>
              <a:t>Linzey</a:t>
            </a:r>
            <a:r>
              <a:rPr lang="en-US" sz="1200" kern="1200" dirty="0" smtClean="0">
                <a:solidFill>
                  <a:schemeClr val="tx1"/>
                </a:solidFill>
                <a:effectLst/>
                <a:latin typeface="Arial" charset="0"/>
                <a:ea typeface="ＭＳ Ｐゴシック" pitchFamily="1" charset="-128"/>
                <a:cs typeface="ＭＳ Ｐゴシック"/>
              </a:rPr>
              <a:t>, Community Environmental Legal </a:t>
            </a:r>
            <a:r>
              <a:rPr lang="en-US" sz="1200" kern="1200" dirty="0" err="1" smtClean="0">
                <a:solidFill>
                  <a:schemeClr val="tx1"/>
                </a:solidFill>
                <a:effectLst/>
                <a:latin typeface="Arial" charset="0"/>
                <a:ea typeface="ＭＳ Ｐゴシック" pitchFamily="1" charset="-128"/>
                <a:cs typeface="ＭＳ Ｐゴシック"/>
              </a:rPr>
              <a:t>Defence</a:t>
            </a:r>
            <a:r>
              <a:rPr lang="en-US" sz="1200" kern="1200" dirty="0" smtClean="0">
                <a:solidFill>
                  <a:schemeClr val="tx1"/>
                </a:solidFill>
                <a:effectLst/>
                <a:latin typeface="Arial" charset="0"/>
                <a:ea typeface="ＭＳ Ｐゴシック" pitchFamily="1" charset="-128"/>
                <a:cs typeface="ＭＳ Ｐゴシック"/>
              </a:rPr>
              <a:t> Fund (CELDF)</a:t>
            </a:r>
            <a:r>
              <a:rPr lang="en-US" sz="1200" kern="1200" baseline="0" dirty="0" smtClean="0">
                <a:solidFill>
                  <a:schemeClr val="tx1"/>
                </a:solidFill>
                <a:effectLst/>
                <a:latin typeface="Arial" charset="0"/>
                <a:ea typeface="ＭＳ Ｐゴシック" pitchFamily="1" charset="-128"/>
                <a:cs typeface="ＭＳ Ｐゴシック"/>
              </a:rPr>
              <a:t> this morning – however, even they talked about these new </a:t>
            </a:r>
            <a:r>
              <a:rPr lang="en-US" sz="1200" kern="1200" baseline="0" dirty="0" err="1" smtClean="0">
                <a:solidFill>
                  <a:schemeClr val="tx1"/>
                </a:solidFill>
                <a:effectLst/>
                <a:latin typeface="Arial" charset="0"/>
                <a:ea typeface="ＭＳ Ｐゴシック" pitchFamily="1" charset="-128"/>
                <a:cs typeface="ＭＳ Ｐゴシック"/>
              </a:rPr>
              <a:t>organisations</a:t>
            </a:r>
            <a:r>
              <a:rPr lang="en-US" sz="1200" kern="1200" baseline="0" dirty="0" smtClean="0">
                <a:solidFill>
                  <a:schemeClr val="tx1"/>
                </a:solidFill>
                <a:effectLst/>
                <a:latin typeface="Arial" charset="0"/>
                <a:ea typeface="ＭＳ Ｐゴシック" pitchFamily="1" charset="-128"/>
                <a:cs typeface="ＭＳ Ｐゴシック"/>
              </a:rPr>
              <a:t> incorporating – Lock the Gate and community </a:t>
            </a:r>
            <a:r>
              <a:rPr lang="en-US" sz="1200" kern="1200" baseline="0" dirty="0" err="1" smtClean="0">
                <a:solidFill>
                  <a:schemeClr val="tx1"/>
                </a:solidFill>
                <a:effectLst/>
                <a:latin typeface="Arial" charset="0"/>
                <a:ea typeface="ＭＳ Ｐゴシック" pitchFamily="1" charset="-128"/>
                <a:cs typeface="ＭＳ Ｐゴシック"/>
              </a:rPr>
              <a:t>organisations</a:t>
            </a:r>
            <a:r>
              <a:rPr lang="en-US" sz="1200" kern="1200" baseline="0" dirty="0" smtClean="0">
                <a:solidFill>
                  <a:schemeClr val="tx1"/>
                </a:solidFill>
                <a:effectLst/>
                <a:latin typeface="Arial" charset="0"/>
                <a:ea typeface="ＭＳ Ｐゴシック" pitchFamily="1" charset="-128"/>
                <a:cs typeface="ＭＳ Ｐゴシック"/>
              </a:rPr>
              <a:t>, even Drew talked about draining his Super fund and the need for support – it still costs cash to get the Winnebago to send the Lock the Gate </a:t>
            </a:r>
            <a:r>
              <a:rPr lang="en-US" sz="1200" kern="1200" baseline="0" dirty="0" err="1" smtClean="0">
                <a:solidFill>
                  <a:schemeClr val="tx1"/>
                </a:solidFill>
                <a:effectLst/>
                <a:latin typeface="Arial" charset="0"/>
                <a:ea typeface="ＭＳ Ｐゴシック" pitchFamily="1" charset="-128"/>
                <a:cs typeface="ＭＳ Ｐゴシック"/>
              </a:rPr>
              <a:t>organiser</a:t>
            </a:r>
            <a:r>
              <a:rPr lang="en-US" sz="1200" kern="1200" baseline="0" dirty="0" smtClean="0">
                <a:solidFill>
                  <a:schemeClr val="tx1"/>
                </a:solidFill>
                <a:effectLst/>
                <a:latin typeface="Arial" charset="0"/>
                <a:ea typeface="ＭＳ Ｐゴシック" pitchFamily="1" charset="-128"/>
                <a:cs typeface="ＭＳ Ｐゴシック"/>
              </a:rPr>
              <a:t> out into the community….</a:t>
            </a:r>
            <a:endParaRPr lang="en-US" sz="1200" kern="1200" dirty="0" smtClean="0">
              <a:solidFill>
                <a:schemeClr val="tx1"/>
              </a:solidFill>
              <a:effectLst/>
              <a:latin typeface="Arial" charset="0"/>
              <a:ea typeface="ＭＳ Ｐゴシック" pitchFamily="1" charset="-128"/>
              <a:cs typeface="ＭＳ Ｐゴシック"/>
            </a:endParaRPr>
          </a:p>
        </p:txBody>
      </p:sp>
      <p:sp>
        <p:nvSpPr>
          <p:cNvPr id="4" name="Slide Number Placeholder 3"/>
          <p:cNvSpPr>
            <a:spLocks noGrp="1"/>
          </p:cNvSpPr>
          <p:nvPr>
            <p:ph type="sldNum" sz="quarter" idx="10"/>
          </p:nvPr>
        </p:nvSpPr>
        <p:spPr/>
        <p:txBody>
          <a:bodyPr/>
          <a:lstStyle/>
          <a:p>
            <a:pPr>
              <a:defRPr/>
            </a:pPr>
            <a:fld id="{0533A319-A5F6-044E-B1C8-A4C763D637E8}" type="slidenum">
              <a:rPr lang="en-AU" smtClean="0"/>
              <a:pPr>
                <a:defRPr/>
              </a:pPr>
              <a:t>11</a:t>
            </a:fld>
            <a:endParaRPr lang="en-AU"/>
          </a:p>
        </p:txBody>
      </p:sp>
    </p:spTree>
    <p:extLst>
      <p:ext uri="{BB962C8B-B14F-4D97-AF65-F5344CB8AC3E}">
        <p14:creationId xmlns:p14="http://schemas.microsoft.com/office/powerpoint/2010/main" val="597857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34819" name="Slide Number Placeholder 3"/>
          <p:cNvSpPr>
            <a:spLocks noGrp="1"/>
          </p:cNvSpPr>
          <p:nvPr>
            <p:ph type="sldNum" sz="quarter" idx="5"/>
          </p:nvPr>
        </p:nvSpPr>
        <p:spPr>
          <a:noFill/>
        </p:spPr>
        <p:txBody>
          <a:bodyPr/>
          <a:lstStyle>
            <a:lvl1pPr eaLnBrk="0" hangingPunct="0">
              <a:defRPr sz="1600">
                <a:solidFill>
                  <a:schemeClr val="tx1"/>
                </a:solidFill>
                <a:latin typeface="Lucida Sans Unicode" charset="0"/>
                <a:ea typeface="ＭＳ Ｐゴシック" charset="0"/>
                <a:cs typeface="ＭＳ Ｐゴシック" charset="0"/>
              </a:defRPr>
            </a:lvl1pPr>
            <a:lvl2pPr marL="742950" indent="-285750" eaLnBrk="0" hangingPunct="0">
              <a:defRPr sz="1600">
                <a:solidFill>
                  <a:schemeClr val="tx1"/>
                </a:solidFill>
                <a:latin typeface="Lucida Sans Unicode" charset="0"/>
                <a:ea typeface="ＭＳ Ｐゴシック" charset="0"/>
              </a:defRPr>
            </a:lvl2pPr>
            <a:lvl3pPr marL="1143000" indent="-228600" eaLnBrk="0" hangingPunct="0">
              <a:defRPr sz="1600">
                <a:solidFill>
                  <a:schemeClr val="tx1"/>
                </a:solidFill>
                <a:latin typeface="Lucida Sans Unicode" charset="0"/>
                <a:ea typeface="ＭＳ Ｐゴシック" charset="0"/>
              </a:defRPr>
            </a:lvl3pPr>
            <a:lvl4pPr marL="1600200" indent="-228600" eaLnBrk="0" hangingPunct="0">
              <a:defRPr sz="1600">
                <a:solidFill>
                  <a:schemeClr val="tx1"/>
                </a:solidFill>
                <a:latin typeface="Lucida Sans Unicode" charset="0"/>
                <a:ea typeface="ＭＳ Ｐゴシック" charset="0"/>
              </a:defRPr>
            </a:lvl4pPr>
            <a:lvl5pPr marL="2057400" indent="-228600" eaLnBrk="0" hangingPunct="0">
              <a:defRPr sz="1600">
                <a:solidFill>
                  <a:schemeClr val="tx1"/>
                </a:solidFill>
                <a:latin typeface="Lucida Sans Unicode" charset="0"/>
                <a:ea typeface="ＭＳ Ｐゴシック" charset="0"/>
              </a:defRPr>
            </a:lvl5pPr>
            <a:lvl6pPr marL="2514600" indent="-228600" eaLnBrk="0" fontAlgn="base" hangingPunct="0">
              <a:spcBef>
                <a:spcPct val="0"/>
              </a:spcBef>
              <a:spcAft>
                <a:spcPct val="0"/>
              </a:spcAft>
              <a:defRPr sz="1600">
                <a:solidFill>
                  <a:schemeClr val="tx1"/>
                </a:solidFill>
                <a:latin typeface="Lucida Sans Unicode" charset="0"/>
                <a:ea typeface="ＭＳ Ｐゴシック" charset="0"/>
              </a:defRPr>
            </a:lvl6pPr>
            <a:lvl7pPr marL="2971800" indent="-228600" eaLnBrk="0" fontAlgn="base" hangingPunct="0">
              <a:spcBef>
                <a:spcPct val="0"/>
              </a:spcBef>
              <a:spcAft>
                <a:spcPct val="0"/>
              </a:spcAft>
              <a:defRPr sz="1600">
                <a:solidFill>
                  <a:schemeClr val="tx1"/>
                </a:solidFill>
                <a:latin typeface="Lucida Sans Unicode" charset="0"/>
                <a:ea typeface="ＭＳ Ｐゴシック" charset="0"/>
              </a:defRPr>
            </a:lvl7pPr>
            <a:lvl8pPr marL="3429000" indent="-228600" eaLnBrk="0" fontAlgn="base" hangingPunct="0">
              <a:spcBef>
                <a:spcPct val="0"/>
              </a:spcBef>
              <a:spcAft>
                <a:spcPct val="0"/>
              </a:spcAft>
              <a:defRPr sz="1600">
                <a:solidFill>
                  <a:schemeClr val="tx1"/>
                </a:solidFill>
                <a:latin typeface="Lucida Sans Unicode" charset="0"/>
                <a:ea typeface="ＭＳ Ｐゴシック" charset="0"/>
              </a:defRPr>
            </a:lvl8pPr>
            <a:lvl9pPr marL="3886200" indent="-228600" eaLnBrk="0" fontAlgn="base" hangingPunct="0">
              <a:spcBef>
                <a:spcPct val="0"/>
              </a:spcBef>
              <a:spcAft>
                <a:spcPct val="0"/>
              </a:spcAft>
              <a:defRPr sz="1600">
                <a:solidFill>
                  <a:schemeClr val="tx1"/>
                </a:solidFill>
                <a:latin typeface="Lucida Sans Unicode" charset="0"/>
                <a:ea typeface="ＭＳ Ｐゴシック" charset="0"/>
              </a:defRPr>
            </a:lvl9pPr>
          </a:lstStyle>
          <a:p>
            <a:fld id="{964AC5C2-ABD7-1A49-A842-824B7C146C50}" type="slidenum">
              <a:rPr lang="en-AU" sz="1200">
                <a:latin typeface="Arial" charset="0"/>
              </a:rPr>
              <a:pPr/>
              <a:t>13</a:t>
            </a:fld>
            <a:endParaRPr lang="en-AU" sz="120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pitchFamily="1" charset="-128"/>
                <a:cs typeface="ＭＳ Ｐゴシック"/>
              </a:rPr>
              <a:t>The meaning of a Public Benevolent Institution (‘PBI’) was first tested in </a:t>
            </a:r>
            <a:r>
              <a:rPr lang="en-US" sz="1200" i="1" kern="1200" dirty="0" smtClean="0">
                <a:solidFill>
                  <a:schemeClr val="tx1"/>
                </a:solidFill>
                <a:effectLst/>
                <a:latin typeface="Arial" charset="0"/>
                <a:ea typeface="ＭＳ Ｐゴシック" pitchFamily="1" charset="-128"/>
                <a:cs typeface="ＭＳ Ｐゴシック"/>
              </a:rPr>
              <a:t>Perpetual Trustee Co. Ltd v Federal Commissioner of Taxation </a:t>
            </a:r>
            <a:r>
              <a:rPr lang="en-US" sz="1200" kern="1200" dirty="0" smtClean="0">
                <a:solidFill>
                  <a:schemeClr val="tx1"/>
                </a:solidFill>
                <a:effectLst/>
                <a:latin typeface="Arial" charset="0"/>
                <a:ea typeface="ＭＳ Ｐゴシック" pitchFamily="1" charset="-128"/>
                <a:cs typeface="ＭＳ Ｐゴシック"/>
              </a:rPr>
              <a:t>[1931] 45 CLR 224 where it was described by Starke J</a:t>
            </a:r>
          </a:p>
          <a:p>
            <a:r>
              <a:rPr lang="en-US" sz="1200" kern="1200" dirty="0" smtClean="0">
                <a:solidFill>
                  <a:schemeClr val="tx1"/>
                </a:solidFill>
                <a:effectLst/>
                <a:latin typeface="Arial" charset="0"/>
                <a:ea typeface="ＭＳ Ｐゴシック" pitchFamily="1" charset="-128"/>
                <a:cs typeface="ＭＳ Ｐゴシック"/>
              </a:rPr>
              <a:t> as “an institution organized for the relief of poverty, sickness, destitution, or helplessness’. Dixon J added the relief of ‘suffering, distress or misfortune’.</a:t>
            </a:r>
            <a:endParaRPr lang="en-AU" sz="1200" kern="1200" dirty="0" smtClean="0">
              <a:solidFill>
                <a:schemeClr val="tx1"/>
              </a:solidFill>
              <a:effectLst/>
              <a:latin typeface="Arial" charset="0"/>
              <a:ea typeface="ＭＳ Ｐゴシック" pitchFamily="1" charset="-128"/>
              <a:cs typeface="ＭＳ Ｐゴシック"/>
            </a:endParaRPr>
          </a:p>
          <a:p>
            <a:r>
              <a:rPr lang="en-US" sz="1200" kern="1200" dirty="0" smtClean="0">
                <a:solidFill>
                  <a:schemeClr val="tx1"/>
                </a:solidFill>
                <a:effectLst/>
                <a:latin typeface="Arial" charset="0"/>
                <a:ea typeface="ＭＳ Ｐゴシック" pitchFamily="1" charset="-128"/>
                <a:cs typeface="ＭＳ Ｐゴシック"/>
              </a:rPr>
              <a:t>[1931] 45 CLR 224</a:t>
            </a:r>
            <a:endParaRPr lang="en-AU" sz="1200" kern="1200" dirty="0" smtClean="0">
              <a:solidFill>
                <a:schemeClr val="tx1"/>
              </a:solidFill>
              <a:effectLst/>
              <a:latin typeface="Arial" charset="0"/>
              <a:ea typeface="ＭＳ Ｐゴシック" pitchFamily="1" charset="-128"/>
              <a:cs typeface="ＭＳ Ｐゴシック"/>
            </a:endParaRPr>
          </a:p>
          <a:p>
            <a:r>
              <a:rPr lang="en-AU" sz="1200" i="1" kern="1200" dirty="0" smtClean="0">
                <a:solidFill>
                  <a:schemeClr val="tx1"/>
                </a:solidFill>
                <a:effectLst/>
                <a:latin typeface="Arial" charset="0"/>
                <a:ea typeface="ＭＳ Ｐゴシック" pitchFamily="1" charset="-128"/>
                <a:cs typeface="ＭＳ Ｐゴシック"/>
              </a:rPr>
              <a:t>Perpetual Trustee Co. Ltd v Federal Commissioner of Taxation </a:t>
            </a:r>
            <a:r>
              <a:rPr lang="en-AU" sz="1200" kern="1200" dirty="0" smtClean="0">
                <a:solidFill>
                  <a:schemeClr val="tx1"/>
                </a:solidFill>
                <a:effectLst/>
                <a:latin typeface="Arial" charset="0"/>
                <a:ea typeface="ＭＳ Ｐゴシック" pitchFamily="1" charset="-128"/>
                <a:cs typeface="ＭＳ Ｐゴシック"/>
              </a:rPr>
              <a:t>[1931] 45 CLR 224 at 232 and 233. </a:t>
            </a:r>
          </a:p>
          <a:p>
            <a:endParaRPr lang="en-US" dirty="0"/>
          </a:p>
        </p:txBody>
      </p:sp>
      <p:sp>
        <p:nvSpPr>
          <p:cNvPr id="4" name="Slide Number Placeholder 3"/>
          <p:cNvSpPr>
            <a:spLocks noGrp="1"/>
          </p:cNvSpPr>
          <p:nvPr>
            <p:ph type="sldNum" sz="quarter" idx="10"/>
          </p:nvPr>
        </p:nvSpPr>
        <p:spPr/>
        <p:txBody>
          <a:bodyPr/>
          <a:lstStyle/>
          <a:p>
            <a:pPr>
              <a:defRPr/>
            </a:pPr>
            <a:fld id="{0533A319-A5F6-044E-B1C8-A4C763D637E8}" type="slidenum">
              <a:rPr lang="en-AU" smtClean="0"/>
              <a:pPr>
                <a:defRPr/>
              </a:pPr>
              <a:t>16</a:t>
            </a:fld>
            <a:endParaRPr lang="en-AU"/>
          </a:p>
        </p:txBody>
      </p:sp>
    </p:spTree>
    <p:extLst>
      <p:ext uri="{BB962C8B-B14F-4D97-AF65-F5344CB8AC3E}">
        <p14:creationId xmlns:p14="http://schemas.microsoft.com/office/powerpoint/2010/main" val="2998886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Slide no 21 </a:t>
            </a:r>
            <a:endParaRPr lang="en-US" dirty="0"/>
          </a:p>
        </p:txBody>
      </p:sp>
      <p:sp>
        <p:nvSpPr>
          <p:cNvPr id="4" name="Slide Number Placeholder 3"/>
          <p:cNvSpPr>
            <a:spLocks noGrp="1"/>
          </p:cNvSpPr>
          <p:nvPr>
            <p:ph type="sldNum" sz="quarter" idx="10"/>
          </p:nvPr>
        </p:nvSpPr>
        <p:spPr/>
        <p:txBody>
          <a:bodyPr/>
          <a:lstStyle/>
          <a:p>
            <a:pPr>
              <a:defRPr/>
            </a:pPr>
            <a:fld id="{0533A319-A5F6-044E-B1C8-A4C763D637E8}" type="slidenum">
              <a:rPr lang="en-AU" smtClean="0"/>
              <a:pPr>
                <a:defRPr/>
              </a:pPr>
              <a:t>17</a:t>
            </a:fld>
            <a:endParaRPr lang="en-AU"/>
          </a:p>
        </p:txBody>
      </p:sp>
    </p:spTree>
    <p:extLst>
      <p:ext uri="{BB962C8B-B14F-4D97-AF65-F5344CB8AC3E}">
        <p14:creationId xmlns:p14="http://schemas.microsoft.com/office/powerpoint/2010/main" val="1641008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Slide no 21 </a:t>
            </a:r>
            <a:endParaRPr lang="en-US" dirty="0"/>
          </a:p>
        </p:txBody>
      </p:sp>
      <p:sp>
        <p:nvSpPr>
          <p:cNvPr id="4" name="Slide Number Placeholder 3"/>
          <p:cNvSpPr>
            <a:spLocks noGrp="1"/>
          </p:cNvSpPr>
          <p:nvPr>
            <p:ph type="sldNum" sz="quarter" idx="10"/>
          </p:nvPr>
        </p:nvSpPr>
        <p:spPr/>
        <p:txBody>
          <a:bodyPr/>
          <a:lstStyle/>
          <a:p>
            <a:pPr>
              <a:defRPr/>
            </a:pPr>
            <a:fld id="{0533A319-A5F6-044E-B1C8-A4C763D637E8}" type="slidenum">
              <a:rPr lang="en-AU" smtClean="0"/>
              <a:pPr>
                <a:defRPr/>
              </a:pPr>
              <a:t>18</a:t>
            </a:fld>
            <a:endParaRPr lang="en-AU"/>
          </a:p>
        </p:txBody>
      </p:sp>
    </p:spTree>
    <p:extLst>
      <p:ext uri="{BB962C8B-B14F-4D97-AF65-F5344CB8AC3E}">
        <p14:creationId xmlns:p14="http://schemas.microsoft.com/office/powerpoint/2010/main" val="2697972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26" descr="9196 EDO PP_template_p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1030"/>
          <p:cNvSpPr>
            <a:spLocks noGrp="1" noChangeArrowheads="1"/>
          </p:cNvSpPr>
          <p:nvPr>
            <p:ph type="ctrTitle"/>
          </p:nvPr>
        </p:nvSpPr>
        <p:spPr>
          <a:xfrm>
            <a:off x="323850" y="2060575"/>
            <a:ext cx="7772400" cy="649288"/>
          </a:xfrm>
        </p:spPr>
        <p:txBody>
          <a:bodyPr wrap="none" lIns="36000" rIns="0" anchor="t"/>
          <a:lstStyle>
            <a:lvl1pPr>
              <a:defRPr b="1">
                <a:solidFill>
                  <a:schemeClr val="bg1"/>
                </a:solidFill>
              </a:defRPr>
            </a:lvl1pPr>
          </a:lstStyle>
          <a:p>
            <a:pPr lvl="0"/>
            <a:r>
              <a:rPr lang="en-US" noProof="0" smtClean="0"/>
              <a:t>Click to edit Master title style</a:t>
            </a:r>
            <a:endParaRPr lang="en-AU" noProof="0" smtClean="0"/>
          </a:p>
        </p:txBody>
      </p:sp>
      <p:sp>
        <p:nvSpPr>
          <p:cNvPr id="4103" name="Rectangle 1031"/>
          <p:cNvSpPr>
            <a:spLocks noGrp="1" noChangeArrowheads="1"/>
          </p:cNvSpPr>
          <p:nvPr>
            <p:ph type="subTitle" idx="1"/>
          </p:nvPr>
        </p:nvSpPr>
        <p:spPr>
          <a:xfrm>
            <a:off x="323850" y="2708275"/>
            <a:ext cx="7775575" cy="863600"/>
          </a:xfrm>
        </p:spPr>
        <p:txBody>
          <a:bodyPr lIns="36000" tIns="0" rIns="0"/>
          <a:lstStyle>
            <a:lvl1pPr marL="0" indent="0">
              <a:buFont typeface="Lucida Sans Unicode" pitchFamily="34" charset="0"/>
              <a:buNone/>
              <a:defRPr>
                <a:solidFill>
                  <a:schemeClr val="bg1"/>
                </a:solidFill>
              </a:defRPr>
            </a:lvl1pPr>
          </a:lstStyle>
          <a:p>
            <a:pPr lvl="0"/>
            <a:r>
              <a:rPr lang="en-US" noProof="0" smtClean="0"/>
              <a:t>Click to edit Master subtitle style</a:t>
            </a:r>
            <a:endParaRPr lang="en-AU" noProof="0" smtClean="0"/>
          </a:p>
        </p:txBody>
      </p:sp>
      <p:sp>
        <p:nvSpPr>
          <p:cNvPr id="5" name="Rectangle 1041"/>
          <p:cNvSpPr>
            <a:spLocks noGrp="1" noChangeArrowheads="1"/>
          </p:cNvSpPr>
          <p:nvPr>
            <p:ph type="dt" sz="half" idx="10"/>
          </p:nvPr>
        </p:nvSpPr>
        <p:spPr bwMode="auto">
          <a:xfrm>
            <a:off x="358775" y="6297613"/>
            <a:ext cx="8174038" cy="2270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eaLnBrk="0" hangingPunct="0">
              <a:defRPr sz="1200">
                <a:solidFill>
                  <a:schemeClr val="bg1"/>
                </a:solidFill>
              </a:defRPr>
            </a:lvl1pPr>
          </a:lstStyle>
          <a:p>
            <a:pPr>
              <a:defRPr/>
            </a:pPr>
            <a:fld id="{0C11D07D-C85F-F74B-90B5-A51F4CED5276}" type="datetime1">
              <a:rPr lang="en-AU"/>
              <a:pPr>
                <a:defRPr/>
              </a:pPr>
              <a:t>29/09/2013</a:t>
            </a:fld>
            <a:endParaRPr lang="en-AU"/>
          </a:p>
        </p:txBody>
      </p:sp>
      <p:sp>
        <p:nvSpPr>
          <p:cNvPr id="6" name="Rectangle 1042"/>
          <p:cNvSpPr>
            <a:spLocks noGrp="1" noChangeArrowheads="1"/>
          </p:cNvSpPr>
          <p:nvPr>
            <p:ph type="ftr" sz="quarter" idx="11"/>
          </p:nvPr>
        </p:nvSpPr>
        <p:spPr bwMode="auto">
          <a:xfrm>
            <a:off x="358775" y="6092825"/>
            <a:ext cx="8174038" cy="26511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eaLnBrk="0" hangingPunct="0">
              <a:lnSpc>
                <a:spcPct val="100000"/>
              </a:lnSpc>
              <a:spcBef>
                <a:spcPct val="0"/>
              </a:spcBef>
              <a:buFontTx/>
              <a:buNone/>
              <a:defRPr sz="1200">
                <a:solidFill>
                  <a:schemeClr val="bg1"/>
                </a:solidFill>
                <a:latin typeface="Lucida Sans Unicode" pitchFamily="34" charset="0"/>
                <a:ea typeface="ＭＳ Ｐゴシック" pitchFamily="1" charset="-128"/>
                <a:cs typeface="+mn-cs"/>
              </a:defRPr>
            </a:lvl1pPr>
          </a:lstStyle>
          <a:p>
            <a:pPr>
              <a:defRPr/>
            </a:pPr>
            <a:endParaRPr lang="en-AU"/>
          </a:p>
        </p:txBody>
      </p:sp>
    </p:spTree>
    <p:extLst>
      <p:ext uri="{BB962C8B-B14F-4D97-AF65-F5344CB8AC3E}">
        <p14:creationId xmlns:p14="http://schemas.microsoft.com/office/powerpoint/2010/main" val="188264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08551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333375"/>
            <a:ext cx="2160587" cy="554355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250825" y="333375"/>
            <a:ext cx="6329363" cy="5543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983594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85800" y="2130425"/>
            <a:ext cx="7772400" cy="1470025"/>
          </a:xfrm>
        </p:spPr>
        <p:txBody>
          <a:bodyPr/>
          <a:lstStyle>
            <a:lvl1pPr>
              <a:defRPr/>
            </a:lvl1pPr>
          </a:lstStyle>
          <a:p>
            <a:pPr lvl="0"/>
            <a:r>
              <a:rPr lang="en-AU" noProof="0" smtClean="0"/>
              <a:t>Click to edit Master title style</a:t>
            </a:r>
          </a:p>
        </p:txBody>
      </p:sp>
      <p:sp>
        <p:nvSpPr>
          <p:cNvPr id="2150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AU"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713F846E-E58C-9348-A341-F6DC8AEF5AD3}" type="datetime1">
              <a:rPr lang="en-AU"/>
              <a:pPr>
                <a:defRPr/>
              </a:pPr>
              <a:t>29/09/2013</a:t>
            </a:fld>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C8388D0F-AF2E-C64F-A01A-3413F9208FCC}" type="slidenum">
              <a:rPr lang="en-AU"/>
              <a:pPr>
                <a:defRPr/>
              </a:pPr>
              <a:t>‹#›</a:t>
            </a:fld>
            <a:endParaRPr lang="en-AU"/>
          </a:p>
        </p:txBody>
      </p:sp>
    </p:spTree>
    <p:extLst>
      <p:ext uri="{BB962C8B-B14F-4D97-AF65-F5344CB8AC3E}">
        <p14:creationId xmlns:p14="http://schemas.microsoft.com/office/powerpoint/2010/main" val="31585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fld id="{133EA86F-B92C-7D44-AAAF-54AF841A5C55}" type="datetime1">
              <a:rPr lang="en-AU"/>
              <a:pPr>
                <a:defRPr/>
              </a:pPr>
              <a:t>29/09/2013</a:t>
            </a:fld>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BAE09052-F128-5549-B3D2-304B6AD3044B}" type="slidenum">
              <a:rPr lang="en-AU"/>
              <a:pPr>
                <a:defRPr/>
              </a:pPr>
              <a:t>‹#›</a:t>
            </a:fld>
            <a:endParaRPr lang="en-AU"/>
          </a:p>
        </p:txBody>
      </p:sp>
    </p:spTree>
    <p:extLst>
      <p:ext uri="{BB962C8B-B14F-4D97-AF65-F5344CB8AC3E}">
        <p14:creationId xmlns:p14="http://schemas.microsoft.com/office/powerpoint/2010/main" val="2033871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CF7AD91-EF59-7A40-9021-52930D42BBD0}" type="datetime1">
              <a:rPr lang="en-AU"/>
              <a:pPr>
                <a:defRPr/>
              </a:pPr>
              <a:t>29/09/2013</a:t>
            </a:fld>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E6E7105F-D41A-CA46-B71C-1268491CD49D}" type="slidenum">
              <a:rPr lang="en-AU"/>
              <a:pPr>
                <a:defRPr/>
              </a:pPr>
              <a:t>‹#›</a:t>
            </a:fld>
            <a:endParaRPr lang="en-AU"/>
          </a:p>
        </p:txBody>
      </p:sp>
    </p:spTree>
    <p:extLst>
      <p:ext uri="{BB962C8B-B14F-4D97-AF65-F5344CB8AC3E}">
        <p14:creationId xmlns:p14="http://schemas.microsoft.com/office/powerpoint/2010/main" val="2109567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fld id="{2F9163C8-3E1E-4A4F-962D-5ACBE39F1076}" type="datetime1">
              <a:rPr lang="en-AU"/>
              <a:pPr>
                <a:defRPr/>
              </a:pPr>
              <a:t>29/09/2013</a:t>
            </a:fld>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63E1B4DF-169F-694D-97CD-F9B79B12A71C}" type="slidenum">
              <a:rPr lang="en-AU"/>
              <a:pPr>
                <a:defRPr/>
              </a:pPr>
              <a:t>‹#›</a:t>
            </a:fld>
            <a:endParaRPr lang="en-AU"/>
          </a:p>
        </p:txBody>
      </p:sp>
    </p:spTree>
    <p:extLst>
      <p:ext uri="{BB962C8B-B14F-4D97-AF65-F5344CB8AC3E}">
        <p14:creationId xmlns:p14="http://schemas.microsoft.com/office/powerpoint/2010/main" val="3181552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fld id="{0DA6BDEF-7CB9-3243-B020-911E9CA3894B}" type="datetime1">
              <a:rPr lang="en-AU"/>
              <a:pPr>
                <a:defRPr/>
              </a:pPr>
              <a:t>29/09/2013</a:t>
            </a:fld>
            <a:endParaRPr lang="en-AU"/>
          </a:p>
        </p:txBody>
      </p:sp>
      <p:sp>
        <p:nvSpPr>
          <p:cNvPr id="8" name="Rectangle 5"/>
          <p:cNvSpPr>
            <a:spLocks noGrp="1" noChangeArrowheads="1"/>
          </p:cNvSpPr>
          <p:nvPr>
            <p:ph type="ftr" sz="quarter" idx="11"/>
          </p:nvPr>
        </p:nvSpPr>
        <p:spPr>
          <a:ln/>
        </p:spPr>
        <p:txBody>
          <a:bodyPr/>
          <a:lstStyle>
            <a:lvl1pPr>
              <a:defRPr/>
            </a:lvl1pPr>
          </a:lstStyle>
          <a:p>
            <a:pPr>
              <a:defRPr/>
            </a:pPr>
            <a:endParaRPr lang="en-AU"/>
          </a:p>
        </p:txBody>
      </p:sp>
      <p:sp>
        <p:nvSpPr>
          <p:cNvPr id="9" name="Rectangle 6"/>
          <p:cNvSpPr>
            <a:spLocks noGrp="1" noChangeArrowheads="1"/>
          </p:cNvSpPr>
          <p:nvPr>
            <p:ph type="sldNum" sz="quarter" idx="12"/>
          </p:nvPr>
        </p:nvSpPr>
        <p:spPr>
          <a:ln/>
        </p:spPr>
        <p:txBody>
          <a:bodyPr/>
          <a:lstStyle>
            <a:lvl1pPr>
              <a:defRPr/>
            </a:lvl1pPr>
          </a:lstStyle>
          <a:p>
            <a:pPr>
              <a:defRPr/>
            </a:pPr>
            <a:fld id="{BF24A87D-0E92-3247-893A-2DC5B1567ADC}" type="slidenum">
              <a:rPr lang="en-AU"/>
              <a:pPr>
                <a:defRPr/>
              </a:pPr>
              <a:t>‹#›</a:t>
            </a:fld>
            <a:endParaRPr lang="en-AU"/>
          </a:p>
        </p:txBody>
      </p:sp>
    </p:spTree>
    <p:extLst>
      <p:ext uri="{BB962C8B-B14F-4D97-AF65-F5344CB8AC3E}">
        <p14:creationId xmlns:p14="http://schemas.microsoft.com/office/powerpoint/2010/main" val="541424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fld id="{D9672DC4-0E0B-D541-8F05-F52E9DB7F26B}" type="datetime1">
              <a:rPr lang="en-AU"/>
              <a:pPr>
                <a:defRPr/>
              </a:pPr>
              <a:t>29/09/2013</a:t>
            </a:fld>
            <a:endParaRPr lang="en-AU"/>
          </a:p>
        </p:txBody>
      </p:sp>
      <p:sp>
        <p:nvSpPr>
          <p:cNvPr id="4" name="Rectangle 5"/>
          <p:cNvSpPr>
            <a:spLocks noGrp="1" noChangeArrowheads="1"/>
          </p:cNvSpPr>
          <p:nvPr>
            <p:ph type="ftr" sz="quarter" idx="11"/>
          </p:nvPr>
        </p:nvSpPr>
        <p:spPr>
          <a:ln/>
        </p:spPr>
        <p:txBody>
          <a:bodyPr/>
          <a:lstStyle>
            <a:lvl1pPr>
              <a:defRPr/>
            </a:lvl1pPr>
          </a:lstStyle>
          <a:p>
            <a:pPr>
              <a:defRPr/>
            </a:pPr>
            <a:endParaRPr lang="en-AU"/>
          </a:p>
        </p:txBody>
      </p:sp>
      <p:sp>
        <p:nvSpPr>
          <p:cNvPr id="5" name="Rectangle 6"/>
          <p:cNvSpPr>
            <a:spLocks noGrp="1" noChangeArrowheads="1"/>
          </p:cNvSpPr>
          <p:nvPr>
            <p:ph type="sldNum" sz="quarter" idx="12"/>
          </p:nvPr>
        </p:nvSpPr>
        <p:spPr>
          <a:ln/>
        </p:spPr>
        <p:txBody>
          <a:bodyPr/>
          <a:lstStyle>
            <a:lvl1pPr>
              <a:defRPr/>
            </a:lvl1pPr>
          </a:lstStyle>
          <a:p>
            <a:pPr>
              <a:defRPr/>
            </a:pPr>
            <a:fld id="{2F5D5E32-DF72-C745-B104-D1D49DAC4A2B}" type="slidenum">
              <a:rPr lang="en-AU"/>
              <a:pPr>
                <a:defRPr/>
              </a:pPr>
              <a:t>‹#›</a:t>
            </a:fld>
            <a:endParaRPr lang="en-AU"/>
          </a:p>
        </p:txBody>
      </p:sp>
    </p:spTree>
    <p:extLst>
      <p:ext uri="{BB962C8B-B14F-4D97-AF65-F5344CB8AC3E}">
        <p14:creationId xmlns:p14="http://schemas.microsoft.com/office/powerpoint/2010/main" val="3767682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7F24D27-740C-8649-86A6-920D91C1A514}" type="datetime1">
              <a:rPr lang="en-AU"/>
              <a:pPr>
                <a:defRPr/>
              </a:pPr>
              <a:t>29/09/2013</a:t>
            </a:fld>
            <a:endParaRPr lang="en-AU"/>
          </a:p>
        </p:txBody>
      </p:sp>
      <p:sp>
        <p:nvSpPr>
          <p:cNvPr id="3" name="Rectangle 5"/>
          <p:cNvSpPr>
            <a:spLocks noGrp="1" noChangeArrowheads="1"/>
          </p:cNvSpPr>
          <p:nvPr>
            <p:ph type="ftr" sz="quarter" idx="11"/>
          </p:nvPr>
        </p:nvSpPr>
        <p:spPr>
          <a:ln/>
        </p:spPr>
        <p:txBody>
          <a:bodyPr/>
          <a:lstStyle>
            <a:lvl1pPr>
              <a:defRPr/>
            </a:lvl1pPr>
          </a:lstStyle>
          <a:p>
            <a:pPr>
              <a:defRPr/>
            </a:pPr>
            <a:endParaRPr lang="en-AU"/>
          </a:p>
        </p:txBody>
      </p:sp>
      <p:sp>
        <p:nvSpPr>
          <p:cNvPr id="4" name="Rectangle 6"/>
          <p:cNvSpPr>
            <a:spLocks noGrp="1" noChangeArrowheads="1"/>
          </p:cNvSpPr>
          <p:nvPr>
            <p:ph type="sldNum" sz="quarter" idx="12"/>
          </p:nvPr>
        </p:nvSpPr>
        <p:spPr>
          <a:ln/>
        </p:spPr>
        <p:txBody>
          <a:bodyPr/>
          <a:lstStyle>
            <a:lvl1pPr>
              <a:defRPr/>
            </a:lvl1pPr>
          </a:lstStyle>
          <a:p>
            <a:pPr>
              <a:defRPr/>
            </a:pPr>
            <a:fld id="{216CE694-B8CA-DE44-BDF1-51F016C8FD2E}" type="slidenum">
              <a:rPr lang="en-AU"/>
              <a:pPr>
                <a:defRPr/>
              </a:pPr>
              <a:t>‹#›</a:t>
            </a:fld>
            <a:endParaRPr lang="en-AU"/>
          </a:p>
        </p:txBody>
      </p:sp>
    </p:spTree>
    <p:extLst>
      <p:ext uri="{BB962C8B-B14F-4D97-AF65-F5344CB8AC3E}">
        <p14:creationId xmlns:p14="http://schemas.microsoft.com/office/powerpoint/2010/main" val="1124015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D59A616-533E-1D45-A1F4-A74B51CFB74F}" type="datetime1">
              <a:rPr lang="en-AU"/>
              <a:pPr>
                <a:defRPr/>
              </a:pPr>
              <a:t>29/09/2013</a:t>
            </a:fld>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90C88699-9AE3-CF42-8DF3-EB53B63B77AC}" type="slidenum">
              <a:rPr lang="en-AU"/>
              <a:pPr>
                <a:defRPr/>
              </a:pPr>
              <a:t>‹#›</a:t>
            </a:fld>
            <a:endParaRPr lang="en-AU"/>
          </a:p>
        </p:txBody>
      </p:sp>
    </p:spTree>
    <p:extLst>
      <p:ext uri="{BB962C8B-B14F-4D97-AF65-F5344CB8AC3E}">
        <p14:creationId xmlns:p14="http://schemas.microsoft.com/office/powerpoint/2010/main" val="3785010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32448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C207CA3-EC97-C645-9C96-D342778DD2D9}" type="datetime1">
              <a:rPr lang="en-AU"/>
              <a:pPr>
                <a:defRPr/>
              </a:pPr>
              <a:t>29/09/2013</a:t>
            </a:fld>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873C6933-F68C-364A-8B74-E2E94E7CC9C5}" type="slidenum">
              <a:rPr lang="en-AU"/>
              <a:pPr>
                <a:defRPr/>
              </a:pPr>
              <a:t>‹#›</a:t>
            </a:fld>
            <a:endParaRPr lang="en-AU"/>
          </a:p>
        </p:txBody>
      </p:sp>
    </p:spTree>
    <p:extLst>
      <p:ext uri="{BB962C8B-B14F-4D97-AF65-F5344CB8AC3E}">
        <p14:creationId xmlns:p14="http://schemas.microsoft.com/office/powerpoint/2010/main" val="2523134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fld id="{1580F444-704B-B54A-A07A-22E0F7D5927D}" type="datetime1">
              <a:rPr lang="en-AU"/>
              <a:pPr>
                <a:defRPr/>
              </a:pPr>
              <a:t>29/09/2013</a:t>
            </a:fld>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ECA39139-38BD-E043-B4EC-5A590B31F34D}" type="slidenum">
              <a:rPr lang="en-AU"/>
              <a:pPr>
                <a:defRPr/>
              </a:pPr>
              <a:t>‹#›</a:t>
            </a:fld>
            <a:endParaRPr lang="en-AU"/>
          </a:p>
        </p:txBody>
      </p:sp>
    </p:spTree>
    <p:extLst>
      <p:ext uri="{BB962C8B-B14F-4D97-AF65-F5344CB8AC3E}">
        <p14:creationId xmlns:p14="http://schemas.microsoft.com/office/powerpoint/2010/main" val="2871610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fld id="{A123B75A-CED8-C441-81F1-25FFEF356547}" type="datetime1">
              <a:rPr lang="en-AU"/>
              <a:pPr>
                <a:defRPr/>
              </a:pPr>
              <a:t>29/09/2013</a:t>
            </a:fld>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A7897E1F-C70E-6348-A989-C3BE7AA2FADA}" type="slidenum">
              <a:rPr lang="en-AU"/>
              <a:pPr>
                <a:defRPr/>
              </a:pPr>
              <a:t>‹#›</a:t>
            </a:fld>
            <a:endParaRPr lang="en-AU"/>
          </a:p>
        </p:txBody>
      </p:sp>
    </p:spTree>
    <p:extLst>
      <p:ext uri="{BB962C8B-B14F-4D97-AF65-F5344CB8AC3E}">
        <p14:creationId xmlns:p14="http://schemas.microsoft.com/office/powerpoint/2010/main" val="36511654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Rectangle 4"/>
          <p:cNvSpPr>
            <a:spLocks noGrp="1" noChangeArrowheads="1"/>
          </p:cNvSpPr>
          <p:nvPr>
            <p:ph type="dt" sz="half" idx="10"/>
          </p:nvPr>
        </p:nvSpPr>
        <p:spPr>
          <a:ln/>
        </p:spPr>
        <p:txBody>
          <a:bodyPr/>
          <a:lstStyle>
            <a:lvl1pPr>
              <a:defRPr/>
            </a:lvl1pPr>
          </a:lstStyle>
          <a:p>
            <a:pPr>
              <a:defRPr/>
            </a:pPr>
            <a:fld id="{B3D7578A-1FA2-7F48-B8BC-D3F307024722}" type="datetime1">
              <a:rPr lang="en-AU"/>
              <a:pPr>
                <a:defRPr/>
              </a:pPr>
              <a:t>29/09/2013</a:t>
            </a:fld>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EBB85D86-52A9-FF4B-A6D5-AC3AF89E80D0}" type="slidenum">
              <a:rPr lang="en-AU"/>
              <a:pPr>
                <a:defRPr/>
              </a:pPr>
              <a:t>‹#›</a:t>
            </a:fld>
            <a:endParaRPr lang="en-AU"/>
          </a:p>
        </p:txBody>
      </p:sp>
    </p:spTree>
    <p:extLst>
      <p:ext uri="{BB962C8B-B14F-4D97-AF65-F5344CB8AC3E}">
        <p14:creationId xmlns:p14="http://schemas.microsoft.com/office/powerpoint/2010/main" val="3398829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fld id="{303084B0-6014-6242-A28D-BC6B21C40408}" type="datetime1">
              <a:rPr lang="en-AU"/>
              <a:pPr>
                <a:defRPr/>
              </a:pPr>
              <a:t>29/09/2013</a:t>
            </a:fld>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19442B4B-4C0C-6645-B780-6D8D3DCFDD91}" type="slidenum">
              <a:rPr lang="en-AU"/>
              <a:pPr>
                <a:defRPr/>
              </a:pPr>
              <a:t>‹#›</a:t>
            </a:fld>
            <a:endParaRPr lang="en-AU"/>
          </a:p>
        </p:txBody>
      </p:sp>
    </p:spTree>
    <p:extLst>
      <p:ext uri="{BB962C8B-B14F-4D97-AF65-F5344CB8AC3E}">
        <p14:creationId xmlns:p14="http://schemas.microsoft.com/office/powerpoint/2010/main" val="2802264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7B9250B-F154-CF43-B8D5-2F272C7AE4EF}" type="datetime1">
              <a:rPr lang="en-AU"/>
              <a:pPr>
                <a:defRPr/>
              </a:pPr>
              <a:t>29/09/2013</a:t>
            </a:fld>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8CB882D5-8CD9-DD42-8B31-3BA657D7DE5B}" type="slidenum">
              <a:rPr lang="en-AU"/>
              <a:pPr>
                <a:defRPr/>
              </a:pPr>
              <a:t>‹#›</a:t>
            </a:fld>
            <a:endParaRPr lang="en-AU"/>
          </a:p>
        </p:txBody>
      </p:sp>
    </p:spTree>
    <p:extLst>
      <p:ext uri="{BB962C8B-B14F-4D97-AF65-F5344CB8AC3E}">
        <p14:creationId xmlns:p14="http://schemas.microsoft.com/office/powerpoint/2010/main" val="16810492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fld id="{4CB05289-E52E-4A48-B723-BB6B7F3A7C4A}" type="datetime1">
              <a:rPr lang="en-AU"/>
              <a:pPr>
                <a:defRPr/>
              </a:pPr>
              <a:t>29/09/2013</a:t>
            </a:fld>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4762FC5E-5086-4C4C-A4EA-806DF55EF41E}" type="slidenum">
              <a:rPr lang="en-AU"/>
              <a:pPr>
                <a:defRPr/>
              </a:pPr>
              <a:t>‹#›</a:t>
            </a:fld>
            <a:endParaRPr lang="en-AU"/>
          </a:p>
        </p:txBody>
      </p:sp>
    </p:spTree>
    <p:extLst>
      <p:ext uri="{BB962C8B-B14F-4D97-AF65-F5344CB8AC3E}">
        <p14:creationId xmlns:p14="http://schemas.microsoft.com/office/powerpoint/2010/main" val="518651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fld id="{23BCE165-D3D5-4A4B-A671-D6BB0E7245BD}" type="datetime1">
              <a:rPr lang="en-AU"/>
              <a:pPr>
                <a:defRPr/>
              </a:pPr>
              <a:t>29/09/2013</a:t>
            </a:fld>
            <a:endParaRPr lang="en-AU"/>
          </a:p>
        </p:txBody>
      </p:sp>
      <p:sp>
        <p:nvSpPr>
          <p:cNvPr id="8" name="Rectangle 5"/>
          <p:cNvSpPr>
            <a:spLocks noGrp="1" noChangeArrowheads="1"/>
          </p:cNvSpPr>
          <p:nvPr>
            <p:ph type="ftr" sz="quarter" idx="11"/>
          </p:nvPr>
        </p:nvSpPr>
        <p:spPr>
          <a:ln/>
        </p:spPr>
        <p:txBody>
          <a:bodyPr/>
          <a:lstStyle>
            <a:lvl1pPr>
              <a:defRPr/>
            </a:lvl1pPr>
          </a:lstStyle>
          <a:p>
            <a:pPr>
              <a:defRPr/>
            </a:pPr>
            <a:endParaRPr lang="en-AU"/>
          </a:p>
        </p:txBody>
      </p:sp>
      <p:sp>
        <p:nvSpPr>
          <p:cNvPr id="9" name="Rectangle 6"/>
          <p:cNvSpPr>
            <a:spLocks noGrp="1" noChangeArrowheads="1"/>
          </p:cNvSpPr>
          <p:nvPr>
            <p:ph type="sldNum" sz="quarter" idx="12"/>
          </p:nvPr>
        </p:nvSpPr>
        <p:spPr>
          <a:ln/>
        </p:spPr>
        <p:txBody>
          <a:bodyPr/>
          <a:lstStyle>
            <a:lvl1pPr>
              <a:defRPr/>
            </a:lvl1pPr>
          </a:lstStyle>
          <a:p>
            <a:pPr>
              <a:defRPr/>
            </a:pPr>
            <a:fld id="{094BC2DF-1BFD-FA4C-B27B-AE427E60CEA7}" type="slidenum">
              <a:rPr lang="en-AU"/>
              <a:pPr>
                <a:defRPr/>
              </a:pPr>
              <a:t>‹#›</a:t>
            </a:fld>
            <a:endParaRPr lang="en-AU"/>
          </a:p>
        </p:txBody>
      </p:sp>
    </p:spTree>
    <p:extLst>
      <p:ext uri="{BB962C8B-B14F-4D97-AF65-F5344CB8AC3E}">
        <p14:creationId xmlns:p14="http://schemas.microsoft.com/office/powerpoint/2010/main" val="18901377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fld id="{096B5079-3308-244A-92C9-1246446D7AB3}" type="datetime1">
              <a:rPr lang="en-AU"/>
              <a:pPr>
                <a:defRPr/>
              </a:pPr>
              <a:t>29/09/2013</a:t>
            </a:fld>
            <a:endParaRPr lang="en-AU"/>
          </a:p>
        </p:txBody>
      </p:sp>
      <p:sp>
        <p:nvSpPr>
          <p:cNvPr id="4" name="Rectangle 5"/>
          <p:cNvSpPr>
            <a:spLocks noGrp="1" noChangeArrowheads="1"/>
          </p:cNvSpPr>
          <p:nvPr>
            <p:ph type="ftr" sz="quarter" idx="11"/>
          </p:nvPr>
        </p:nvSpPr>
        <p:spPr>
          <a:ln/>
        </p:spPr>
        <p:txBody>
          <a:bodyPr/>
          <a:lstStyle>
            <a:lvl1pPr>
              <a:defRPr/>
            </a:lvl1pPr>
          </a:lstStyle>
          <a:p>
            <a:pPr>
              <a:defRPr/>
            </a:pPr>
            <a:endParaRPr lang="en-AU"/>
          </a:p>
        </p:txBody>
      </p:sp>
      <p:sp>
        <p:nvSpPr>
          <p:cNvPr id="5" name="Rectangle 6"/>
          <p:cNvSpPr>
            <a:spLocks noGrp="1" noChangeArrowheads="1"/>
          </p:cNvSpPr>
          <p:nvPr>
            <p:ph type="sldNum" sz="quarter" idx="12"/>
          </p:nvPr>
        </p:nvSpPr>
        <p:spPr>
          <a:ln/>
        </p:spPr>
        <p:txBody>
          <a:bodyPr/>
          <a:lstStyle>
            <a:lvl1pPr>
              <a:defRPr/>
            </a:lvl1pPr>
          </a:lstStyle>
          <a:p>
            <a:pPr>
              <a:defRPr/>
            </a:pPr>
            <a:fld id="{EF07A837-88D3-9C4F-8674-BBA121E5FE5D}" type="slidenum">
              <a:rPr lang="en-AU"/>
              <a:pPr>
                <a:defRPr/>
              </a:pPr>
              <a:t>‹#›</a:t>
            </a:fld>
            <a:endParaRPr lang="en-AU"/>
          </a:p>
        </p:txBody>
      </p:sp>
    </p:spTree>
    <p:extLst>
      <p:ext uri="{BB962C8B-B14F-4D97-AF65-F5344CB8AC3E}">
        <p14:creationId xmlns:p14="http://schemas.microsoft.com/office/powerpoint/2010/main" val="16069829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ACF7610-CCC8-EB4D-843B-01031552A794}" type="datetime1">
              <a:rPr lang="en-AU"/>
              <a:pPr>
                <a:defRPr/>
              </a:pPr>
              <a:t>29/09/2013</a:t>
            </a:fld>
            <a:endParaRPr lang="en-AU"/>
          </a:p>
        </p:txBody>
      </p:sp>
      <p:sp>
        <p:nvSpPr>
          <p:cNvPr id="3" name="Rectangle 5"/>
          <p:cNvSpPr>
            <a:spLocks noGrp="1" noChangeArrowheads="1"/>
          </p:cNvSpPr>
          <p:nvPr>
            <p:ph type="ftr" sz="quarter" idx="11"/>
          </p:nvPr>
        </p:nvSpPr>
        <p:spPr>
          <a:ln/>
        </p:spPr>
        <p:txBody>
          <a:bodyPr/>
          <a:lstStyle>
            <a:lvl1pPr>
              <a:defRPr/>
            </a:lvl1pPr>
          </a:lstStyle>
          <a:p>
            <a:pPr>
              <a:defRPr/>
            </a:pPr>
            <a:endParaRPr lang="en-AU"/>
          </a:p>
        </p:txBody>
      </p:sp>
      <p:sp>
        <p:nvSpPr>
          <p:cNvPr id="4" name="Rectangle 6"/>
          <p:cNvSpPr>
            <a:spLocks noGrp="1" noChangeArrowheads="1"/>
          </p:cNvSpPr>
          <p:nvPr>
            <p:ph type="sldNum" sz="quarter" idx="12"/>
          </p:nvPr>
        </p:nvSpPr>
        <p:spPr>
          <a:ln/>
        </p:spPr>
        <p:txBody>
          <a:bodyPr/>
          <a:lstStyle>
            <a:lvl1pPr>
              <a:defRPr/>
            </a:lvl1pPr>
          </a:lstStyle>
          <a:p>
            <a:pPr>
              <a:defRPr/>
            </a:pPr>
            <a:fld id="{1CE0EEE0-5287-C643-B2C5-97E186BBDF53}" type="slidenum">
              <a:rPr lang="en-AU"/>
              <a:pPr>
                <a:defRPr/>
              </a:pPr>
              <a:t>‹#›</a:t>
            </a:fld>
            <a:endParaRPr lang="en-AU"/>
          </a:p>
        </p:txBody>
      </p:sp>
    </p:spTree>
    <p:extLst>
      <p:ext uri="{BB962C8B-B14F-4D97-AF65-F5344CB8AC3E}">
        <p14:creationId xmlns:p14="http://schemas.microsoft.com/office/powerpoint/2010/main" val="618444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699110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8C1B1FC-EFA8-1143-9F09-3FA9F777A3CA}" type="datetime1">
              <a:rPr lang="en-AU"/>
              <a:pPr>
                <a:defRPr/>
              </a:pPr>
              <a:t>29/09/2013</a:t>
            </a:fld>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5D983C93-AA3E-4641-84D1-F37DFF8F507A}" type="slidenum">
              <a:rPr lang="en-AU"/>
              <a:pPr>
                <a:defRPr/>
              </a:pPr>
              <a:t>‹#›</a:t>
            </a:fld>
            <a:endParaRPr lang="en-AU"/>
          </a:p>
        </p:txBody>
      </p:sp>
    </p:spTree>
    <p:extLst>
      <p:ext uri="{BB962C8B-B14F-4D97-AF65-F5344CB8AC3E}">
        <p14:creationId xmlns:p14="http://schemas.microsoft.com/office/powerpoint/2010/main" val="4245055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12B6AFE-2AE1-1047-836D-BF7A30295BB7}" type="datetime1">
              <a:rPr lang="en-AU"/>
              <a:pPr>
                <a:defRPr/>
              </a:pPr>
              <a:t>29/09/2013</a:t>
            </a:fld>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1688A980-B6DA-1145-8D92-711039CB039D}" type="slidenum">
              <a:rPr lang="en-AU"/>
              <a:pPr>
                <a:defRPr/>
              </a:pPr>
              <a:t>‹#›</a:t>
            </a:fld>
            <a:endParaRPr lang="en-AU"/>
          </a:p>
        </p:txBody>
      </p:sp>
    </p:spTree>
    <p:extLst>
      <p:ext uri="{BB962C8B-B14F-4D97-AF65-F5344CB8AC3E}">
        <p14:creationId xmlns:p14="http://schemas.microsoft.com/office/powerpoint/2010/main" val="3640797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fld id="{732FA129-4DFC-9B49-B2C4-AAA1F9BB5C50}" type="datetime1">
              <a:rPr lang="en-AU"/>
              <a:pPr>
                <a:defRPr/>
              </a:pPr>
              <a:t>29/09/2013</a:t>
            </a:fld>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FDA7A1FC-E539-FE49-9038-241195785AA5}" type="slidenum">
              <a:rPr lang="en-AU"/>
              <a:pPr>
                <a:defRPr/>
              </a:pPr>
              <a:t>‹#›</a:t>
            </a:fld>
            <a:endParaRPr lang="en-AU"/>
          </a:p>
        </p:txBody>
      </p:sp>
    </p:spTree>
    <p:extLst>
      <p:ext uri="{BB962C8B-B14F-4D97-AF65-F5344CB8AC3E}">
        <p14:creationId xmlns:p14="http://schemas.microsoft.com/office/powerpoint/2010/main" val="2683015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fld id="{B06CE677-76A1-9940-8FFA-AA1F4BD89D61}" type="datetime1">
              <a:rPr lang="en-AU"/>
              <a:pPr>
                <a:defRPr/>
              </a:pPr>
              <a:t>29/09/2013</a:t>
            </a:fld>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7B50C4BB-D837-AF41-98AF-DCBCD8C38D16}" type="slidenum">
              <a:rPr lang="en-AU"/>
              <a:pPr>
                <a:defRPr/>
              </a:pPr>
              <a:t>‹#›</a:t>
            </a:fld>
            <a:endParaRPr lang="en-AU"/>
          </a:p>
        </p:txBody>
      </p:sp>
    </p:spTree>
    <p:extLst>
      <p:ext uri="{BB962C8B-B14F-4D97-AF65-F5344CB8AC3E}">
        <p14:creationId xmlns:p14="http://schemas.microsoft.com/office/powerpoint/2010/main" val="3125905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250825" y="1844675"/>
            <a:ext cx="4075113"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478338" y="1844675"/>
            <a:ext cx="4075112"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579375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210877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529952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6382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22110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45708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9196 EDO PP_template_p2"/>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0" y="0"/>
            <a:ext cx="9213850"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11"/>
          <p:cNvSpPr txBox="1">
            <a:spLocks noChangeArrowheads="1"/>
          </p:cNvSpPr>
          <p:nvPr/>
        </p:nvSpPr>
        <p:spPr bwMode="auto">
          <a:xfrm>
            <a:off x="358775" y="6116638"/>
            <a:ext cx="3276600" cy="40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rIns="0">
            <a:spAutoFit/>
          </a:bodyPr>
          <a:lstStyle>
            <a:lvl1pPr eaLnBrk="0" hangingPunct="0">
              <a:lnSpc>
                <a:spcPct val="140000"/>
              </a:lnSpc>
              <a:spcBef>
                <a:spcPct val="20000"/>
              </a:spcBef>
              <a:buChar char="–"/>
              <a:defRPr sz="1600">
                <a:solidFill>
                  <a:schemeClr val="tx1"/>
                </a:solidFill>
                <a:latin typeface="Lucida Sans Unicode" pitchFamily="34" charset="0"/>
                <a:ea typeface="ＭＳ Ｐゴシック"/>
                <a:cs typeface="ＭＳ Ｐゴシック"/>
              </a:defRPr>
            </a:lvl1pPr>
            <a:lvl2pPr marL="742950" indent="-285750" eaLnBrk="0" hangingPunct="0">
              <a:lnSpc>
                <a:spcPct val="140000"/>
              </a:lnSpc>
              <a:spcBef>
                <a:spcPct val="20000"/>
              </a:spcBef>
              <a:buChar char="–"/>
              <a:defRPr sz="1600">
                <a:solidFill>
                  <a:schemeClr val="tx1"/>
                </a:solidFill>
                <a:latin typeface="Lucida Sans Unicode" pitchFamily="34" charset="0"/>
                <a:ea typeface="ＭＳ Ｐゴシック"/>
                <a:cs typeface="ＭＳ Ｐゴシック"/>
              </a:defRPr>
            </a:lvl2pPr>
            <a:lvl3pPr marL="1143000" indent="-228600" eaLnBrk="0" hangingPunct="0">
              <a:lnSpc>
                <a:spcPct val="140000"/>
              </a:lnSpc>
              <a:spcBef>
                <a:spcPct val="20000"/>
              </a:spcBef>
              <a:buChar char="–"/>
              <a:defRPr sz="1600">
                <a:solidFill>
                  <a:schemeClr val="tx1"/>
                </a:solidFill>
                <a:latin typeface="Lucida Sans Unicode" pitchFamily="34" charset="0"/>
                <a:ea typeface="ＭＳ Ｐゴシック"/>
                <a:cs typeface="ＭＳ Ｐゴシック"/>
              </a:defRPr>
            </a:lvl3pPr>
            <a:lvl4pPr marL="1600200" indent="-228600" eaLnBrk="0" hangingPunct="0">
              <a:lnSpc>
                <a:spcPct val="140000"/>
              </a:lnSpc>
              <a:spcBef>
                <a:spcPct val="20000"/>
              </a:spcBef>
              <a:buChar char="–"/>
              <a:defRPr sz="1600">
                <a:solidFill>
                  <a:schemeClr val="tx1"/>
                </a:solidFill>
                <a:latin typeface="Lucida Sans Unicode" pitchFamily="34" charset="0"/>
                <a:ea typeface="ＭＳ Ｐゴシック"/>
                <a:cs typeface="ＭＳ Ｐゴシック"/>
              </a:defRPr>
            </a:lvl4pPr>
            <a:lvl5pPr marL="2057400" indent="-228600" eaLnBrk="0" hangingPunct="0">
              <a:lnSpc>
                <a:spcPct val="140000"/>
              </a:lnSpc>
              <a:spcBef>
                <a:spcPct val="20000"/>
              </a:spcBef>
              <a:buChar char="–"/>
              <a:defRPr sz="1600">
                <a:solidFill>
                  <a:schemeClr val="tx1"/>
                </a:solidFill>
                <a:latin typeface="Lucida Sans Unicode" pitchFamily="34" charset="0"/>
                <a:ea typeface="ＭＳ Ｐゴシック"/>
                <a:cs typeface="ＭＳ Ｐゴシック"/>
              </a:defRPr>
            </a:lvl5pPr>
            <a:lvl6pPr marL="2514600" indent="-228600" eaLnBrk="0" fontAlgn="base" hangingPunct="0">
              <a:lnSpc>
                <a:spcPct val="140000"/>
              </a:lnSpc>
              <a:spcBef>
                <a:spcPct val="20000"/>
              </a:spcBef>
              <a:spcAft>
                <a:spcPct val="0"/>
              </a:spcAft>
              <a:buChar char="–"/>
              <a:defRPr sz="1600">
                <a:solidFill>
                  <a:schemeClr val="tx1"/>
                </a:solidFill>
                <a:latin typeface="Lucida Sans Unicode" pitchFamily="34" charset="0"/>
                <a:ea typeface="ＭＳ Ｐゴシック"/>
                <a:cs typeface="ＭＳ Ｐゴシック"/>
              </a:defRPr>
            </a:lvl6pPr>
            <a:lvl7pPr marL="2971800" indent="-228600" eaLnBrk="0" fontAlgn="base" hangingPunct="0">
              <a:lnSpc>
                <a:spcPct val="140000"/>
              </a:lnSpc>
              <a:spcBef>
                <a:spcPct val="20000"/>
              </a:spcBef>
              <a:spcAft>
                <a:spcPct val="0"/>
              </a:spcAft>
              <a:buChar char="–"/>
              <a:defRPr sz="1600">
                <a:solidFill>
                  <a:schemeClr val="tx1"/>
                </a:solidFill>
                <a:latin typeface="Lucida Sans Unicode" pitchFamily="34" charset="0"/>
                <a:ea typeface="ＭＳ Ｐゴシック"/>
                <a:cs typeface="ＭＳ Ｐゴシック"/>
              </a:defRPr>
            </a:lvl7pPr>
            <a:lvl8pPr marL="3429000" indent="-228600" eaLnBrk="0" fontAlgn="base" hangingPunct="0">
              <a:lnSpc>
                <a:spcPct val="140000"/>
              </a:lnSpc>
              <a:spcBef>
                <a:spcPct val="20000"/>
              </a:spcBef>
              <a:spcAft>
                <a:spcPct val="0"/>
              </a:spcAft>
              <a:buChar char="–"/>
              <a:defRPr sz="1600">
                <a:solidFill>
                  <a:schemeClr val="tx1"/>
                </a:solidFill>
                <a:latin typeface="Lucida Sans Unicode" pitchFamily="34" charset="0"/>
                <a:ea typeface="ＭＳ Ｐゴシック"/>
                <a:cs typeface="ＭＳ Ｐゴシック"/>
              </a:defRPr>
            </a:lvl8pPr>
            <a:lvl9pPr marL="3886200" indent="-228600" eaLnBrk="0" fontAlgn="base" hangingPunct="0">
              <a:lnSpc>
                <a:spcPct val="140000"/>
              </a:lnSpc>
              <a:spcBef>
                <a:spcPct val="20000"/>
              </a:spcBef>
              <a:spcAft>
                <a:spcPct val="0"/>
              </a:spcAft>
              <a:buChar char="–"/>
              <a:defRPr sz="1600">
                <a:solidFill>
                  <a:schemeClr val="tx1"/>
                </a:solidFill>
                <a:latin typeface="Lucida Sans Unicode" pitchFamily="34" charset="0"/>
                <a:ea typeface="ＭＳ Ｐゴシック"/>
                <a:cs typeface="ＭＳ Ｐゴシック"/>
              </a:defRPr>
            </a:lvl9pPr>
          </a:lstStyle>
          <a:p>
            <a:pPr>
              <a:lnSpc>
                <a:spcPct val="60000"/>
              </a:lnSpc>
              <a:spcBef>
                <a:spcPct val="50000"/>
              </a:spcBef>
              <a:buFontTx/>
              <a:buNone/>
              <a:defRPr/>
            </a:pPr>
            <a:r>
              <a:rPr lang="en-AU" sz="1200" smtClean="0">
                <a:solidFill>
                  <a:schemeClr val="bg1"/>
                </a:solidFill>
                <a:latin typeface="Arial" pitchFamily="34" charset="0"/>
              </a:rPr>
              <a:t>Presentation Details</a:t>
            </a:r>
          </a:p>
          <a:p>
            <a:pPr>
              <a:lnSpc>
                <a:spcPct val="60000"/>
              </a:lnSpc>
              <a:spcBef>
                <a:spcPct val="50000"/>
              </a:spcBef>
              <a:buFontTx/>
              <a:buNone/>
              <a:defRPr/>
            </a:pPr>
            <a:r>
              <a:rPr lang="en-AU" sz="1200" smtClean="0">
                <a:solidFill>
                  <a:schemeClr val="bg1"/>
                </a:solidFill>
                <a:latin typeface="Arial" pitchFamily="34" charset="0"/>
              </a:rPr>
              <a:t>Day / Month / Year</a:t>
            </a:r>
          </a:p>
        </p:txBody>
      </p:sp>
      <p:sp>
        <p:nvSpPr>
          <p:cNvPr id="1028" name="Text Box 13"/>
          <p:cNvSpPr txBox="1">
            <a:spLocks noChangeArrowheads="1"/>
          </p:cNvSpPr>
          <p:nvPr/>
        </p:nvSpPr>
        <p:spPr bwMode="auto">
          <a:xfrm>
            <a:off x="358775" y="6324600"/>
            <a:ext cx="33528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rIns="0">
            <a:spAutoFit/>
          </a:bodyPr>
          <a:lstStyle>
            <a:lvl1pPr eaLnBrk="0" hangingPunct="0">
              <a:lnSpc>
                <a:spcPct val="140000"/>
              </a:lnSpc>
              <a:spcBef>
                <a:spcPct val="20000"/>
              </a:spcBef>
              <a:buChar char="–"/>
              <a:defRPr sz="1600">
                <a:solidFill>
                  <a:schemeClr val="tx1"/>
                </a:solidFill>
                <a:latin typeface="Lucida Sans Unicode" pitchFamily="34" charset="0"/>
                <a:ea typeface="ＭＳ Ｐゴシック"/>
                <a:cs typeface="ＭＳ Ｐゴシック"/>
              </a:defRPr>
            </a:lvl1pPr>
            <a:lvl2pPr marL="742950" indent="-285750" eaLnBrk="0" hangingPunct="0">
              <a:lnSpc>
                <a:spcPct val="140000"/>
              </a:lnSpc>
              <a:spcBef>
                <a:spcPct val="20000"/>
              </a:spcBef>
              <a:buChar char="–"/>
              <a:defRPr sz="1600">
                <a:solidFill>
                  <a:schemeClr val="tx1"/>
                </a:solidFill>
                <a:latin typeface="Lucida Sans Unicode" pitchFamily="34" charset="0"/>
                <a:ea typeface="ＭＳ Ｐゴシック"/>
                <a:cs typeface="ＭＳ Ｐゴシック"/>
              </a:defRPr>
            </a:lvl2pPr>
            <a:lvl3pPr marL="1143000" indent="-228600" eaLnBrk="0" hangingPunct="0">
              <a:lnSpc>
                <a:spcPct val="140000"/>
              </a:lnSpc>
              <a:spcBef>
                <a:spcPct val="20000"/>
              </a:spcBef>
              <a:buChar char="–"/>
              <a:defRPr sz="1600">
                <a:solidFill>
                  <a:schemeClr val="tx1"/>
                </a:solidFill>
                <a:latin typeface="Lucida Sans Unicode" pitchFamily="34" charset="0"/>
                <a:ea typeface="ＭＳ Ｐゴシック"/>
                <a:cs typeface="ＭＳ Ｐゴシック"/>
              </a:defRPr>
            </a:lvl3pPr>
            <a:lvl4pPr marL="1600200" indent="-228600" eaLnBrk="0" hangingPunct="0">
              <a:lnSpc>
                <a:spcPct val="140000"/>
              </a:lnSpc>
              <a:spcBef>
                <a:spcPct val="20000"/>
              </a:spcBef>
              <a:buChar char="–"/>
              <a:defRPr sz="1600">
                <a:solidFill>
                  <a:schemeClr val="tx1"/>
                </a:solidFill>
                <a:latin typeface="Lucida Sans Unicode" pitchFamily="34" charset="0"/>
                <a:ea typeface="ＭＳ Ｐゴシック"/>
                <a:cs typeface="ＭＳ Ｐゴシック"/>
              </a:defRPr>
            </a:lvl4pPr>
            <a:lvl5pPr marL="2057400" indent="-228600" eaLnBrk="0" hangingPunct="0">
              <a:lnSpc>
                <a:spcPct val="140000"/>
              </a:lnSpc>
              <a:spcBef>
                <a:spcPct val="20000"/>
              </a:spcBef>
              <a:buChar char="–"/>
              <a:defRPr sz="1600">
                <a:solidFill>
                  <a:schemeClr val="tx1"/>
                </a:solidFill>
                <a:latin typeface="Lucida Sans Unicode" pitchFamily="34" charset="0"/>
                <a:ea typeface="ＭＳ Ｐゴシック"/>
                <a:cs typeface="ＭＳ Ｐゴシック"/>
              </a:defRPr>
            </a:lvl5pPr>
            <a:lvl6pPr marL="2514600" indent="-228600" eaLnBrk="0" fontAlgn="base" hangingPunct="0">
              <a:lnSpc>
                <a:spcPct val="140000"/>
              </a:lnSpc>
              <a:spcBef>
                <a:spcPct val="20000"/>
              </a:spcBef>
              <a:spcAft>
                <a:spcPct val="0"/>
              </a:spcAft>
              <a:buChar char="–"/>
              <a:defRPr sz="1600">
                <a:solidFill>
                  <a:schemeClr val="tx1"/>
                </a:solidFill>
                <a:latin typeface="Lucida Sans Unicode" pitchFamily="34" charset="0"/>
                <a:ea typeface="ＭＳ Ｐゴシック"/>
                <a:cs typeface="ＭＳ Ｐゴシック"/>
              </a:defRPr>
            </a:lvl6pPr>
            <a:lvl7pPr marL="2971800" indent="-228600" eaLnBrk="0" fontAlgn="base" hangingPunct="0">
              <a:lnSpc>
                <a:spcPct val="140000"/>
              </a:lnSpc>
              <a:spcBef>
                <a:spcPct val="20000"/>
              </a:spcBef>
              <a:spcAft>
                <a:spcPct val="0"/>
              </a:spcAft>
              <a:buChar char="–"/>
              <a:defRPr sz="1600">
                <a:solidFill>
                  <a:schemeClr val="tx1"/>
                </a:solidFill>
                <a:latin typeface="Lucida Sans Unicode" pitchFamily="34" charset="0"/>
                <a:ea typeface="ＭＳ Ｐゴシック"/>
                <a:cs typeface="ＭＳ Ｐゴシック"/>
              </a:defRPr>
            </a:lvl7pPr>
            <a:lvl8pPr marL="3429000" indent="-228600" eaLnBrk="0" fontAlgn="base" hangingPunct="0">
              <a:lnSpc>
                <a:spcPct val="140000"/>
              </a:lnSpc>
              <a:spcBef>
                <a:spcPct val="20000"/>
              </a:spcBef>
              <a:spcAft>
                <a:spcPct val="0"/>
              </a:spcAft>
              <a:buChar char="–"/>
              <a:defRPr sz="1600">
                <a:solidFill>
                  <a:schemeClr val="tx1"/>
                </a:solidFill>
                <a:latin typeface="Lucida Sans Unicode" pitchFamily="34" charset="0"/>
                <a:ea typeface="ＭＳ Ｐゴシック"/>
                <a:cs typeface="ＭＳ Ｐゴシック"/>
              </a:defRPr>
            </a:lvl8pPr>
            <a:lvl9pPr marL="3886200" indent="-228600" eaLnBrk="0" fontAlgn="base" hangingPunct="0">
              <a:lnSpc>
                <a:spcPct val="140000"/>
              </a:lnSpc>
              <a:spcBef>
                <a:spcPct val="20000"/>
              </a:spcBef>
              <a:spcAft>
                <a:spcPct val="0"/>
              </a:spcAft>
              <a:buChar char="–"/>
              <a:defRPr sz="1600">
                <a:solidFill>
                  <a:schemeClr val="tx1"/>
                </a:solidFill>
                <a:latin typeface="Lucida Sans Unicode" pitchFamily="34" charset="0"/>
                <a:ea typeface="ＭＳ Ｐゴシック"/>
                <a:cs typeface="ＭＳ Ｐゴシック"/>
              </a:defRPr>
            </a:lvl9pPr>
          </a:lstStyle>
          <a:p>
            <a:pPr>
              <a:lnSpc>
                <a:spcPct val="100000"/>
              </a:lnSpc>
              <a:spcBef>
                <a:spcPct val="50000"/>
              </a:spcBef>
              <a:buFontTx/>
              <a:buNone/>
              <a:defRPr/>
            </a:pPr>
            <a:r>
              <a:rPr lang="en-AU" sz="1400" smtClean="0"/>
              <a:t>www.edo.org.au/edovic</a:t>
            </a:r>
          </a:p>
        </p:txBody>
      </p:sp>
      <p:sp>
        <p:nvSpPr>
          <p:cNvPr id="1029" name="Rectangle 14"/>
          <p:cNvSpPr>
            <a:spLocks noGrp="1" noChangeArrowheads="1"/>
          </p:cNvSpPr>
          <p:nvPr>
            <p:ph type="title"/>
          </p:nvPr>
        </p:nvSpPr>
        <p:spPr bwMode="auto">
          <a:xfrm>
            <a:off x="250825" y="333375"/>
            <a:ext cx="864235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30" name="Rectangle 15"/>
          <p:cNvSpPr>
            <a:spLocks noGrp="1" noChangeArrowheads="1"/>
          </p:cNvSpPr>
          <p:nvPr>
            <p:ph type="body" idx="1"/>
          </p:nvPr>
        </p:nvSpPr>
        <p:spPr bwMode="auto">
          <a:xfrm>
            <a:off x="250825" y="1844675"/>
            <a:ext cx="8302625"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cSld>
  <p:clrMap bg1="lt1" tx1="dk1" bg2="lt2" tx2="dk2" accent1="accent1" accent2="accent2" accent3="accent3" accent4="accent4" accent5="accent5" accent6="accent6" hlink="hlink" folHlink="folHlink"/>
  <p:sldLayoutIdLst>
    <p:sldLayoutId id="2147484533" r:id="rId1"/>
    <p:sldLayoutId id="2147484501" r:id="rId2"/>
    <p:sldLayoutId id="2147484502" r:id="rId3"/>
    <p:sldLayoutId id="2147484503" r:id="rId4"/>
    <p:sldLayoutId id="2147484504" r:id="rId5"/>
    <p:sldLayoutId id="2147484505" r:id="rId6"/>
    <p:sldLayoutId id="2147484506" r:id="rId7"/>
    <p:sldLayoutId id="2147484507" r:id="rId8"/>
    <p:sldLayoutId id="2147484508" r:id="rId9"/>
    <p:sldLayoutId id="2147484509" r:id="rId10"/>
    <p:sldLayoutId id="2147484510" r:id="rId11"/>
  </p:sldLayoutIdLst>
  <p:txStyles>
    <p:titleStyle>
      <a:lvl1pPr algn="l" rtl="0" eaLnBrk="0" fontAlgn="base" hangingPunct="0">
        <a:spcBef>
          <a:spcPct val="0"/>
        </a:spcBef>
        <a:spcAft>
          <a:spcPct val="0"/>
        </a:spcAft>
        <a:defRPr sz="3200">
          <a:solidFill>
            <a:schemeClr val="tx2"/>
          </a:solidFill>
          <a:latin typeface="+mj-lt"/>
          <a:ea typeface="+mj-ea"/>
          <a:cs typeface="ＭＳ Ｐゴシック"/>
        </a:defRPr>
      </a:lvl1pPr>
      <a:lvl2pPr algn="l" rtl="0" eaLnBrk="0" fontAlgn="base" hangingPunct="0">
        <a:spcBef>
          <a:spcPct val="0"/>
        </a:spcBef>
        <a:spcAft>
          <a:spcPct val="0"/>
        </a:spcAft>
        <a:defRPr sz="3200">
          <a:solidFill>
            <a:schemeClr val="tx2"/>
          </a:solidFill>
          <a:latin typeface="Lucida Sans Unicode" pitchFamily="34" charset="0"/>
          <a:ea typeface="ＭＳ Ｐゴシック" pitchFamily="1" charset="-128"/>
          <a:cs typeface="ＭＳ Ｐゴシック"/>
        </a:defRPr>
      </a:lvl2pPr>
      <a:lvl3pPr algn="l" rtl="0" eaLnBrk="0" fontAlgn="base" hangingPunct="0">
        <a:spcBef>
          <a:spcPct val="0"/>
        </a:spcBef>
        <a:spcAft>
          <a:spcPct val="0"/>
        </a:spcAft>
        <a:defRPr sz="3200">
          <a:solidFill>
            <a:schemeClr val="tx2"/>
          </a:solidFill>
          <a:latin typeface="Lucida Sans Unicode" pitchFamily="34" charset="0"/>
          <a:ea typeface="ＭＳ Ｐゴシック" pitchFamily="1" charset="-128"/>
          <a:cs typeface="ＭＳ Ｐゴシック"/>
        </a:defRPr>
      </a:lvl3pPr>
      <a:lvl4pPr algn="l" rtl="0" eaLnBrk="0" fontAlgn="base" hangingPunct="0">
        <a:spcBef>
          <a:spcPct val="0"/>
        </a:spcBef>
        <a:spcAft>
          <a:spcPct val="0"/>
        </a:spcAft>
        <a:defRPr sz="3200">
          <a:solidFill>
            <a:schemeClr val="tx2"/>
          </a:solidFill>
          <a:latin typeface="Lucida Sans Unicode" pitchFamily="34" charset="0"/>
          <a:ea typeface="ＭＳ Ｐゴシック" pitchFamily="1" charset="-128"/>
          <a:cs typeface="ＭＳ Ｐゴシック"/>
        </a:defRPr>
      </a:lvl4pPr>
      <a:lvl5pPr algn="l" rtl="0" eaLnBrk="0" fontAlgn="base" hangingPunct="0">
        <a:spcBef>
          <a:spcPct val="0"/>
        </a:spcBef>
        <a:spcAft>
          <a:spcPct val="0"/>
        </a:spcAft>
        <a:defRPr sz="3200">
          <a:solidFill>
            <a:schemeClr val="tx2"/>
          </a:solidFill>
          <a:latin typeface="Lucida Sans Unicode" pitchFamily="34" charset="0"/>
          <a:ea typeface="ＭＳ Ｐゴシック" pitchFamily="1" charset="-128"/>
          <a:cs typeface="ＭＳ Ｐゴシック"/>
        </a:defRPr>
      </a:lvl5pPr>
      <a:lvl6pPr marL="457200" algn="l" rtl="0" eaLnBrk="1" fontAlgn="base" hangingPunct="1">
        <a:spcBef>
          <a:spcPct val="0"/>
        </a:spcBef>
        <a:spcAft>
          <a:spcPct val="0"/>
        </a:spcAft>
        <a:defRPr sz="3200">
          <a:solidFill>
            <a:schemeClr val="tx2"/>
          </a:solidFill>
          <a:latin typeface="Lucida Sans Unicode" pitchFamily="34" charset="0"/>
          <a:ea typeface="ＭＳ Ｐゴシック" pitchFamily="1" charset="-128"/>
        </a:defRPr>
      </a:lvl6pPr>
      <a:lvl7pPr marL="914400" algn="l" rtl="0" eaLnBrk="1" fontAlgn="base" hangingPunct="1">
        <a:spcBef>
          <a:spcPct val="0"/>
        </a:spcBef>
        <a:spcAft>
          <a:spcPct val="0"/>
        </a:spcAft>
        <a:defRPr sz="3200">
          <a:solidFill>
            <a:schemeClr val="tx2"/>
          </a:solidFill>
          <a:latin typeface="Lucida Sans Unicode" pitchFamily="34" charset="0"/>
          <a:ea typeface="ＭＳ Ｐゴシック" pitchFamily="1" charset="-128"/>
        </a:defRPr>
      </a:lvl7pPr>
      <a:lvl8pPr marL="1371600" algn="l" rtl="0" eaLnBrk="1" fontAlgn="base" hangingPunct="1">
        <a:spcBef>
          <a:spcPct val="0"/>
        </a:spcBef>
        <a:spcAft>
          <a:spcPct val="0"/>
        </a:spcAft>
        <a:defRPr sz="3200">
          <a:solidFill>
            <a:schemeClr val="tx2"/>
          </a:solidFill>
          <a:latin typeface="Lucida Sans Unicode" pitchFamily="34" charset="0"/>
          <a:ea typeface="ＭＳ Ｐゴシック" pitchFamily="1" charset="-128"/>
        </a:defRPr>
      </a:lvl8pPr>
      <a:lvl9pPr marL="1828800" algn="l" rtl="0" eaLnBrk="1" fontAlgn="base" hangingPunct="1">
        <a:spcBef>
          <a:spcPct val="0"/>
        </a:spcBef>
        <a:spcAft>
          <a:spcPct val="0"/>
        </a:spcAft>
        <a:defRPr sz="3200">
          <a:solidFill>
            <a:schemeClr val="tx2"/>
          </a:solidFill>
          <a:latin typeface="Lucida Sans Unicode" pitchFamily="34" charset="0"/>
          <a:ea typeface="ＭＳ Ｐゴシック" pitchFamily="1" charset="-128"/>
        </a:defRPr>
      </a:lvl9pPr>
    </p:titleStyle>
    <p:bodyStyle>
      <a:lvl1pPr marL="342900" indent="-342900" algn="l" rtl="0" eaLnBrk="0" fontAlgn="base" hangingPunct="0">
        <a:spcBef>
          <a:spcPts val="1000"/>
        </a:spcBef>
        <a:spcAft>
          <a:spcPts val="400"/>
        </a:spcAft>
        <a:buFont typeface="Lucida Sans Unicode" charset="0"/>
        <a:buBlip>
          <a:blip r:embed="rId14"/>
        </a:buBlip>
        <a:defRPr sz="2400">
          <a:solidFill>
            <a:schemeClr val="tx1"/>
          </a:solidFill>
          <a:latin typeface="+mn-lt"/>
          <a:ea typeface="+mn-ea"/>
          <a:cs typeface="ＭＳ Ｐゴシック"/>
        </a:defRPr>
      </a:lvl1pPr>
      <a:lvl2pPr marL="742950" indent="-285750" algn="l" rtl="0" eaLnBrk="0" fontAlgn="base" hangingPunct="0">
        <a:spcBef>
          <a:spcPct val="30000"/>
        </a:spcBef>
        <a:spcAft>
          <a:spcPct val="30000"/>
        </a:spcAft>
        <a:buChar char="–"/>
        <a:defRPr sz="1600">
          <a:solidFill>
            <a:schemeClr val="tx1"/>
          </a:solidFill>
          <a:latin typeface="+mn-lt"/>
          <a:ea typeface="+mn-ea"/>
          <a:cs typeface="ＭＳ Ｐゴシック"/>
        </a:defRPr>
      </a:lvl2pPr>
      <a:lvl3pPr marL="1143000" indent="-228600" algn="l" rtl="0" eaLnBrk="0" fontAlgn="base" hangingPunct="0">
        <a:lnSpc>
          <a:spcPct val="80000"/>
        </a:lnSpc>
        <a:spcBef>
          <a:spcPct val="20000"/>
        </a:spcBef>
        <a:spcAft>
          <a:spcPct val="0"/>
        </a:spcAft>
        <a:buChar char="•"/>
        <a:defRPr sz="12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12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200">
          <a:solidFill>
            <a:schemeClr val="tx1"/>
          </a:solidFill>
          <a:latin typeface="+mn-lt"/>
          <a:ea typeface="+mn-ea"/>
          <a:cs typeface="ＭＳ Ｐゴシック"/>
        </a:defRPr>
      </a:lvl5pPr>
      <a:lvl6pPr marL="2514600" indent="-228600" algn="l" rtl="0" eaLnBrk="1" fontAlgn="base" hangingPunct="1">
        <a:spcBef>
          <a:spcPct val="20000"/>
        </a:spcBef>
        <a:spcAft>
          <a:spcPct val="0"/>
        </a:spcAft>
        <a:buChar char="»"/>
        <a:defRPr sz="1200">
          <a:solidFill>
            <a:schemeClr val="tx1"/>
          </a:solidFill>
          <a:latin typeface="+mn-lt"/>
          <a:ea typeface="+mn-ea"/>
        </a:defRPr>
      </a:lvl6pPr>
      <a:lvl7pPr marL="2971800" indent="-228600" algn="l" rtl="0" eaLnBrk="1" fontAlgn="base" hangingPunct="1">
        <a:spcBef>
          <a:spcPct val="20000"/>
        </a:spcBef>
        <a:spcAft>
          <a:spcPct val="0"/>
        </a:spcAft>
        <a:buChar char="»"/>
        <a:defRPr sz="1200">
          <a:solidFill>
            <a:schemeClr val="tx1"/>
          </a:solidFill>
          <a:latin typeface="+mn-lt"/>
          <a:ea typeface="+mn-ea"/>
        </a:defRPr>
      </a:lvl7pPr>
      <a:lvl8pPr marL="3429000" indent="-228600" algn="l" rtl="0" eaLnBrk="1" fontAlgn="base" hangingPunct="1">
        <a:spcBef>
          <a:spcPct val="20000"/>
        </a:spcBef>
        <a:spcAft>
          <a:spcPct val="0"/>
        </a:spcAft>
        <a:buChar char="»"/>
        <a:defRPr sz="1200">
          <a:solidFill>
            <a:schemeClr val="tx1"/>
          </a:solidFill>
          <a:latin typeface="+mn-lt"/>
          <a:ea typeface="+mn-ea"/>
        </a:defRPr>
      </a:lvl8pPr>
      <a:lvl9pPr marL="3886200" indent="-228600" algn="l" rtl="0" eaLnBrk="1" fontAlgn="base" hangingPunct="1">
        <a:spcBef>
          <a:spcPct val="20000"/>
        </a:spcBef>
        <a:spcAft>
          <a:spcPct val="0"/>
        </a:spcAft>
        <a:buChar char="»"/>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AU"/>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2048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Arial" charset="0"/>
              </a:defRPr>
            </a:lvl1pPr>
          </a:lstStyle>
          <a:p>
            <a:pPr>
              <a:defRPr/>
            </a:pPr>
            <a:fld id="{A69C3E27-14FE-404B-BC99-33CBF7EB3A3B}" type="datetime1">
              <a:rPr lang="en-AU"/>
              <a:pPr>
                <a:defRPr/>
              </a:pPr>
              <a:t>29/09/2013</a:t>
            </a:fld>
            <a:endParaRPr lang="en-AU"/>
          </a:p>
        </p:txBody>
      </p:sp>
      <p:sp>
        <p:nvSpPr>
          <p:cNvPr id="2048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lnSpc>
                <a:spcPct val="100000"/>
              </a:lnSpc>
              <a:spcBef>
                <a:spcPct val="0"/>
              </a:spcBef>
              <a:buFontTx/>
              <a:buNone/>
              <a:defRPr sz="1400">
                <a:latin typeface="+mn-lt"/>
                <a:ea typeface="ＭＳ Ｐゴシック" pitchFamily="1" charset="-128"/>
                <a:cs typeface="+mn-cs"/>
              </a:defRPr>
            </a:lvl1pPr>
          </a:lstStyle>
          <a:p>
            <a:pPr>
              <a:defRPr/>
            </a:pPr>
            <a:endParaRPr lang="en-AU"/>
          </a:p>
        </p:txBody>
      </p:sp>
      <p:sp>
        <p:nvSpPr>
          <p:cNvPr id="2048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atin typeface="Arial" charset="0"/>
              </a:defRPr>
            </a:lvl1pPr>
          </a:lstStyle>
          <a:p>
            <a:pPr>
              <a:defRPr/>
            </a:pPr>
            <a:fld id="{F8301306-0439-C442-9DB1-339C7A30FA74}"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4511" r:id="rId1"/>
    <p:sldLayoutId id="2147484512" r:id="rId2"/>
    <p:sldLayoutId id="2147484513" r:id="rId3"/>
    <p:sldLayoutId id="2147484514" r:id="rId4"/>
    <p:sldLayoutId id="2147484515" r:id="rId5"/>
    <p:sldLayoutId id="2147484516" r:id="rId6"/>
    <p:sldLayoutId id="2147484517" r:id="rId7"/>
    <p:sldLayoutId id="2147484518" r:id="rId8"/>
    <p:sldLayoutId id="2147484519" r:id="rId9"/>
    <p:sldLayoutId id="2147484520" r:id="rId10"/>
    <p:sldLayoutId id="2147484521" r:id="rId1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AU"/>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307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Arial" charset="0"/>
              </a:defRPr>
            </a:lvl1pPr>
          </a:lstStyle>
          <a:p>
            <a:pPr>
              <a:defRPr/>
            </a:pPr>
            <a:fld id="{B701E73F-CD8E-0540-8212-44DFE6A0F24C}" type="datetime1">
              <a:rPr lang="en-AU"/>
              <a:pPr>
                <a:defRPr/>
              </a:pPr>
              <a:t>29/09/2013</a:t>
            </a:fld>
            <a:endParaRPr lang="en-AU"/>
          </a:p>
        </p:txBody>
      </p:sp>
      <p:sp>
        <p:nvSpPr>
          <p:cNvPr id="307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lnSpc>
                <a:spcPct val="100000"/>
              </a:lnSpc>
              <a:spcBef>
                <a:spcPct val="0"/>
              </a:spcBef>
              <a:buFontTx/>
              <a:buNone/>
              <a:defRPr sz="1400">
                <a:latin typeface="+mn-lt"/>
                <a:ea typeface="ＭＳ Ｐゴシック" pitchFamily="1" charset="-128"/>
                <a:cs typeface="+mn-cs"/>
              </a:defRPr>
            </a:lvl1pPr>
          </a:lstStyle>
          <a:p>
            <a:pPr>
              <a:defRPr/>
            </a:pPr>
            <a:endParaRPr lang="en-AU"/>
          </a:p>
        </p:txBody>
      </p:sp>
      <p:sp>
        <p:nvSpPr>
          <p:cNvPr id="307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atin typeface="Arial" charset="0"/>
              </a:defRPr>
            </a:lvl1pPr>
          </a:lstStyle>
          <a:p>
            <a:pPr>
              <a:defRPr/>
            </a:pPr>
            <a:fld id="{38A0474C-A455-0942-B320-E2A6C749B10E}"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4522" r:id="rId1"/>
    <p:sldLayoutId id="2147484523" r:id="rId2"/>
    <p:sldLayoutId id="2147484524" r:id="rId3"/>
    <p:sldLayoutId id="2147484525" r:id="rId4"/>
    <p:sldLayoutId id="2147484526" r:id="rId5"/>
    <p:sldLayoutId id="2147484527" r:id="rId6"/>
    <p:sldLayoutId id="2147484528" r:id="rId7"/>
    <p:sldLayoutId id="2147484529" r:id="rId8"/>
    <p:sldLayoutId id="2147484530" r:id="rId9"/>
    <p:sldLayoutId id="2147484531" r:id="rId10"/>
    <p:sldLayoutId id="2147484532" r:id="rId1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cdi.gov.au/report/cdi_chap29.ht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claytonutz.com.au/people/friezer_mark/home.page" TargetMode="External"/><Relationship Id="rId2" Type="http://schemas.openxmlformats.org/officeDocument/2006/relationships/hyperlink" Target="http://www.claytonutz.com.au/publications/edition/01_august_2013/20130801/no_requirement_that_a_public_benevolent_institution_must_provide_direct_relief_says_federal_court.pag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ato.gov.au/Non-profit/Non-profit-News-Service/In-detail/Articles--2013-14/Non-Profit-News-Service-No--402---Hunger-Project-Case--Federal-Court-allows-appea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custDataLst>
              <p:tags r:id="rId1"/>
            </p:custDataLst>
          </p:nvPr>
        </p:nvSpPr>
        <p:spPr>
          <a:xfrm>
            <a:off x="395536" y="2060848"/>
            <a:ext cx="7772400" cy="649288"/>
          </a:xfrm>
        </p:spPr>
        <p:txBody>
          <a:bodyPr/>
          <a:lstStyle/>
          <a:p>
            <a:pPr eaLnBrk="1" hangingPunct="1">
              <a:defRPr/>
            </a:pPr>
            <a:r>
              <a:rPr lang="en-AU" dirty="0" smtClean="0">
                <a:latin typeface="Lucida Sans Unicode" charset="0"/>
                <a:ea typeface="ＭＳ Ｐゴシック" charset="0"/>
                <a:cs typeface="ＭＳ Ｐゴシック" charset="0"/>
              </a:rPr>
              <a:t/>
            </a:r>
            <a:br>
              <a:rPr lang="en-AU" dirty="0" smtClean="0">
                <a:latin typeface="Lucida Sans Unicode" charset="0"/>
                <a:ea typeface="ＭＳ Ｐゴシック" charset="0"/>
                <a:cs typeface="ＭＳ Ｐゴシック" charset="0"/>
              </a:rPr>
            </a:br>
            <a:r>
              <a:rPr lang="en-AU" dirty="0" smtClean="0">
                <a:latin typeface="Lucida Sans Unicode" charset="0"/>
                <a:ea typeface="ＭＳ Ｐゴシック" charset="0"/>
                <a:cs typeface="ＭＳ Ｐゴシック" charset="0"/>
              </a:rPr>
              <a:t/>
            </a:r>
            <a:br>
              <a:rPr lang="en-AU" dirty="0" smtClean="0">
                <a:latin typeface="Lucida Sans Unicode" charset="0"/>
                <a:ea typeface="ＭＳ Ｐゴシック" charset="0"/>
                <a:cs typeface="ＭＳ Ｐゴシック" charset="0"/>
              </a:rPr>
            </a:br>
            <a:r>
              <a:rPr lang="en-AU" sz="4800" dirty="0" err="1" smtClean="0">
                <a:latin typeface="Lucida Sans Unicode" charset="0"/>
                <a:ea typeface="ＭＳ Ｐゴシック" charset="0"/>
                <a:cs typeface="ＭＳ Ｐゴシック" charset="0"/>
              </a:rPr>
              <a:t>Gai’s</a:t>
            </a:r>
            <a:r>
              <a:rPr lang="en-AU" sz="4800" dirty="0" smtClean="0">
                <a:latin typeface="Lucida Sans Unicode" charset="0"/>
                <a:ea typeface="ＭＳ Ｐゴシック" charset="0"/>
                <a:cs typeface="ＭＳ Ｐゴシック" charset="0"/>
              </a:rPr>
              <a:t> Veil</a:t>
            </a:r>
            <a:r>
              <a:rPr lang="en-AU" dirty="0" smtClean="0">
                <a:latin typeface="Lucida Sans Unicode" charset="0"/>
                <a:ea typeface="ＭＳ Ｐゴシック" charset="0"/>
                <a:cs typeface="ＭＳ Ｐゴシック" charset="0"/>
              </a:rPr>
              <a:t/>
            </a:r>
            <a:br>
              <a:rPr lang="en-AU" dirty="0" smtClean="0">
                <a:latin typeface="Lucida Sans Unicode" charset="0"/>
                <a:ea typeface="ＭＳ Ｐゴシック" charset="0"/>
                <a:cs typeface="ＭＳ Ｐゴシック" charset="0"/>
              </a:rPr>
            </a:br>
            <a:r>
              <a:rPr lang="en-AU" i="1" dirty="0" smtClean="0">
                <a:latin typeface="Lucida Sans Unicode" charset="0"/>
                <a:ea typeface="ＭＳ Ｐゴシック" charset="0"/>
                <a:cs typeface="ＭＳ Ｐゴシック" charset="0"/>
              </a:rPr>
              <a:t>Empowering </a:t>
            </a:r>
            <a:r>
              <a:rPr lang="en-AU" i="1" dirty="0" smtClean="0">
                <a:latin typeface="Lucida Sans Unicode" charset="0"/>
                <a:ea typeface="ＭＳ Ｐゴシック" charset="0"/>
                <a:cs typeface="ＭＳ Ｐゴシック" charset="0"/>
              </a:rPr>
              <a:t>those organisations </a:t>
            </a:r>
            <a:br>
              <a:rPr lang="en-AU" i="1" dirty="0" smtClean="0">
                <a:latin typeface="Lucida Sans Unicode" charset="0"/>
                <a:ea typeface="ＭＳ Ｐゴシック" charset="0"/>
                <a:cs typeface="ＭＳ Ｐゴシック" charset="0"/>
              </a:rPr>
            </a:br>
            <a:r>
              <a:rPr lang="en-AU" i="1" dirty="0" smtClean="0">
                <a:latin typeface="Lucida Sans Unicode" charset="0"/>
                <a:ea typeface="ＭＳ Ｐゴシック" charset="0"/>
                <a:cs typeface="ＭＳ Ｐゴシック" charset="0"/>
              </a:rPr>
              <a:t>that </a:t>
            </a:r>
            <a:r>
              <a:rPr lang="en-AU" i="1" dirty="0" smtClean="0">
                <a:latin typeface="Lucida Sans Unicode" charset="0"/>
                <a:ea typeface="ＭＳ Ｐゴシック" charset="0"/>
                <a:cs typeface="ＭＳ Ｐゴシック" charset="0"/>
              </a:rPr>
              <a:t>provide a voice for nature</a:t>
            </a:r>
            <a:r>
              <a:rPr lang="en-AU" dirty="0">
                <a:latin typeface="Lucida Sans Unicode" charset="0"/>
                <a:ea typeface="ＭＳ Ｐゴシック" charset="0"/>
                <a:cs typeface="ＭＳ Ｐゴシック" charset="0"/>
              </a:rPr>
              <a:t/>
            </a:r>
            <a:br>
              <a:rPr lang="en-AU" dirty="0">
                <a:latin typeface="Lucida Sans Unicode" charset="0"/>
                <a:ea typeface="ＭＳ Ｐゴシック" charset="0"/>
                <a:cs typeface="ＭＳ Ｐゴシック" charset="0"/>
              </a:rPr>
            </a:br>
            <a:r>
              <a:rPr lang="en-AU" sz="1800" dirty="0" smtClean="0">
                <a:latin typeface="Lucida Sans Unicode" charset="0"/>
                <a:ea typeface="ＭＳ Ｐゴシック" charset="0"/>
                <a:cs typeface="ＭＳ Ｐゴシック" charset="0"/>
              </a:rPr>
              <a:t/>
            </a:r>
            <a:br>
              <a:rPr lang="en-AU" sz="1800" dirty="0" smtClean="0">
                <a:latin typeface="Lucida Sans Unicode" charset="0"/>
                <a:ea typeface="ＭＳ Ｐゴシック" charset="0"/>
                <a:cs typeface="ＭＳ Ｐゴシック" charset="0"/>
              </a:rPr>
            </a:br>
            <a:r>
              <a:rPr lang="en-AU" sz="1800" dirty="0">
                <a:latin typeface="Lucida Sans Unicode" charset="0"/>
                <a:ea typeface="ＭＳ Ｐゴシック" charset="0"/>
                <a:cs typeface="ＭＳ Ｐゴシック" charset="0"/>
              </a:rPr>
              <a:t/>
            </a:r>
            <a:br>
              <a:rPr lang="en-AU" sz="1800" dirty="0">
                <a:latin typeface="Lucida Sans Unicode" charset="0"/>
                <a:ea typeface="ＭＳ Ｐゴシック" charset="0"/>
                <a:cs typeface="ＭＳ Ｐゴシック" charset="0"/>
              </a:rPr>
            </a:br>
            <a:r>
              <a:rPr lang="en-AU" sz="1800" dirty="0" smtClean="0">
                <a:latin typeface="Lucida Sans Unicode" charset="0"/>
                <a:ea typeface="ＭＳ Ｐゴシック" charset="0"/>
                <a:cs typeface="ＭＳ Ｐゴシック" charset="0"/>
              </a:rPr>
              <a:t>Ariane Wilkinson </a:t>
            </a:r>
            <a:r>
              <a:rPr lang="en-AU" sz="1800" dirty="0">
                <a:latin typeface="Lucida Sans Unicode" charset="0"/>
                <a:ea typeface="ＭＳ Ｐゴシック" charset="0"/>
                <a:cs typeface="ＭＳ Ｐゴシック" charset="0"/>
              </a:rPr>
              <a:t/>
            </a:r>
            <a:br>
              <a:rPr lang="en-AU" sz="1800" dirty="0">
                <a:latin typeface="Lucida Sans Unicode" charset="0"/>
                <a:ea typeface="ＭＳ Ｐゴシック" charset="0"/>
                <a:cs typeface="ＭＳ Ｐゴシック" charset="0"/>
              </a:rPr>
            </a:br>
            <a:r>
              <a:rPr lang="en-AU" sz="1800" dirty="0" smtClean="0">
                <a:latin typeface="Lucida Sans Unicode" charset="0"/>
                <a:ea typeface="ＭＳ Ｐゴシック" charset="0"/>
                <a:cs typeface="ＭＳ Ｐゴシック" charset="0"/>
              </a:rPr>
              <a:t>Solicitor – Environment Defenders Office (Victoria) Ltd</a:t>
            </a:r>
            <a:r>
              <a:rPr lang="en-AU" sz="1800" dirty="0">
                <a:latin typeface="Lucida Sans Unicode" charset="0"/>
                <a:ea typeface="ＭＳ Ｐゴシック" charset="0"/>
                <a:cs typeface="ＭＳ Ｐゴシック" charset="0"/>
              </a:rPr>
              <a:t/>
            </a:r>
            <a:br>
              <a:rPr lang="en-AU" sz="1800" dirty="0">
                <a:latin typeface="Lucida Sans Unicode" charset="0"/>
                <a:ea typeface="ＭＳ Ｐゴシック" charset="0"/>
                <a:cs typeface="ＭＳ Ｐゴシック" charset="0"/>
              </a:rPr>
            </a:br>
            <a:r>
              <a:rPr lang="en-AU" sz="1800" dirty="0" smtClean="0">
                <a:latin typeface="Lucida Sans Unicode" charset="0"/>
                <a:ea typeface="ＭＳ Ｐゴシック" charset="0"/>
                <a:cs typeface="ＭＳ Ｐゴシック" charset="0"/>
              </a:rPr>
              <a:t>29 October 2013</a:t>
            </a:r>
            <a:r>
              <a:rPr lang="en-AU" sz="1800" dirty="0">
                <a:latin typeface="Lucida Sans Unicode" charset="0"/>
                <a:ea typeface="ＭＳ Ｐゴシック" charset="0"/>
                <a:cs typeface="ＭＳ Ｐゴシック" charset="0"/>
              </a:rPr>
              <a:t>,  </a:t>
            </a:r>
            <a:r>
              <a:rPr lang="en-AU" sz="1800" dirty="0" smtClean="0">
                <a:latin typeface="Lucida Sans Unicode" charset="0"/>
                <a:ea typeface="ＭＳ Ｐゴシック" charset="0"/>
                <a:cs typeface="ＭＳ Ｐゴシック" charset="0"/>
              </a:rPr>
              <a:t>Brisbane </a:t>
            </a:r>
            <a:endParaRPr lang="en-AU" dirty="0">
              <a:latin typeface="Lucida Sans Unicode"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even though Jesse J tells us its not about the</a:t>
            </a:r>
            <a:endParaRPr lang="en-US" dirty="0"/>
          </a:p>
        </p:txBody>
      </p:sp>
      <p:sp>
        <p:nvSpPr>
          <p:cNvPr id="3" name="Content Placeholder 2"/>
          <p:cNvSpPr>
            <a:spLocks noGrp="1"/>
          </p:cNvSpPr>
          <p:nvPr>
            <p:ph idx="1"/>
          </p:nvPr>
        </p:nvSpPr>
        <p:spPr/>
        <p:txBody>
          <a:bodyPr/>
          <a:lstStyle/>
          <a:p>
            <a:endParaRPr lang="nl-NL" dirty="0" smtClean="0"/>
          </a:p>
          <a:p>
            <a:endParaRPr lang="nl-NL" dirty="0"/>
          </a:p>
          <a:p>
            <a:endParaRPr lang="en-US" dirty="0"/>
          </a:p>
        </p:txBody>
      </p:sp>
      <p:pic>
        <p:nvPicPr>
          <p:cNvPr id="5" name="Picture 4"/>
          <p:cNvPicPr>
            <a:picLocks noChangeAspect="1"/>
          </p:cNvPicPr>
          <p:nvPr/>
        </p:nvPicPr>
        <p:blipFill>
          <a:blip r:embed="rId2"/>
          <a:stretch>
            <a:fillRect/>
          </a:stretch>
        </p:blipFill>
        <p:spPr>
          <a:xfrm>
            <a:off x="2349500" y="952500"/>
            <a:ext cx="4445000" cy="4953000"/>
          </a:xfrm>
          <a:prstGeom prst="rect">
            <a:avLst/>
          </a:prstGeom>
        </p:spPr>
      </p:pic>
    </p:spTree>
    <p:extLst>
      <p:ext uri="{BB962C8B-B14F-4D97-AF65-F5344CB8AC3E}">
        <p14:creationId xmlns:p14="http://schemas.microsoft.com/office/powerpoint/2010/main" val="2314968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 agrees with Jesse J but Ritter points out…. </a:t>
            </a:r>
            <a:endParaRPr lang="en-US" dirty="0"/>
          </a:p>
        </p:txBody>
      </p:sp>
      <p:sp>
        <p:nvSpPr>
          <p:cNvPr id="3" name="Content Placeholder 2"/>
          <p:cNvSpPr>
            <a:spLocks noGrp="1"/>
          </p:cNvSpPr>
          <p:nvPr>
            <p:ph idx="1"/>
          </p:nvPr>
        </p:nvSpPr>
        <p:spPr>
          <a:xfrm>
            <a:off x="251520" y="1412776"/>
            <a:ext cx="8302625" cy="4032250"/>
          </a:xfrm>
        </p:spPr>
        <p:txBody>
          <a:bodyPr/>
          <a:lstStyle/>
          <a:p>
            <a:r>
              <a:rPr lang="en-US" dirty="0" smtClean="0"/>
              <a:t>No amount of money can bring back a threatened species – Lowe</a:t>
            </a:r>
          </a:p>
          <a:p>
            <a:r>
              <a:rPr lang="en-US" dirty="0" smtClean="0"/>
              <a:t>A well resourced ENGO can be very powerful as a voice for nature, and a player in the political game.  For example, as Ritter noted on Friday – </a:t>
            </a:r>
            <a:r>
              <a:rPr lang="en-US" u="sng" dirty="0" smtClean="0"/>
              <a:t>it is always about politics </a:t>
            </a:r>
            <a:r>
              <a:rPr lang="en-US" dirty="0"/>
              <a:t> </a:t>
            </a:r>
            <a:r>
              <a:rPr lang="en-US" dirty="0" smtClean="0"/>
              <a:t>- how people deal with each other in relation to power and assets.</a:t>
            </a:r>
          </a:p>
          <a:p>
            <a:r>
              <a:rPr lang="en-US" dirty="0" smtClean="0"/>
              <a:t>Though there are many types of power (</a:t>
            </a:r>
            <a:r>
              <a:rPr lang="en-US" dirty="0" err="1" smtClean="0"/>
              <a:t>eg</a:t>
            </a:r>
            <a:r>
              <a:rPr lang="en-US" dirty="0" smtClean="0"/>
              <a:t>. Community power of Lock </a:t>
            </a:r>
            <a:r>
              <a:rPr lang="en-US" smtClean="0"/>
              <a:t>The Gate), </a:t>
            </a:r>
            <a:r>
              <a:rPr lang="en-US" dirty="0" smtClean="0"/>
              <a:t>financial power is one of the important types.  How ENGOs are </a:t>
            </a:r>
            <a:r>
              <a:rPr lang="en-US" dirty="0"/>
              <a:t>financed </a:t>
            </a:r>
            <a:r>
              <a:rPr lang="en-US" dirty="0" smtClean="0"/>
              <a:t>is critical </a:t>
            </a:r>
            <a:r>
              <a:rPr lang="en-US" dirty="0"/>
              <a:t>in supporting a </a:t>
            </a:r>
            <a:r>
              <a:rPr lang="en-US" dirty="0" smtClean="0"/>
              <a:t>POWERFUL voice </a:t>
            </a:r>
            <a:r>
              <a:rPr lang="en-US" dirty="0"/>
              <a:t>for nature in our society.  </a:t>
            </a:r>
            <a:endParaRPr lang="en-US" dirty="0" smtClean="0"/>
          </a:p>
          <a:p>
            <a:endParaRPr lang="en-US" dirty="0"/>
          </a:p>
          <a:p>
            <a:endParaRPr lang="en-US" dirty="0"/>
          </a:p>
        </p:txBody>
      </p:sp>
    </p:spTree>
    <p:extLst>
      <p:ext uri="{BB962C8B-B14F-4D97-AF65-F5344CB8AC3E}">
        <p14:creationId xmlns:p14="http://schemas.microsoft.com/office/powerpoint/2010/main" val="4177672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one way that ENGOs can become more financially powerful? </a:t>
            </a:r>
            <a:endParaRPr lang="en-US" dirty="0"/>
          </a:p>
        </p:txBody>
      </p:sp>
      <p:sp>
        <p:nvSpPr>
          <p:cNvPr id="3" name="Content Placeholder 2"/>
          <p:cNvSpPr>
            <a:spLocks noGrp="1"/>
          </p:cNvSpPr>
          <p:nvPr>
            <p:ph idx="1"/>
          </p:nvPr>
        </p:nvSpPr>
        <p:spPr/>
        <p:txBody>
          <a:bodyPr/>
          <a:lstStyle/>
          <a:p>
            <a:r>
              <a:rPr lang="en-US" dirty="0"/>
              <a:t>One area in which our economic, political and legal system needs to change to support human societies that live in a harmonious relationship with the Earth community is to amend our taxation and charity laws to allow environmental non-government </a:t>
            </a:r>
            <a:r>
              <a:rPr lang="en-US" dirty="0" err="1"/>
              <a:t>organisations</a:t>
            </a:r>
            <a:r>
              <a:rPr lang="en-US" dirty="0"/>
              <a:t> (ENGOs) to be public benevolent institutions (PBIs).  </a:t>
            </a:r>
            <a:endParaRPr lang="en-US" dirty="0" smtClean="0"/>
          </a:p>
          <a:p>
            <a:r>
              <a:rPr lang="en-US" dirty="0" smtClean="0"/>
              <a:t>All ENGOs can become Deductible Gift Recipients (DGRs)  if they meet certain criteria, but none can be PBIs.  </a:t>
            </a:r>
            <a:endParaRPr lang="en-US" dirty="0"/>
          </a:p>
        </p:txBody>
      </p:sp>
    </p:spTree>
    <p:extLst>
      <p:ext uri="{BB962C8B-B14F-4D97-AF65-F5344CB8AC3E}">
        <p14:creationId xmlns:p14="http://schemas.microsoft.com/office/powerpoint/2010/main" val="1292960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defRPr/>
            </a:pPr>
            <a:r>
              <a:rPr lang="en-US" dirty="0" smtClean="0">
                <a:latin typeface="Lucida Sans Unicode" charset="0"/>
                <a:ea typeface="ＭＳ Ｐゴシック" charset="0"/>
                <a:cs typeface="ＭＳ Ｐゴシック" charset="0"/>
              </a:rPr>
              <a:t>What’s the difference?</a:t>
            </a:r>
            <a:endParaRPr lang="en-AU" dirty="0">
              <a:latin typeface="Lucida Sans Unicode" charset="0"/>
              <a:ea typeface="ＭＳ Ｐゴシック" charset="0"/>
              <a:cs typeface="ＭＳ Ｐゴシック"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63347684"/>
              </p:ext>
            </p:extLst>
          </p:nvPr>
        </p:nvGraphicFramePr>
        <p:xfrm>
          <a:off x="323528" y="1484784"/>
          <a:ext cx="8302625" cy="4032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Australian Tax Exemptions</a:t>
            </a:r>
            <a:endParaRPr lang="en-US" dirty="0"/>
          </a:p>
        </p:txBody>
      </p:sp>
      <p:pic>
        <p:nvPicPr>
          <p:cNvPr id="4" name="Content Placeholder 3" descr="Overview of Tax Exemption.pdf"/>
          <p:cNvPicPr>
            <a:picLocks noGrp="1" noChangeAspect="1"/>
          </p:cNvPicPr>
          <p:nvPr>
            <p:ph idx="1"/>
          </p:nvPr>
        </p:nvPicPr>
        <p:blipFill>
          <a:blip r:embed="rId2" cstate="email">
            <a:extLst>
              <a:ext uri="{28A0092B-C50C-407E-A947-70E740481C1C}">
                <a14:useLocalDpi xmlns:a14="http://schemas.microsoft.com/office/drawing/2010/main" val="0"/>
              </a:ext>
            </a:extLst>
          </a:blip>
          <a:srcRect l="-95691" r="-95691"/>
          <a:stretch>
            <a:fillRect/>
          </a:stretch>
        </p:blipFill>
        <p:spPr/>
      </p:pic>
    </p:spTree>
    <p:extLst>
      <p:ext uri="{BB962C8B-B14F-4D97-AF65-F5344CB8AC3E}">
        <p14:creationId xmlns:p14="http://schemas.microsoft.com/office/powerpoint/2010/main" val="688265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PBIs – Gold star </a:t>
            </a:r>
            <a:r>
              <a:rPr lang="en-US" dirty="0" err="1" smtClean="0"/>
              <a:t>expemptions</a:t>
            </a:r>
            <a:r>
              <a:rPr lang="en-US" dirty="0" smtClean="0"/>
              <a:t> available from the ATO</a:t>
            </a:r>
            <a:endParaRPr lang="en-US" dirty="0"/>
          </a:p>
        </p:txBody>
      </p:sp>
      <p:sp>
        <p:nvSpPr>
          <p:cNvPr id="3" name="Content Placeholder 2"/>
          <p:cNvSpPr>
            <a:spLocks noGrp="1"/>
          </p:cNvSpPr>
          <p:nvPr>
            <p:ph idx="1"/>
          </p:nvPr>
        </p:nvSpPr>
        <p:spPr/>
        <p:txBody>
          <a:bodyPr/>
          <a:lstStyle/>
          <a:p>
            <a:r>
              <a:rPr lang="en-US" dirty="0"/>
              <a:t>Public Benevolent Institution (‘PBI’) is a charity whose main purpose is to work directly to relieve poverty, sickness, suffering or disability. </a:t>
            </a:r>
            <a:r>
              <a:rPr lang="en-AU" dirty="0"/>
              <a:t> </a:t>
            </a:r>
          </a:p>
          <a:p>
            <a:r>
              <a:rPr lang="en-US" dirty="0"/>
              <a:t>A PBI receives the greatest tax concessions of all groups that can register with the Australian Charities and Not-for-profits Commission (‘ACNC’). A PBI is entitled to a capped exemption on fringe benefits tax up to $30,000 per employee. </a:t>
            </a:r>
            <a:endParaRPr lang="en-AU" dirty="0"/>
          </a:p>
          <a:p>
            <a:endParaRPr lang="en-US" dirty="0"/>
          </a:p>
        </p:txBody>
      </p:sp>
    </p:spTree>
    <p:extLst>
      <p:ext uri="{BB962C8B-B14F-4D97-AF65-F5344CB8AC3E}">
        <p14:creationId xmlns:p14="http://schemas.microsoft.com/office/powerpoint/2010/main" val="2642865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PBIs – 4 Hoops to the Holy Grail </a:t>
            </a:r>
            <a:endParaRPr lang="en-US" dirty="0"/>
          </a:p>
        </p:txBody>
      </p:sp>
      <p:sp>
        <p:nvSpPr>
          <p:cNvPr id="3" name="Content Placeholder 2"/>
          <p:cNvSpPr>
            <a:spLocks noGrp="1"/>
          </p:cNvSpPr>
          <p:nvPr>
            <p:ph idx="1"/>
          </p:nvPr>
        </p:nvSpPr>
        <p:spPr/>
        <p:txBody>
          <a:bodyPr/>
          <a:lstStyle/>
          <a:p>
            <a:r>
              <a:rPr lang="en-US" sz="3200" dirty="0"/>
              <a:t>To be a PBI, a charity must meet the legal meaning of </a:t>
            </a:r>
            <a:r>
              <a:rPr lang="en-US" sz="3200" b="1" dirty="0"/>
              <a:t>‘</a:t>
            </a:r>
            <a:r>
              <a:rPr lang="en-US" sz="3200" b="1" u="sng" dirty="0"/>
              <a:t>charity’</a:t>
            </a:r>
            <a:r>
              <a:rPr lang="en-US" sz="3200" dirty="0"/>
              <a:t>, it must be an </a:t>
            </a:r>
            <a:r>
              <a:rPr lang="en-US" sz="3200" b="1" u="sng" dirty="0"/>
              <a:t>‘institution’ </a:t>
            </a:r>
            <a:r>
              <a:rPr lang="en-US" sz="3200" dirty="0"/>
              <a:t>that has </a:t>
            </a:r>
            <a:r>
              <a:rPr lang="en-US" sz="3200" b="1" u="sng" dirty="0"/>
              <a:t>‘benevolent relief’ </a:t>
            </a:r>
            <a:r>
              <a:rPr lang="en-US" sz="3200" dirty="0"/>
              <a:t>as its main purpose and that relief must be provided to </a:t>
            </a:r>
            <a:r>
              <a:rPr lang="en-US" sz="3200" b="1" u="sng" dirty="0"/>
              <a:t>‘people in need</a:t>
            </a:r>
            <a:r>
              <a:rPr lang="en-US" sz="3200" b="1" u="sng" dirty="0" smtClean="0"/>
              <a:t>’ </a:t>
            </a:r>
          </a:p>
          <a:p>
            <a:pPr marL="0" indent="0">
              <a:buNone/>
            </a:pPr>
            <a:r>
              <a:rPr lang="en-US" sz="1600" dirty="0" smtClean="0"/>
              <a:t>(see ACNC Act and common law - </a:t>
            </a:r>
            <a:r>
              <a:rPr lang="sk-SK" sz="1600" dirty="0"/>
              <a:t>http://www.acnc.gov.au/ACNC/FTS/Fact_PBI.aspx</a:t>
            </a:r>
            <a:r>
              <a:rPr lang="en-US" sz="1600" dirty="0" smtClean="0"/>
              <a:t>). </a:t>
            </a:r>
          </a:p>
          <a:p>
            <a:pPr marL="0" indent="0">
              <a:buNone/>
            </a:pPr>
            <a:r>
              <a:rPr lang="en-AU" sz="1800" i="1" dirty="0" smtClean="0"/>
              <a:t>Perpetual </a:t>
            </a:r>
            <a:r>
              <a:rPr lang="en-AU" sz="1800" i="1" dirty="0"/>
              <a:t>Trustee Co Ltd v Federal Commission of Taxation </a:t>
            </a:r>
            <a:r>
              <a:rPr lang="en-AU" sz="1800" dirty="0"/>
              <a:t>(1931) 45 CLR 224, 236. </a:t>
            </a:r>
          </a:p>
          <a:p>
            <a:endParaRPr lang="en-US" dirty="0"/>
          </a:p>
        </p:txBody>
      </p:sp>
    </p:spTree>
    <p:extLst>
      <p:ext uri="{BB962C8B-B14F-4D97-AF65-F5344CB8AC3E}">
        <p14:creationId xmlns:p14="http://schemas.microsoft.com/office/powerpoint/2010/main" val="499616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1 – A Charity  </a:t>
            </a:r>
            <a:r>
              <a:rPr lang="en-AU" dirty="0" smtClean="0">
                <a:latin typeface="Wingdings"/>
                <a:ea typeface="Wingdings"/>
                <a:cs typeface="Wingdings"/>
                <a:sym typeface="Wingdings"/>
              </a:rPr>
              <a:t></a:t>
            </a:r>
            <a:endParaRPr lang="en-US" dirty="0"/>
          </a:p>
        </p:txBody>
      </p:sp>
      <p:sp>
        <p:nvSpPr>
          <p:cNvPr id="3" name="Content Placeholder 2"/>
          <p:cNvSpPr>
            <a:spLocks noGrp="1"/>
          </p:cNvSpPr>
          <p:nvPr>
            <p:ph idx="1"/>
          </p:nvPr>
        </p:nvSpPr>
        <p:spPr>
          <a:xfrm>
            <a:off x="323528" y="1484784"/>
            <a:ext cx="8302625" cy="4032250"/>
          </a:xfrm>
        </p:spPr>
        <p:txBody>
          <a:bodyPr/>
          <a:lstStyle/>
          <a:p>
            <a:r>
              <a:rPr lang="en-US" dirty="0"/>
              <a:t>Under the </a:t>
            </a:r>
            <a:r>
              <a:rPr lang="en-US" i="1" dirty="0"/>
              <a:t>Charities Act  2013, </a:t>
            </a:r>
            <a:r>
              <a:rPr lang="en-US" dirty="0"/>
              <a:t>which will commence on 1 January 2014, the definition of charity is a not-for-profit entity whose purposes are all charitable, or incidental or ancillary to the furtherance of charitable purposes, and for the public benefit. </a:t>
            </a:r>
            <a:endParaRPr lang="en-US" dirty="0" smtClean="0"/>
          </a:p>
          <a:p>
            <a:pPr marL="0" indent="0">
              <a:buNone/>
            </a:pPr>
            <a:r>
              <a:rPr lang="en-US" sz="1600" i="1" dirty="0"/>
              <a:t>Charities Act 2013 </a:t>
            </a:r>
            <a:r>
              <a:rPr lang="en-US" sz="1600" dirty="0"/>
              <a:t>(</a:t>
            </a:r>
            <a:r>
              <a:rPr lang="en-US" sz="1600" dirty="0" err="1"/>
              <a:t>Cth</a:t>
            </a:r>
            <a:r>
              <a:rPr lang="en-US" sz="1600" dirty="0"/>
              <a:t>), s 5. </a:t>
            </a:r>
            <a:endParaRPr lang="en-AU" sz="1600" dirty="0"/>
          </a:p>
          <a:p>
            <a:r>
              <a:rPr lang="en-US" dirty="0"/>
              <a:t>Charitable purposes are listed in the Act, one of which is ‘advancing the natural environment’. </a:t>
            </a:r>
            <a:endParaRPr lang="en-US" dirty="0" smtClean="0"/>
          </a:p>
          <a:p>
            <a:pPr marL="0" indent="0">
              <a:buNone/>
            </a:pPr>
            <a:r>
              <a:rPr lang="en-US" dirty="0" smtClean="0"/>
              <a:t>TICK! </a:t>
            </a:r>
            <a:r>
              <a:rPr lang="en-US" dirty="0" smtClean="0">
                <a:latin typeface="Zapf Dingbats"/>
                <a:ea typeface="Zapf Dingbats"/>
                <a:cs typeface="Zapf Dingbats"/>
                <a:sym typeface="Zapf Dingbats"/>
              </a:rPr>
              <a:t>✔</a:t>
            </a:r>
            <a:endParaRPr lang="en-AU" dirty="0"/>
          </a:p>
          <a:p>
            <a:pPr marL="0" indent="0">
              <a:buNone/>
            </a:pPr>
            <a:r>
              <a:rPr lang="en-US" sz="1600" i="1" dirty="0" smtClean="0"/>
              <a:t>Charities </a:t>
            </a:r>
            <a:r>
              <a:rPr lang="en-US" sz="1600" i="1" dirty="0"/>
              <a:t>Act 2013 </a:t>
            </a:r>
            <a:r>
              <a:rPr lang="en-US" sz="1600" dirty="0"/>
              <a:t>(</a:t>
            </a:r>
            <a:r>
              <a:rPr lang="en-US" sz="1600" dirty="0" err="1"/>
              <a:t>Cth</a:t>
            </a:r>
            <a:r>
              <a:rPr lang="en-US" sz="1600" dirty="0"/>
              <a:t>), s 12(1)(j</a:t>
            </a:r>
            <a:r>
              <a:rPr lang="en-US" sz="1600" dirty="0" smtClean="0"/>
              <a:t>) (new – June 2013) </a:t>
            </a:r>
            <a:r>
              <a:rPr lang="en-US" sz="1600" dirty="0"/>
              <a:t>(Charities Act codified the common law) </a:t>
            </a:r>
            <a:endParaRPr lang="en-US" sz="1600" dirty="0" smtClean="0"/>
          </a:p>
          <a:p>
            <a:endParaRPr lang="en-US" dirty="0"/>
          </a:p>
          <a:p>
            <a:pPr marL="0" indent="0">
              <a:buNone/>
            </a:pPr>
            <a:endParaRPr lang="en-AU" dirty="0"/>
          </a:p>
          <a:p>
            <a:endParaRPr lang="en-US" dirty="0"/>
          </a:p>
        </p:txBody>
      </p:sp>
    </p:spTree>
    <p:extLst>
      <p:ext uri="{BB962C8B-B14F-4D97-AF65-F5344CB8AC3E}">
        <p14:creationId xmlns:p14="http://schemas.microsoft.com/office/powerpoint/2010/main" val="1919594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2 – An institution </a:t>
            </a:r>
            <a:r>
              <a:rPr lang="en-US" dirty="0" smtClean="0">
                <a:latin typeface="Wingdings"/>
                <a:ea typeface="Wingdings"/>
                <a:cs typeface="Wingdings"/>
                <a:sym typeface="Wingdings"/>
              </a:rPr>
              <a:t></a:t>
            </a:r>
            <a:endParaRPr lang="en-US" dirty="0"/>
          </a:p>
        </p:txBody>
      </p:sp>
      <p:sp>
        <p:nvSpPr>
          <p:cNvPr id="3" name="Content Placeholder 2"/>
          <p:cNvSpPr>
            <a:spLocks noGrp="1"/>
          </p:cNvSpPr>
          <p:nvPr>
            <p:ph idx="1"/>
          </p:nvPr>
        </p:nvSpPr>
        <p:spPr/>
        <p:txBody>
          <a:bodyPr/>
          <a:lstStyle/>
          <a:p>
            <a:r>
              <a:rPr lang="en-US" dirty="0"/>
              <a:t>A charity is an institution if it does more than just distribute funds or make property available for others. To be an institution is must have a separately identifiable structure and engage in its own activities.</a:t>
            </a:r>
            <a:endParaRPr lang="en-AU" dirty="0"/>
          </a:p>
          <a:p>
            <a:endParaRPr lang="en-US" dirty="0" smtClean="0"/>
          </a:p>
          <a:p>
            <a:r>
              <a:rPr lang="en-US" dirty="0" smtClean="0"/>
              <a:t>Tick – just pop on the corporate veil.  </a:t>
            </a:r>
            <a:endParaRPr lang="en-US" dirty="0"/>
          </a:p>
        </p:txBody>
      </p:sp>
    </p:spTree>
    <p:extLst>
      <p:ext uri="{BB962C8B-B14F-4D97-AF65-F5344CB8AC3E}">
        <p14:creationId xmlns:p14="http://schemas.microsoft.com/office/powerpoint/2010/main" val="1538467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3 – PBI Part 1 - Benevolent Relief</a:t>
            </a:r>
            <a:r>
              <a:rPr lang="en-US" dirty="0" smtClean="0">
                <a:latin typeface="Wingdings"/>
                <a:ea typeface="Wingdings"/>
                <a:cs typeface="Wingdings"/>
                <a:sym typeface="Wingdings"/>
              </a:rPr>
              <a:t></a:t>
            </a:r>
            <a:endParaRPr lang="en-US" dirty="0"/>
          </a:p>
        </p:txBody>
      </p:sp>
      <p:sp>
        <p:nvSpPr>
          <p:cNvPr id="3" name="Content Placeholder 2"/>
          <p:cNvSpPr>
            <a:spLocks noGrp="1"/>
          </p:cNvSpPr>
          <p:nvPr>
            <p:ph idx="1"/>
          </p:nvPr>
        </p:nvSpPr>
        <p:spPr>
          <a:xfrm>
            <a:off x="395536" y="1412776"/>
            <a:ext cx="8302625" cy="4032250"/>
          </a:xfrm>
        </p:spPr>
        <p:txBody>
          <a:bodyPr/>
          <a:lstStyle/>
          <a:p>
            <a:r>
              <a:rPr lang="en-US" dirty="0"/>
              <a:t>Benevolent relief is work which aims to relieve: poverty, sickness, disability, destitution, suffering, misfortune or helplessness. </a:t>
            </a:r>
            <a:endParaRPr lang="en-AU" dirty="0"/>
          </a:p>
          <a:p>
            <a:r>
              <a:rPr lang="en-US" dirty="0"/>
              <a:t>To be considered ‘benevolent relief’, the degree of suffering that is being alleviated must be significant enough to arouse compassion in people in the community and it must be beyond the suffering experienced as part of ordinary life. The test for benevolence is “whether their disability or condition is of such seriousness as will arouse community compassion and thus engender the </a:t>
            </a:r>
            <a:r>
              <a:rPr lang="en-US" dirty="0" smtClean="0"/>
              <a:t>provision of relief. </a:t>
            </a:r>
            <a:endParaRPr lang="en-AU" dirty="0"/>
          </a:p>
          <a:p>
            <a:endParaRPr lang="en-US" dirty="0"/>
          </a:p>
        </p:txBody>
      </p:sp>
    </p:spTree>
    <p:extLst>
      <p:ext uri="{BB962C8B-B14F-4D97-AF65-F5344CB8AC3E}">
        <p14:creationId xmlns:p14="http://schemas.microsoft.com/office/powerpoint/2010/main" val="1475982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David Suzuki </a:t>
            </a:r>
            <a:endParaRPr lang="en-US" dirty="0"/>
          </a:p>
        </p:txBody>
      </p:sp>
      <p:sp>
        <p:nvSpPr>
          <p:cNvPr id="3" name="Content Placeholder 2"/>
          <p:cNvSpPr>
            <a:spLocks noGrp="1"/>
          </p:cNvSpPr>
          <p:nvPr>
            <p:ph idx="1"/>
          </p:nvPr>
        </p:nvSpPr>
        <p:spPr>
          <a:xfrm>
            <a:off x="179512" y="1772816"/>
            <a:ext cx="8302625" cy="4032250"/>
          </a:xfrm>
        </p:spPr>
        <p:txBody>
          <a:bodyPr/>
          <a:lstStyle/>
          <a:p>
            <a:r>
              <a:rPr lang="en-US" sz="2000" i="1" dirty="0"/>
              <a:t>“There are some things in the world we can’t change – gravity, entropy, the speed of </a:t>
            </a:r>
            <a:r>
              <a:rPr lang="en-US" sz="2000" i="1" dirty="0" smtClean="0"/>
              <a:t>light….. Other </a:t>
            </a:r>
            <a:r>
              <a:rPr lang="en-US" sz="2000" i="1" dirty="0"/>
              <a:t>things, like capitalism, fee enterprise, the economy, the market, are not forces of nature, we invented them.  They are not immutable and we can change them</a:t>
            </a:r>
            <a:r>
              <a:rPr lang="en-US" sz="2000" i="1" dirty="0" smtClean="0"/>
              <a:t>.”</a:t>
            </a:r>
            <a:r>
              <a:rPr lang="en-US" sz="2000" i="1" dirty="0"/>
              <a:t>  </a:t>
            </a:r>
            <a:endParaRPr lang="en-AU" sz="2000" dirty="0"/>
          </a:p>
          <a:p>
            <a:pPr marL="0" indent="0">
              <a:buNone/>
            </a:pPr>
            <a:r>
              <a:rPr lang="en-US" dirty="0"/>
              <a:t> </a:t>
            </a:r>
            <a:r>
              <a:rPr lang="en-US" dirty="0" smtClean="0"/>
              <a:t>Suzuki </a:t>
            </a:r>
            <a:r>
              <a:rPr lang="en-US" dirty="0"/>
              <a:t>highlights an important fact – we invented our economic, political and legal systems and we have the power to change them.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4 – PBI Part 1 - People in need  </a:t>
            </a:r>
            <a:r>
              <a:rPr lang="en-US" dirty="0" smtClean="0">
                <a:latin typeface="Wingdings"/>
                <a:ea typeface="Wingdings"/>
                <a:cs typeface="Wingdings"/>
                <a:sym typeface="Wingdings"/>
              </a:rPr>
              <a:t></a:t>
            </a:r>
            <a:r>
              <a:rPr lang="en-US" dirty="0" smtClean="0"/>
              <a:t> </a:t>
            </a:r>
            <a:endParaRPr lang="en-US" dirty="0"/>
          </a:p>
        </p:txBody>
      </p:sp>
      <p:sp>
        <p:nvSpPr>
          <p:cNvPr id="3" name="Content Placeholder 2"/>
          <p:cNvSpPr>
            <a:spLocks noGrp="1"/>
          </p:cNvSpPr>
          <p:nvPr>
            <p:ph idx="1"/>
          </p:nvPr>
        </p:nvSpPr>
        <p:spPr/>
        <p:txBody>
          <a:bodyPr/>
          <a:lstStyle/>
          <a:p>
            <a:r>
              <a:rPr lang="en-US" dirty="0"/>
              <a:t>To be a PBI, the benevolent relief being provide must only be for people</a:t>
            </a:r>
            <a:r>
              <a:rPr lang="en-AU" dirty="0"/>
              <a:t> </a:t>
            </a:r>
            <a:r>
              <a:rPr lang="en-US" dirty="0"/>
              <a:t>, specifically people who need help. Due to this requirement, even a charitable </a:t>
            </a:r>
            <a:r>
              <a:rPr lang="en-US" dirty="0" err="1"/>
              <a:t>organisation</a:t>
            </a:r>
            <a:r>
              <a:rPr lang="en-US" dirty="0"/>
              <a:t> such as the RSCPA is not considered a PBI, because the relief for sickness, suffering and distress is provides is for animals and not human beings. </a:t>
            </a:r>
            <a:endParaRPr lang="en-AU" dirty="0"/>
          </a:p>
          <a:p>
            <a:pPr marL="0" indent="0">
              <a:buNone/>
            </a:pPr>
            <a:endParaRPr lang="en-US" dirty="0"/>
          </a:p>
        </p:txBody>
      </p:sp>
    </p:spTree>
    <p:extLst>
      <p:ext uri="{BB962C8B-B14F-4D97-AF65-F5344CB8AC3E}">
        <p14:creationId xmlns:p14="http://schemas.microsoft.com/office/powerpoint/2010/main" val="3830027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defRPr/>
            </a:pPr>
            <a:r>
              <a:rPr lang="en-US" dirty="0" smtClean="0">
                <a:latin typeface="Lucida Sans Unicode" charset="0"/>
                <a:ea typeface="ＭＳ Ｐゴシック" charset="0"/>
                <a:cs typeface="ＭＳ Ｐゴシック" charset="0"/>
              </a:rPr>
              <a:t>The 4 Criteria -  </a:t>
            </a:r>
            <a:endParaRPr lang="en-AU" dirty="0">
              <a:latin typeface="Lucida Sans Unicode" charset="0"/>
              <a:ea typeface="ＭＳ Ｐゴシック" charset="0"/>
              <a:cs typeface="ＭＳ Ｐゴシック"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47914710"/>
              </p:ext>
            </p:extLst>
          </p:nvPr>
        </p:nvGraphicFramePr>
        <p:xfrm>
          <a:off x="251520" y="1484784"/>
          <a:ext cx="8302625" cy="4032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the criteria – what can be done? </a:t>
            </a:r>
          </a:p>
        </p:txBody>
      </p:sp>
      <p:sp>
        <p:nvSpPr>
          <p:cNvPr id="3" name="Content Placeholder 2"/>
          <p:cNvSpPr>
            <a:spLocks noGrp="1"/>
          </p:cNvSpPr>
          <p:nvPr>
            <p:ph idx="1"/>
          </p:nvPr>
        </p:nvSpPr>
        <p:spPr/>
        <p:txBody>
          <a:bodyPr/>
          <a:lstStyle/>
          <a:p>
            <a:r>
              <a:rPr lang="en-US" dirty="0" smtClean="0"/>
              <a:t>Criteria 3 – Benevolent Relief </a:t>
            </a:r>
          </a:p>
          <a:p>
            <a:r>
              <a:rPr lang="en-US" i="1" dirty="0"/>
              <a:t>Perpetual Trustee </a:t>
            </a:r>
            <a:r>
              <a:rPr lang="en-US" dirty="0"/>
              <a:t>refers to the targets of public benevolence as being one which ‘arouses pity’ </a:t>
            </a:r>
            <a:r>
              <a:rPr lang="en-US" sz="1000" dirty="0" smtClean="0"/>
              <a:t>[1931</a:t>
            </a:r>
            <a:r>
              <a:rPr lang="en-US" sz="1000" dirty="0"/>
              <a:t>] 45 CLR 224 at 236</a:t>
            </a:r>
            <a:r>
              <a:rPr lang="en-AU" sz="1000" dirty="0"/>
              <a:t> </a:t>
            </a:r>
            <a:endParaRPr lang="en-US" sz="1000" dirty="0" smtClean="0"/>
          </a:p>
          <a:p>
            <a:r>
              <a:rPr lang="en-US" dirty="0"/>
              <a:t>An entity is not a PBI if the condition it seeks to relieve does not arouse compassion in the community. Needs that are met by education or training are not considered sufficient to arouse pity</a:t>
            </a:r>
            <a:r>
              <a:rPr lang="en-AU" dirty="0"/>
              <a:t> </a:t>
            </a:r>
            <a:endParaRPr lang="en-US" dirty="0"/>
          </a:p>
          <a:p>
            <a:r>
              <a:rPr lang="en-US" sz="1000" dirty="0"/>
              <a:t>Australian Taxation Office (ATO) 2000, </a:t>
            </a:r>
            <a:r>
              <a:rPr lang="en-US" sz="1000" i="1" dirty="0"/>
              <a:t>Draft Taxation Ruling, Income tax and fringe benefits tax: public benevolent institutions </a:t>
            </a:r>
            <a:endParaRPr lang="en-US" sz="1000" dirty="0" smtClean="0"/>
          </a:p>
        </p:txBody>
      </p:sp>
    </p:spTree>
    <p:extLst>
      <p:ext uri="{BB962C8B-B14F-4D97-AF65-F5344CB8AC3E}">
        <p14:creationId xmlns:p14="http://schemas.microsoft.com/office/powerpoint/2010/main" val="173504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3 – Benevolent Relief   </a:t>
            </a:r>
            <a:endParaRPr lang="en-US" dirty="0"/>
          </a:p>
        </p:txBody>
      </p:sp>
      <p:sp>
        <p:nvSpPr>
          <p:cNvPr id="3" name="Content Placeholder 2"/>
          <p:cNvSpPr>
            <a:spLocks noGrp="1"/>
          </p:cNvSpPr>
          <p:nvPr>
            <p:ph idx="1"/>
          </p:nvPr>
        </p:nvSpPr>
        <p:spPr/>
        <p:txBody>
          <a:bodyPr/>
          <a:lstStyle/>
          <a:p>
            <a:pPr marL="0" indent="0">
              <a:buNone/>
            </a:pPr>
            <a:r>
              <a:rPr lang="en-US" dirty="0" smtClean="0"/>
              <a:t>An </a:t>
            </a:r>
            <a:r>
              <a:rPr lang="en-US" dirty="0"/>
              <a:t>individual, group or even an entire society that finds itself in a ravaged and inhabitable natural environment, is certainly a target that would arouse pity and compassion, and it is such an environment that ENGO’s are working to avoid. </a:t>
            </a:r>
            <a:endParaRPr lang="en-US" dirty="0" smtClean="0"/>
          </a:p>
        </p:txBody>
      </p:sp>
    </p:spTree>
    <p:extLst>
      <p:ext uri="{BB962C8B-B14F-4D97-AF65-F5344CB8AC3E}">
        <p14:creationId xmlns:p14="http://schemas.microsoft.com/office/powerpoint/2010/main" val="2587911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the criteria – what can be done? </a:t>
            </a:r>
            <a:endParaRPr lang="en-US" dirty="0"/>
          </a:p>
        </p:txBody>
      </p:sp>
      <p:sp>
        <p:nvSpPr>
          <p:cNvPr id="3" name="Content Placeholder 2"/>
          <p:cNvSpPr>
            <a:spLocks noGrp="1"/>
          </p:cNvSpPr>
          <p:nvPr>
            <p:ph idx="1"/>
          </p:nvPr>
        </p:nvSpPr>
        <p:spPr/>
        <p:txBody>
          <a:bodyPr/>
          <a:lstStyle/>
          <a:p>
            <a:r>
              <a:rPr lang="en-US" dirty="0" smtClean="0"/>
              <a:t>Criteria 4 – The sticking point – ‘To people in need’ </a:t>
            </a:r>
          </a:p>
          <a:p>
            <a:pPr marL="457200" lvl="1" indent="0">
              <a:buNone/>
            </a:pPr>
            <a:endParaRPr lang="en-US" dirty="0" smtClean="0"/>
          </a:p>
          <a:p>
            <a:pPr marL="457200" lvl="1" indent="0">
              <a:buNone/>
            </a:pPr>
            <a:r>
              <a:rPr lang="en-US" sz="3600" b="1" dirty="0" smtClean="0">
                <a:solidFill>
                  <a:srgbClr val="008000"/>
                </a:solidFill>
              </a:rPr>
              <a:t>Solution 1 – Environmental Justice work of ENGOs</a:t>
            </a:r>
          </a:p>
          <a:p>
            <a:pPr marL="457200" lvl="1" indent="0">
              <a:buNone/>
            </a:pPr>
            <a:r>
              <a:rPr lang="en-US" sz="2400" dirty="0"/>
              <a:t>S</a:t>
            </a:r>
            <a:r>
              <a:rPr lang="en-US" sz="2400" dirty="0" smtClean="0"/>
              <a:t>olution 2 – Rights for Nature!  Animals, and rivers are people too </a:t>
            </a:r>
            <a:endParaRPr lang="en-US" sz="2400" dirty="0"/>
          </a:p>
        </p:txBody>
      </p:sp>
    </p:spTree>
    <p:extLst>
      <p:ext uri="{BB962C8B-B14F-4D97-AF65-F5344CB8AC3E}">
        <p14:creationId xmlns:p14="http://schemas.microsoft.com/office/powerpoint/2010/main" val="3560765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1 - Environmental Justice – Benevolent Relief to People in Need </a:t>
            </a:r>
          </a:p>
        </p:txBody>
      </p:sp>
      <p:sp>
        <p:nvSpPr>
          <p:cNvPr id="3" name="Content Placeholder 2"/>
          <p:cNvSpPr>
            <a:spLocks noGrp="1"/>
          </p:cNvSpPr>
          <p:nvPr>
            <p:ph idx="1"/>
          </p:nvPr>
        </p:nvSpPr>
        <p:spPr/>
        <p:txBody>
          <a:bodyPr/>
          <a:lstStyle/>
          <a:p>
            <a:pPr marL="0" indent="0">
              <a:buNone/>
            </a:pPr>
            <a:r>
              <a:rPr lang="en-US" dirty="0" smtClean="0"/>
              <a:t>Environmental </a:t>
            </a:r>
            <a:r>
              <a:rPr lang="en-US" dirty="0"/>
              <a:t>justice still deals with </a:t>
            </a:r>
          </a:p>
          <a:p>
            <a:pPr marL="0" indent="0">
              <a:buNone/>
            </a:pPr>
            <a:r>
              <a:rPr lang="en-US" dirty="0" smtClean="0"/>
              <a:t>two </a:t>
            </a:r>
            <a:r>
              <a:rPr lang="en-US" dirty="0"/>
              <a:t>main questions: </a:t>
            </a:r>
            <a:endParaRPr lang="en-US" dirty="0" smtClean="0"/>
          </a:p>
          <a:p>
            <a:pPr marL="0" indent="0">
              <a:buNone/>
            </a:pPr>
            <a:r>
              <a:rPr lang="en-US" dirty="0" smtClean="0"/>
              <a:t>1. </a:t>
            </a:r>
            <a:r>
              <a:rPr lang="en-US" u="sng" dirty="0" smtClean="0"/>
              <a:t>how </a:t>
            </a:r>
            <a:r>
              <a:rPr lang="en-US" u="sng" dirty="0"/>
              <a:t>environmental risk is </a:t>
            </a:r>
            <a:r>
              <a:rPr lang="en-US" u="sng" dirty="0" smtClean="0"/>
              <a:t>distributed</a:t>
            </a:r>
          </a:p>
          <a:p>
            <a:pPr marL="0" indent="0">
              <a:buNone/>
            </a:pPr>
            <a:r>
              <a:rPr lang="en-US" dirty="0" smtClean="0"/>
              <a:t>and </a:t>
            </a:r>
          </a:p>
          <a:p>
            <a:pPr marL="0" indent="0">
              <a:buNone/>
            </a:pPr>
            <a:r>
              <a:rPr lang="en-US" dirty="0" smtClean="0"/>
              <a:t>2. to </a:t>
            </a:r>
            <a:r>
              <a:rPr lang="en-US" dirty="0"/>
              <a:t>what extent the public can </a:t>
            </a:r>
          </a:p>
          <a:p>
            <a:pPr marL="0" indent="0">
              <a:buNone/>
            </a:pPr>
            <a:r>
              <a:rPr lang="en-US" dirty="0" smtClean="0"/>
              <a:t>participate </a:t>
            </a:r>
            <a:r>
              <a:rPr lang="en-US" dirty="0"/>
              <a:t>in decisions about </a:t>
            </a:r>
            <a:endParaRPr lang="en-US" dirty="0" smtClean="0"/>
          </a:p>
          <a:p>
            <a:pPr marL="0" indent="0">
              <a:buNone/>
            </a:pPr>
            <a:r>
              <a:rPr lang="en-US" dirty="0" smtClean="0"/>
              <a:t>the </a:t>
            </a:r>
            <a:r>
              <a:rPr lang="en-US" dirty="0"/>
              <a:t>environment. </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6541317" y="1844824"/>
            <a:ext cx="2602683" cy="3747864"/>
          </a:xfrm>
          <a:prstGeom prst="rect">
            <a:avLst/>
          </a:prstGeom>
        </p:spPr>
      </p:pic>
    </p:spTree>
    <p:extLst>
      <p:ext uri="{BB962C8B-B14F-4D97-AF65-F5344CB8AC3E}">
        <p14:creationId xmlns:p14="http://schemas.microsoft.com/office/powerpoint/2010/main" val="2745848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1 - Environmental Justice – Benevolent Relief to People in Need </a:t>
            </a:r>
            <a:endParaRPr lang="en-US" dirty="0"/>
          </a:p>
        </p:txBody>
      </p:sp>
      <p:sp>
        <p:nvSpPr>
          <p:cNvPr id="3" name="Content Placeholder 2"/>
          <p:cNvSpPr>
            <a:spLocks noGrp="1"/>
          </p:cNvSpPr>
          <p:nvPr>
            <p:ph idx="1"/>
          </p:nvPr>
        </p:nvSpPr>
        <p:spPr>
          <a:xfrm>
            <a:off x="251520" y="1484784"/>
            <a:ext cx="8302625" cy="4032250"/>
          </a:xfrm>
        </p:spPr>
        <p:txBody>
          <a:bodyPr/>
          <a:lstStyle/>
          <a:p>
            <a:r>
              <a:rPr lang="en-US" sz="1600" dirty="0" smtClean="0"/>
              <a:t>….several </a:t>
            </a:r>
            <a:r>
              <a:rPr lang="en-US" sz="1600" dirty="0"/>
              <a:t>environmental issues in Australia that could be </a:t>
            </a:r>
            <a:r>
              <a:rPr lang="en-US" sz="1600" dirty="0" err="1"/>
              <a:t>analysed</a:t>
            </a:r>
            <a:r>
              <a:rPr lang="en-US" sz="1600" dirty="0"/>
              <a:t> in ‘traditional’ environmental justice terms, giving rise to questions about the fairness in the distribution of environmental harms. Michelle Maloney suggests several in her recent report for the Queensland Government: </a:t>
            </a:r>
          </a:p>
          <a:p>
            <a:r>
              <a:rPr lang="en-US" sz="1600" dirty="0"/>
              <a:t>‘...contamination of water in the artesian basin from coal seam gas exploration ...; </a:t>
            </a:r>
          </a:p>
          <a:p>
            <a:r>
              <a:rPr lang="en-US" sz="1600" dirty="0"/>
              <a:t>... lead poisoning in </a:t>
            </a:r>
            <a:r>
              <a:rPr lang="en-US" sz="1600" dirty="0" err="1"/>
              <a:t>Mr</a:t>
            </a:r>
            <a:r>
              <a:rPr lang="en-US" sz="1600" dirty="0"/>
              <a:t> Isa ...; </a:t>
            </a:r>
          </a:p>
          <a:p>
            <a:r>
              <a:rPr lang="en-US" sz="1600" dirty="0"/>
              <a:t>... high levels of cancer and respiratory disease in communities in the Hunter Valley who have been surrounded by coal mining ...; </a:t>
            </a:r>
          </a:p>
          <a:p>
            <a:r>
              <a:rPr lang="en-US" sz="1600" dirty="0"/>
              <a:t>... Community resistance to the siting of hazardous waste storage and disposal facilities in Botany Bay and Perth ...; </a:t>
            </a:r>
          </a:p>
          <a:p>
            <a:r>
              <a:rPr lang="en-US" sz="1600" dirty="0"/>
              <a:t>... the re-opening of a copper smelter in Port </a:t>
            </a:r>
            <a:r>
              <a:rPr lang="en-US" sz="1600" dirty="0" err="1"/>
              <a:t>Kembla</a:t>
            </a:r>
            <a:r>
              <a:rPr lang="en-US" sz="1600" dirty="0"/>
              <a:t> ... </a:t>
            </a:r>
          </a:p>
          <a:p>
            <a:r>
              <a:rPr lang="en-US" sz="1600" dirty="0"/>
              <a:t>Indigenous community resistance to siting nuclear dump sites in the South Australian desert...;</a:t>
            </a:r>
            <a:r>
              <a:rPr lang="en-US" sz="1600" dirty="0" smtClean="0"/>
              <a:t>’</a:t>
            </a:r>
            <a:r>
              <a:rPr lang="en-US" sz="1600" dirty="0"/>
              <a:t/>
            </a:r>
            <a:br>
              <a:rPr lang="en-US" sz="1600" dirty="0"/>
            </a:br>
            <a:endParaRPr lang="en-US" sz="1600" dirty="0"/>
          </a:p>
          <a:p>
            <a:endParaRPr lang="en-US" dirty="0"/>
          </a:p>
        </p:txBody>
      </p:sp>
    </p:spTree>
    <p:extLst>
      <p:ext uri="{BB962C8B-B14F-4D97-AF65-F5344CB8AC3E}">
        <p14:creationId xmlns:p14="http://schemas.microsoft.com/office/powerpoint/2010/main" val="3572335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1 - Do ENGOs </a:t>
            </a:r>
            <a:r>
              <a:rPr lang="en-US" dirty="0" err="1" smtClean="0"/>
              <a:t>prioritise</a:t>
            </a:r>
            <a:r>
              <a:rPr lang="en-US" dirty="0" smtClean="0"/>
              <a:t> social justice? </a:t>
            </a:r>
            <a:endParaRPr lang="en-US" dirty="0"/>
          </a:p>
        </p:txBody>
      </p:sp>
      <p:sp>
        <p:nvSpPr>
          <p:cNvPr id="3" name="Content Placeholder 2"/>
          <p:cNvSpPr>
            <a:spLocks noGrp="1"/>
          </p:cNvSpPr>
          <p:nvPr>
            <p:ph idx="1"/>
          </p:nvPr>
        </p:nvSpPr>
        <p:spPr>
          <a:xfrm>
            <a:off x="251520" y="1412776"/>
            <a:ext cx="8302625" cy="4032250"/>
          </a:xfrm>
        </p:spPr>
        <p:txBody>
          <a:bodyPr/>
          <a:lstStyle/>
          <a:p>
            <a:r>
              <a:rPr lang="en-US" dirty="0"/>
              <a:t>In general, the discussion around ‘saving the environment’ conducted by most environmental NGOs does not identify, or </a:t>
            </a:r>
            <a:r>
              <a:rPr lang="en-US" dirty="0" err="1"/>
              <a:t>prioritise</a:t>
            </a:r>
            <a:r>
              <a:rPr lang="en-US" dirty="0"/>
              <a:t>, social justice and equity issues: prominent environmental non-government </a:t>
            </a:r>
            <a:r>
              <a:rPr lang="en-US" dirty="0" err="1"/>
              <a:t>organisations</a:t>
            </a:r>
            <a:r>
              <a:rPr lang="en-US" dirty="0"/>
              <a:t> treat the interrelation between environment and justice as incidental rather than inextricable. </a:t>
            </a:r>
            <a:endParaRPr lang="en-US" dirty="0" smtClean="0"/>
          </a:p>
          <a:p>
            <a:r>
              <a:rPr lang="en-US" dirty="0" smtClean="0"/>
              <a:t>Friends </a:t>
            </a:r>
            <a:r>
              <a:rPr lang="en-US" dirty="0"/>
              <a:t>of the Earth Australia must be cited as the exception to this, having strong environmental justice threads in its operations and running specific campaigns linking environmental protection to broader social </a:t>
            </a:r>
            <a:r>
              <a:rPr lang="en-US" dirty="0" smtClean="0"/>
              <a:t>concerns.</a:t>
            </a:r>
            <a:r>
              <a:rPr lang="en-US" dirty="0"/>
              <a:t> </a:t>
            </a:r>
            <a:r>
              <a:rPr lang="en-US" dirty="0" smtClean="0"/>
              <a:t> </a:t>
            </a:r>
            <a:endParaRPr lang="en-US" dirty="0"/>
          </a:p>
        </p:txBody>
      </p:sp>
    </p:spTree>
    <p:extLst>
      <p:ext uri="{BB962C8B-B14F-4D97-AF65-F5344CB8AC3E}">
        <p14:creationId xmlns:p14="http://schemas.microsoft.com/office/powerpoint/2010/main" val="2752653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8642350" cy="792163"/>
          </a:xfrm>
        </p:spPr>
        <p:txBody>
          <a:bodyPr/>
          <a:lstStyle/>
          <a:p>
            <a:pPr>
              <a:defRPr/>
            </a:pPr>
            <a:r>
              <a:rPr lang="en-US" dirty="0" smtClean="0"/>
              <a:t>Solution 1 </a:t>
            </a:r>
            <a:r>
              <a:rPr lang="en-US" dirty="0"/>
              <a:t>- Environmental Justice – Benevolent Relief to People in Need </a:t>
            </a:r>
            <a:r>
              <a:rPr lang="en-US" dirty="0" smtClean="0"/>
              <a:t>– But is the relief ‘direct’ enough? </a:t>
            </a:r>
            <a:endParaRPr lang="en-US" dirty="0"/>
          </a:p>
        </p:txBody>
      </p:sp>
      <p:sp>
        <p:nvSpPr>
          <p:cNvPr id="3" name="Content Placeholder 2"/>
          <p:cNvSpPr>
            <a:spLocks noGrp="1"/>
          </p:cNvSpPr>
          <p:nvPr>
            <p:ph idx="1"/>
          </p:nvPr>
        </p:nvSpPr>
        <p:spPr/>
        <p:txBody>
          <a:bodyPr/>
          <a:lstStyle/>
          <a:p>
            <a:pPr>
              <a:defRPr/>
            </a:pPr>
            <a:endParaRPr lang="en-US" dirty="0"/>
          </a:p>
          <a:p>
            <a:pPr marL="0" indent="0">
              <a:buNone/>
              <a:defRPr/>
            </a:pPr>
            <a:r>
              <a:rPr lang="en-US" dirty="0" smtClean="0"/>
              <a:t>It </a:t>
            </a:r>
            <a:r>
              <a:rPr lang="en-US" dirty="0"/>
              <a:t>could also be argued that the work of ENGOs provides indirect relief or reduction in poverty and in particular, distress, however it has been held that it is not sufficient that the </a:t>
            </a:r>
            <a:r>
              <a:rPr lang="en-US" b="1" u="sng" dirty="0"/>
              <a:t>consequences</a:t>
            </a:r>
            <a:r>
              <a:rPr lang="en-US" dirty="0"/>
              <a:t> of a group’s activities tend to relieve distress and suffering</a:t>
            </a:r>
            <a:r>
              <a:rPr lang="en-AU" dirty="0"/>
              <a:t> </a:t>
            </a:r>
            <a:endParaRPr lang="en-AU" dirty="0" smtClean="0"/>
          </a:p>
          <a:p>
            <a:pPr>
              <a:defRPr/>
            </a:pPr>
            <a:r>
              <a:rPr lang="en-US" i="1" dirty="0" err="1"/>
              <a:t>Tangentyere</a:t>
            </a:r>
            <a:r>
              <a:rPr lang="en-US" i="1" dirty="0"/>
              <a:t> Council Inc. v Commissioner of Taxes </a:t>
            </a:r>
            <a:r>
              <a:rPr lang="en-US" dirty="0"/>
              <a:t>(1990) 21 ATR 239.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1 - Environmental Justice – Benevolent Relief to People in Need – But is the relief ‘direct’ enough? </a:t>
            </a:r>
          </a:p>
        </p:txBody>
      </p:sp>
      <p:sp>
        <p:nvSpPr>
          <p:cNvPr id="3" name="Content Placeholder 2"/>
          <p:cNvSpPr>
            <a:spLocks noGrp="1"/>
          </p:cNvSpPr>
          <p:nvPr>
            <p:ph idx="1"/>
          </p:nvPr>
        </p:nvSpPr>
        <p:spPr/>
        <p:txBody>
          <a:bodyPr/>
          <a:lstStyle/>
          <a:p>
            <a:r>
              <a:rPr lang="en-US" b="1" dirty="0"/>
              <a:t>Exception: Preventative Relief – A way for ENGOs to be considered PBIs</a:t>
            </a:r>
            <a:endParaRPr lang="en-AU" dirty="0"/>
          </a:p>
          <a:p>
            <a:r>
              <a:rPr lang="en-US" sz="1800" dirty="0"/>
              <a:t>In </a:t>
            </a:r>
            <a:r>
              <a:rPr lang="en-US" sz="1800" i="1" dirty="0"/>
              <a:t>Federation of NSW Police Citizens Boys Club v Council of the City of Greater </a:t>
            </a:r>
            <a:r>
              <a:rPr lang="en-US" sz="1800" i="1" dirty="0" err="1"/>
              <a:t>Wollongong</a:t>
            </a:r>
            <a:r>
              <a:rPr lang="en-US" sz="1800" dirty="0" err="1"/>
              <a:t>it</a:t>
            </a:r>
            <a:r>
              <a:rPr lang="en-US" sz="1800" dirty="0"/>
              <a:t> was held that an entity can be a PBI when its relief purpose is preventative. It was stated that “there would appear no good reason for holding that any action…to alleviate or remove the conditions which give rise to it is not equally benevolent…it is difficult to see why prophylaxis should not be regarded as an activity just as benevolent as therapy”. The preventative relief in that case involved the re-establishment of individuals discharged impecunious after a sojourn in jail</a:t>
            </a:r>
            <a:r>
              <a:rPr lang="en-AU" sz="1800" dirty="0"/>
              <a:t> </a:t>
            </a:r>
            <a:r>
              <a:rPr lang="en-US" sz="1800" dirty="0"/>
              <a:t>(1957) 2 LGRA 54</a:t>
            </a:r>
            <a:endParaRPr lang="en-AU" sz="1800" dirty="0"/>
          </a:p>
          <a:p>
            <a:endParaRPr lang="en-US" dirty="0"/>
          </a:p>
        </p:txBody>
      </p:sp>
    </p:spTree>
    <p:extLst>
      <p:ext uri="{BB962C8B-B14F-4D97-AF65-F5344CB8AC3E}">
        <p14:creationId xmlns:p14="http://schemas.microsoft.com/office/powerpoint/2010/main" val="622102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of Law’s </a:t>
            </a:r>
            <a:r>
              <a:rPr lang="en-US" dirty="0" smtClean="0"/>
              <a:t>inventions </a:t>
            </a:r>
            <a:r>
              <a:rPr lang="en-US" dirty="0" smtClean="0"/>
              <a:t>- The Corporate Veil</a:t>
            </a:r>
            <a:endParaRPr lang="en-US" dirty="0"/>
          </a:p>
        </p:txBody>
      </p:sp>
      <p:sp>
        <p:nvSpPr>
          <p:cNvPr id="3" name="Content Placeholder 2"/>
          <p:cNvSpPr>
            <a:spLocks noGrp="1"/>
          </p:cNvSpPr>
          <p:nvPr>
            <p:ph idx="1"/>
          </p:nvPr>
        </p:nvSpPr>
        <p:spPr/>
        <p:txBody>
          <a:bodyPr/>
          <a:lstStyle/>
          <a:p>
            <a:r>
              <a:rPr lang="en-US" dirty="0" err="1"/>
              <a:t>Windeyer</a:t>
            </a:r>
            <a:r>
              <a:rPr lang="en-US" dirty="0"/>
              <a:t> J, in the High Court in </a:t>
            </a:r>
            <a:r>
              <a:rPr lang="en-US" i="1" dirty="0" err="1"/>
              <a:t>Peate</a:t>
            </a:r>
            <a:r>
              <a:rPr lang="en-US" i="1" dirty="0"/>
              <a:t> v Federal Commissioner of Taxation</a:t>
            </a:r>
            <a:r>
              <a:rPr lang="en-US" dirty="0" smtClean="0"/>
              <a:t>, </a:t>
            </a:r>
            <a:r>
              <a:rPr lang="en-US" dirty="0"/>
              <a:t>stated that a company represents: </a:t>
            </a:r>
            <a:endParaRPr lang="en-US" sz="2800" dirty="0"/>
          </a:p>
          <a:p>
            <a:pPr lvl="1"/>
            <a:r>
              <a:rPr lang="en-US" sz="2800" dirty="0" smtClean="0"/>
              <a:t>“</a:t>
            </a:r>
            <a:r>
              <a:rPr lang="en-US" sz="2800" dirty="0"/>
              <a:t>[A] new legal entity, a person in the eye of the law. Perhaps it were better in some cases to say a legal persona, for the Latin word in one of its senses means a mask: </a:t>
            </a:r>
            <a:r>
              <a:rPr lang="en-US" sz="2800" dirty="0" err="1"/>
              <a:t>Eriptur</a:t>
            </a:r>
            <a:r>
              <a:rPr lang="en-US" sz="2800" dirty="0"/>
              <a:t> persona, </a:t>
            </a:r>
            <a:r>
              <a:rPr lang="en-US" sz="2800" dirty="0" err="1"/>
              <a:t>manet</a:t>
            </a:r>
            <a:r>
              <a:rPr lang="en-US" sz="2800" dirty="0"/>
              <a:t> res.</a:t>
            </a:r>
            <a:r>
              <a:rPr lang="en-US" sz="2800" dirty="0" smtClean="0"/>
              <a:t>”</a:t>
            </a:r>
          </a:p>
          <a:p>
            <a:endParaRPr lang="en-US" dirty="0"/>
          </a:p>
        </p:txBody>
      </p:sp>
    </p:spTree>
    <p:extLst>
      <p:ext uri="{BB962C8B-B14F-4D97-AF65-F5344CB8AC3E}">
        <p14:creationId xmlns:p14="http://schemas.microsoft.com/office/powerpoint/2010/main" val="208522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1 - Environmental Justice – Benevolent Relief to People in Need – But is the relief ‘direct’ enough? </a:t>
            </a:r>
          </a:p>
        </p:txBody>
      </p:sp>
      <p:sp>
        <p:nvSpPr>
          <p:cNvPr id="3" name="Content Placeholder 2"/>
          <p:cNvSpPr>
            <a:spLocks noGrp="1"/>
          </p:cNvSpPr>
          <p:nvPr>
            <p:ph idx="1"/>
          </p:nvPr>
        </p:nvSpPr>
        <p:spPr/>
        <p:txBody>
          <a:bodyPr/>
          <a:lstStyle/>
          <a:p>
            <a:r>
              <a:rPr lang="en-US" dirty="0"/>
              <a:t>In support of the idea that ‘preventative relief’ should be considered benevolent, the Geelong Ethnic Communities Council argued in a submission for the Charities Definition Inquiry, that “if we value prevention as being equally important as treatment, cure or direct assistance, then the distinction is irrelevant and inappropriate”. </a:t>
            </a:r>
            <a:endParaRPr lang="en-US" dirty="0" smtClean="0"/>
          </a:p>
          <a:p>
            <a:endParaRPr lang="en-US" sz="1000" dirty="0"/>
          </a:p>
          <a:p>
            <a:r>
              <a:rPr lang="en-US" sz="1000" dirty="0" smtClean="0"/>
              <a:t>Charities </a:t>
            </a:r>
            <a:r>
              <a:rPr lang="en-US" sz="1000" dirty="0"/>
              <a:t>Definition Inquire, </a:t>
            </a:r>
            <a:r>
              <a:rPr lang="en-US" sz="1000" i="1" dirty="0"/>
              <a:t>Chapter 29: Benevolent Charities, </a:t>
            </a:r>
            <a:r>
              <a:rPr lang="en-US" sz="1000" dirty="0"/>
              <a:t>254, </a:t>
            </a:r>
            <a:r>
              <a:rPr lang="en-US" sz="1000" u="sng" dirty="0">
                <a:hlinkClick r:id="rId2"/>
              </a:rPr>
              <a:t>http://www.cdi.gov.au/report/cdi_chap29.htm</a:t>
            </a:r>
            <a:r>
              <a:rPr lang="en-US" sz="1000" dirty="0"/>
              <a:t> </a:t>
            </a:r>
            <a:endParaRPr lang="en-AU" sz="1000" dirty="0"/>
          </a:p>
          <a:p>
            <a:endParaRPr lang="en-US" dirty="0"/>
          </a:p>
        </p:txBody>
      </p:sp>
    </p:spTree>
    <p:extLst>
      <p:ext uri="{BB962C8B-B14F-4D97-AF65-F5344CB8AC3E}">
        <p14:creationId xmlns:p14="http://schemas.microsoft.com/office/powerpoint/2010/main" val="3907328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1 - Environmental Justice – Benevolent Relief to People in Need – But is the relief ‘direct’ enough? </a:t>
            </a:r>
          </a:p>
        </p:txBody>
      </p:sp>
      <p:sp>
        <p:nvSpPr>
          <p:cNvPr id="3" name="Content Placeholder 2"/>
          <p:cNvSpPr>
            <a:spLocks noGrp="1"/>
          </p:cNvSpPr>
          <p:nvPr>
            <p:ph idx="1"/>
          </p:nvPr>
        </p:nvSpPr>
        <p:spPr/>
        <p:txBody>
          <a:bodyPr/>
          <a:lstStyle/>
          <a:p>
            <a:r>
              <a:rPr lang="en-US" dirty="0" smtClean="0"/>
              <a:t>In </a:t>
            </a:r>
            <a:r>
              <a:rPr lang="en-US" dirty="0"/>
              <a:t>the ENGO context, much of the work done to preserve and protecting the natural environment and encouraging sustainability can be considered preventative. Whether the target of an ENGO’s work is </a:t>
            </a:r>
            <a:r>
              <a:rPr lang="en-US" dirty="0" smtClean="0"/>
              <a:t>a community impacted by a local air pollution or </a:t>
            </a:r>
            <a:r>
              <a:rPr lang="en-US" dirty="0"/>
              <a:t>a bigger picture issue such as climate change, these are issues that if prevented, will alleviate the risk of future destitution, distress, suffering and poverty.</a:t>
            </a:r>
            <a:r>
              <a:rPr lang="en-AU" dirty="0"/>
              <a:t> </a:t>
            </a:r>
            <a:endParaRPr lang="en-US" dirty="0"/>
          </a:p>
        </p:txBody>
      </p:sp>
    </p:spTree>
    <p:extLst>
      <p:ext uri="{BB962C8B-B14F-4D97-AF65-F5344CB8AC3E}">
        <p14:creationId xmlns:p14="http://schemas.microsoft.com/office/powerpoint/2010/main" val="965476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642350" cy="792163"/>
          </a:xfrm>
        </p:spPr>
        <p:txBody>
          <a:bodyPr/>
          <a:lstStyle/>
          <a:p>
            <a:r>
              <a:rPr lang="en-US" dirty="0"/>
              <a:t>Solution 1 - Environmental Justice – Benevolent Relief to People in Need – But is the relief ‘direct’ enough? </a:t>
            </a:r>
          </a:p>
        </p:txBody>
      </p:sp>
      <p:sp>
        <p:nvSpPr>
          <p:cNvPr id="3" name="Content Placeholder 2"/>
          <p:cNvSpPr>
            <a:spLocks noGrp="1"/>
          </p:cNvSpPr>
          <p:nvPr>
            <p:ph idx="1"/>
          </p:nvPr>
        </p:nvSpPr>
        <p:spPr/>
        <p:txBody>
          <a:bodyPr/>
          <a:lstStyle/>
          <a:p>
            <a:r>
              <a:rPr lang="en-US" sz="1200" dirty="0"/>
              <a:t>http://</a:t>
            </a:r>
            <a:r>
              <a:rPr lang="en-US" sz="1200" dirty="0" err="1"/>
              <a:t>www.claytonutz.com.au</a:t>
            </a:r>
            <a:r>
              <a:rPr lang="en-US" sz="1200" dirty="0"/>
              <a:t>/publications/edition/01_august_2013/20130801/no_requirement_that_a_public_benevolent_institution_must_provide_direct_relief_says_federal_court.page</a:t>
            </a:r>
          </a:p>
          <a:p>
            <a:r>
              <a:rPr lang="en-US" sz="1800" dirty="0" smtClean="0"/>
              <a:t>“The </a:t>
            </a:r>
            <a:r>
              <a:rPr lang="en-US" sz="1800" dirty="0"/>
              <a:t>decision turned on whether a public benevolent institution must give aid directly to those in need or distress. To date, the ATO's position has been that directly charitable activities are a prerequisite. This decision means that there is no such requirement, so that </a:t>
            </a:r>
            <a:r>
              <a:rPr lang="en-US" sz="1800" dirty="0" err="1"/>
              <a:t>organisations</a:t>
            </a:r>
            <a:r>
              <a:rPr lang="en-US" sz="1800" dirty="0"/>
              <a:t> engaged primarily in fundraising activities could qualify as a public benevolent institution</a:t>
            </a:r>
            <a:r>
              <a:rPr lang="en-US" sz="1800" dirty="0" smtClean="0"/>
              <a:t>.”</a:t>
            </a:r>
          </a:p>
          <a:p>
            <a:r>
              <a:rPr lang="en-US" dirty="0" smtClean="0"/>
              <a:t>“</a:t>
            </a:r>
            <a:r>
              <a:rPr lang="en-US" dirty="0"/>
              <a:t>Contrary to the assertion of the Commissioner, there is no authority for the proposition that the expression public benevolent institution requires such an institution directly to </a:t>
            </a:r>
            <a:r>
              <a:rPr lang="en-US"/>
              <a:t>dispense </a:t>
            </a:r>
            <a:r>
              <a:rPr lang="en-US" smtClean="0"/>
              <a:t>aid.’</a:t>
            </a:r>
            <a:endParaRPr lang="en-US" dirty="0"/>
          </a:p>
        </p:txBody>
      </p:sp>
    </p:spTree>
    <p:extLst>
      <p:ext uri="{BB962C8B-B14F-4D97-AF65-F5344CB8AC3E}">
        <p14:creationId xmlns:p14="http://schemas.microsoft.com/office/powerpoint/2010/main" val="1355478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1 - Environmental Justice – Benevolent Relief to People in Need – But is the relief ‘direct’ enough? </a:t>
            </a:r>
          </a:p>
        </p:txBody>
      </p:sp>
      <p:sp>
        <p:nvSpPr>
          <p:cNvPr id="3" name="Content Placeholder 2"/>
          <p:cNvSpPr>
            <a:spLocks noGrp="1"/>
          </p:cNvSpPr>
          <p:nvPr>
            <p:ph idx="1"/>
          </p:nvPr>
        </p:nvSpPr>
        <p:spPr/>
        <p:txBody>
          <a:bodyPr/>
          <a:lstStyle/>
          <a:p>
            <a:r>
              <a:rPr lang="en-US" dirty="0"/>
              <a:t>The Hunger Project Australia v Commissioner of Taxation [2013] FCA 693; Clayton </a:t>
            </a:r>
            <a:r>
              <a:rPr lang="en-US" dirty="0" err="1"/>
              <a:t>Utz</a:t>
            </a:r>
            <a:r>
              <a:rPr lang="en-US" dirty="0"/>
              <a:t> acted for The Hunger Project Australia)</a:t>
            </a:r>
            <a:r>
              <a:rPr lang="en-US" dirty="0" smtClean="0"/>
              <a:t>.</a:t>
            </a:r>
          </a:p>
          <a:p>
            <a:r>
              <a:rPr lang="en-US" u="sng" dirty="0">
                <a:hlinkClick r:id="rId2"/>
              </a:rPr>
              <a:t>No requirement that a public benevolent institution must provide direct relief, says Federal Court</a:t>
            </a:r>
          </a:p>
          <a:p>
            <a:r>
              <a:rPr lang="en-US" b="1" dirty="0"/>
              <a:t>By </a:t>
            </a:r>
            <a:r>
              <a:rPr lang="en-US" b="1" dirty="0">
                <a:hlinkClick r:id="rId3"/>
              </a:rPr>
              <a:t>Mark Friezer and Louisa Wu.</a:t>
            </a:r>
            <a:endParaRPr lang="en-US" dirty="0"/>
          </a:p>
        </p:txBody>
      </p:sp>
    </p:spTree>
    <p:extLst>
      <p:ext uri="{BB962C8B-B14F-4D97-AF65-F5344CB8AC3E}">
        <p14:creationId xmlns:p14="http://schemas.microsoft.com/office/powerpoint/2010/main" val="3562647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Hunger Project Case </a:t>
            </a:r>
            <a:endParaRPr lang="en-US" dirty="0"/>
          </a:p>
        </p:txBody>
      </p:sp>
      <p:sp>
        <p:nvSpPr>
          <p:cNvPr id="3" name="Content Placeholder 2"/>
          <p:cNvSpPr>
            <a:spLocks noGrp="1"/>
          </p:cNvSpPr>
          <p:nvPr>
            <p:ph idx="1"/>
          </p:nvPr>
        </p:nvSpPr>
        <p:spPr/>
        <p:txBody>
          <a:bodyPr/>
          <a:lstStyle/>
          <a:p>
            <a:r>
              <a:rPr lang="en-US" sz="1800" dirty="0"/>
              <a:t>“The decision turned on whether a public benevolent institution must give aid directly to those in need or distress. To date, the ATO's position has been that directly charitable activities are a prerequisite. This decision means that there is no such requirement, so that </a:t>
            </a:r>
            <a:r>
              <a:rPr lang="en-US" sz="1800" dirty="0" err="1"/>
              <a:t>organisations</a:t>
            </a:r>
            <a:r>
              <a:rPr lang="en-US" sz="1800" dirty="0"/>
              <a:t> engaged primarily in fundraising activities could qualify as a public benevolent institution.”</a:t>
            </a:r>
          </a:p>
          <a:p>
            <a:r>
              <a:rPr lang="en-US" sz="2000" dirty="0"/>
              <a:t>“Contrary to the assertion of the Commissioner, there is no authority for the proposition that the expression public benevolent institution requires such an institution </a:t>
            </a:r>
            <a:r>
              <a:rPr lang="en-US" sz="2000" u="sng" dirty="0"/>
              <a:t>directly to dispense aid</a:t>
            </a:r>
            <a:r>
              <a:rPr lang="en-US" sz="2000" u="sng" dirty="0" smtClean="0"/>
              <a:t>.</a:t>
            </a:r>
          </a:p>
          <a:p>
            <a:r>
              <a:rPr lang="en-US" dirty="0" smtClean="0"/>
              <a:t>Decision appealed – currently awaiting decision of Full </a:t>
            </a:r>
            <a:r>
              <a:rPr lang="en-US" dirty="0"/>
              <a:t>Federal Court - </a:t>
            </a:r>
            <a:r>
              <a:rPr lang="en-US" sz="1100" dirty="0">
                <a:hlinkClick r:id="rId2"/>
              </a:rPr>
              <a:t>http://www.ato.gov.au/Non-profit/Non-profit-News-Service/In-detail/Articles--2013-14/Non-Profit-News-Service-No--402---Hunger-Project-Case--Federal-Court-allows-appeal</a:t>
            </a:r>
            <a:r>
              <a:rPr lang="en-US" sz="1100" dirty="0" smtClean="0">
                <a:hlinkClick r:id="rId2"/>
              </a:rPr>
              <a:t>/</a:t>
            </a:r>
            <a:endParaRPr lang="en-US" sz="1100" dirty="0" smtClean="0"/>
          </a:p>
          <a:p>
            <a:endParaRPr lang="en-US" dirty="0"/>
          </a:p>
          <a:p>
            <a:endParaRPr lang="en-US" dirty="0"/>
          </a:p>
        </p:txBody>
      </p:sp>
    </p:spTree>
    <p:extLst>
      <p:ext uri="{BB962C8B-B14F-4D97-AF65-F5344CB8AC3E}">
        <p14:creationId xmlns:p14="http://schemas.microsoft.com/office/powerpoint/2010/main" val="2949440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1 - </a:t>
            </a:r>
            <a:r>
              <a:rPr lang="en-US" dirty="0"/>
              <a:t>Environmental Justice – Benevolent Relief to People in Need </a:t>
            </a:r>
            <a:r>
              <a:rPr lang="en-US" dirty="0" smtClean="0"/>
              <a:t> </a:t>
            </a:r>
            <a:endParaRPr lang="en-US" dirty="0"/>
          </a:p>
        </p:txBody>
      </p:sp>
      <p:sp>
        <p:nvSpPr>
          <p:cNvPr id="3" name="Content Placeholder 2"/>
          <p:cNvSpPr>
            <a:spLocks noGrp="1"/>
          </p:cNvSpPr>
          <p:nvPr>
            <p:ph idx="1"/>
          </p:nvPr>
        </p:nvSpPr>
        <p:spPr/>
        <p:txBody>
          <a:bodyPr/>
          <a:lstStyle/>
          <a:p>
            <a:r>
              <a:rPr lang="en-US" dirty="0" smtClean="0"/>
              <a:t>Options to develop the law under solution 1 - </a:t>
            </a:r>
          </a:p>
          <a:p>
            <a:pPr lvl="1"/>
            <a:r>
              <a:rPr lang="en-US" sz="3200" dirty="0" smtClean="0"/>
              <a:t>Law reform campaign for changes to legislation</a:t>
            </a:r>
            <a:r>
              <a:rPr lang="en-US" sz="3200" smtClean="0"/>
              <a:t>; and/or </a:t>
            </a:r>
            <a:endParaRPr lang="en-US" sz="3200" dirty="0" smtClean="0"/>
          </a:p>
          <a:p>
            <a:pPr lvl="1"/>
            <a:r>
              <a:rPr lang="en-US" sz="3200" dirty="0" smtClean="0"/>
              <a:t>Run a test case – Make an application to the Tax </a:t>
            </a:r>
            <a:r>
              <a:rPr lang="en-US" sz="3200" dirty="0" err="1" smtClean="0"/>
              <a:t>Commisioner</a:t>
            </a:r>
            <a:r>
              <a:rPr lang="en-US" sz="3200" dirty="0" smtClean="0"/>
              <a:t> for PBI Status – Then appeal the probable refusal.  </a:t>
            </a:r>
          </a:p>
        </p:txBody>
      </p:sp>
    </p:spTree>
    <p:extLst>
      <p:ext uri="{BB962C8B-B14F-4D97-AF65-F5344CB8AC3E}">
        <p14:creationId xmlns:p14="http://schemas.microsoft.com/office/powerpoint/2010/main" val="1557083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the criteria – what can be done? </a:t>
            </a:r>
            <a:endParaRPr lang="en-US" dirty="0"/>
          </a:p>
        </p:txBody>
      </p:sp>
      <p:sp>
        <p:nvSpPr>
          <p:cNvPr id="3" name="Content Placeholder 2"/>
          <p:cNvSpPr>
            <a:spLocks noGrp="1"/>
          </p:cNvSpPr>
          <p:nvPr>
            <p:ph idx="1"/>
          </p:nvPr>
        </p:nvSpPr>
        <p:spPr/>
        <p:txBody>
          <a:bodyPr/>
          <a:lstStyle/>
          <a:p>
            <a:r>
              <a:rPr lang="en-US" dirty="0" smtClean="0"/>
              <a:t>Criteria 4 – The sticking point – ‘To people in need’ </a:t>
            </a:r>
          </a:p>
          <a:p>
            <a:pPr marL="457200" lvl="1" indent="0">
              <a:buNone/>
            </a:pPr>
            <a:endParaRPr lang="en-US" dirty="0" smtClean="0"/>
          </a:p>
          <a:p>
            <a:pPr marL="457200" lvl="1" indent="0">
              <a:buNone/>
            </a:pPr>
            <a:r>
              <a:rPr lang="en-US" sz="2400" dirty="0" smtClean="0"/>
              <a:t>Solution 1 – Environmental Justice work of ENGOs</a:t>
            </a:r>
          </a:p>
          <a:p>
            <a:pPr marL="457200" lvl="1" indent="0">
              <a:buNone/>
            </a:pPr>
            <a:r>
              <a:rPr lang="en-US" sz="4000" dirty="0" smtClean="0">
                <a:solidFill>
                  <a:srgbClr val="008000"/>
                </a:solidFill>
              </a:rPr>
              <a:t>Solution 2 – Rights for Nature!  Animals, and rivers are people too </a:t>
            </a:r>
            <a:endParaRPr lang="en-US" sz="4000" dirty="0">
              <a:solidFill>
                <a:srgbClr val="008000"/>
              </a:solidFill>
            </a:endParaRPr>
          </a:p>
        </p:txBody>
      </p:sp>
    </p:spTree>
    <p:extLst>
      <p:ext uri="{BB962C8B-B14F-4D97-AF65-F5344CB8AC3E}">
        <p14:creationId xmlns:p14="http://schemas.microsoft.com/office/powerpoint/2010/main" val="1249179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defRPr/>
            </a:pPr>
            <a:r>
              <a:rPr lang="en-US" dirty="0"/>
              <a:t>Solution 2 – Rights for Nature</a:t>
            </a:r>
            <a:r>
              <a:rPr lang="en-US" dirty="0" smtClean="0"/>
              <a:t>!</a:t>
            </a:r>
            <a:r>
              <a:rPr lang="en-US" sz="2400" dirty="0"/>
              <a:t/>
            </a:r>
            <a:br>
              <a:rPr lang="en-US" sz="2400" dirty="0"/>
            </a:br>
            <a:endParaRPr lang="en-US" dirty="0"/>
          </a:p>
        </p:txBody>
      </p:sp>
      <p:sp>
        <p:nvSpPr>
          <p:cNvPr id="3" name="Content Placeholder 2"/>
          <p:cNvSpPr>
            <a:spLocks noGrp="1"/>
          </p:cNvSpPr>
          <p:nvPr>
            <p:ph idx="1"/>
          </p:nvPr>
        </p:nvSpPr>
        <p:spPr/>
        <p:txBody>
          <a:bodyPr/>
          <a:lstStyle/>
          <a:p>
            <a:pPr>
              <a:defRPr/>
            </a:pPr>
            <a:r>
              <a:rPr lang="en-US" dirty="0"/>
              <a:t>An </a:t>
            </a:r>
            <a:r>
              <a:rPr lang="en-US" dirty="0" err="1"/>
              <a:t>organisation</a:t>
            </a:r>
            <a:r>
              <a:rPr lang="en-US" dirty="0"/>
              <a:t> that exists to promote social welfare in the community generally, lacks the quality of ‘directness’ and is therefore not a PBI. There needs to be ‘direct beneficiaries of such benevolence’</a:t>
            </a:r>
            <a:r>
              <a:rPr lang="en-AU" dirty="0"/>
              <a:t> </a:t>
            </a:r>
            <a:r>
              <a:rPr lang="en-AU" dirty="0" smtClean="0"/>
              <a:t>- </a:t>
            </a:r>
            <a:r>
              <a:rPr lang="en-US" sz="1600" i="1" dirty="0"/>
              <a:t>Australian Council of Social Service v Commissioner of Pay-roll Tax </a:t>
            </a:r>
            <a:r>
              <a:rPr lang="en-US" sz="1600" dirty="0"/>
              <a:t>(NSW) 85 ATC 4236</a:t>
            </a:r>
            <a:r>
              <a:rPr lang="en-AU" sz="1600" dirty="0"/>
              <a:t> </a:t>
            </a:r>
            <a:endParaRPr lang="en-AU" sz="1600" dirty="0" smtClean="0"/>
          </a:p>
          <a:p>
            <a:pPr>
              <a:defRPr/>
            </a:pPr>
            <a:endParaRPr lang="en-AU" dirty="0"/>
          </a:p>
          <a:p>
            <a:pPr>
              <a:defRPr/>
            </a:pPr>
            <a:r>
              <a:rPr lang="en-AU" dirty="0" smtClean="0"/>
              <a:t>The direct beneficiaries must be ‘people in need’ - </a:t>
            </a:r>
            <a:r>
              <a:rPr lang="en-AU" sz="1600" i="1" dirty="0"/>
              <a:t>Perpetual Trustee Co Ltd v Federal Commission of Taxation </a:t>
            </a:r>
            <a:r>
              <a:rPr lang="en-AU" sz="1600" dirty="0"/>
              <a:t>(1931) 45 CLR 224, 236. </a:t>
            </a:r>
          </a:p>
          <a:p>
            <a:pPr>
              <a:defRPr/>
            </a:pP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‘people’ who are </a:t>
            </a:r>
            <a:r>
              <a:rPr lang="en-US" dirty="0"/>
              <a:t>the direct beneficiaries of an ENGOs benevolence - </a:t>
            </a:r>
          </a:p>
        </p:txBody>
      </p:sp>
      <p:pic>
        <p:nvPicPr>
          <p:cNvPr id="4" name="Content Placeholder 3" descr="Image 9.jpg"/>
          <p:cNvPicPr>
            <a:picLocks noGrp="1" noChangeAspect="1"/>
          </p:cNvPicPr>
          <p:nvPr>
            <p:ph idx="1"/>
          </p:nvPr>
        </p:nvPicPr>
        <p:blipFill>
          <a:blip r:embed="rId2" cstate="email">
            <a:extLst>
              <a:ext uri="{28A0092B-C50C-407E-A947-70E740481C1C}">
                <a14:useLocalDpi xmlns:a14="http://schemas.microsoft.com/office/drawing/2010/main" val="0"/>
              </a:ext>
            </a:extLst>
          </a:blip>
          <a:srcRect l="-103470" r="-103470"/>
          <a:stretch>
            <a:fillRect/>
          </a:stretch>
        </p:blipFill>
        <p:spPr/>
      </p:pic>
    </p:spTree>
    <p:extLst>
      <p:ext uri="{BB962C8B-B14F-4D97-AF65-F5344CB8AC3E}">
        <p14:creationId xmlns:p14="http://schemas.microsoft.com/office/powerpoint/2010/main" val="4612444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 the people’ who are direct beneficiaries of an ENGOs benevolence - </a:t>
            </a:r>
          </a:p>
        </p:txBody>
      </p:sp>
      <p:pic>
        <p:nvPicPr>
          <p:cNvPr id="4" name="Content Placeholder 3" descr="Yhv4PwsMZdXC0NvDXhb2r1ta2QeDoJdhoQNyzf94o5M,7WQKqSTDbCJ0iBuZ_Ic3DS3NFiXhJ1B2fAdNTSAsCJQ.jpeg"/>
          <p:cNvPicPr>
            <a:picLocks noGrp="1" noChangeAspect="1"/>
          </p:cNvPicPr>
          <p:nvPr>
            <p:ph idx="1"/>
          </p:nvPr>
        </p:nvPicPr>
        <p:blipFill>
          <a:blip r:embed="rId2" cstate="email">
            <a:extLst>
              <a:ext uri="{28A0092B-C50C-407E-A947-70E740481C1C}">
                <a14:useLocalDpi xmlns:a14="http://schemas.microsoft.com/office/drawing/2010/main" val="0"/>
              </a:ext>
            </a:extLst>
          </a:blip>
          <a:srcRect t="17623" b="17623"/>
          <a:stretch>
            <a:fillRect/>
          </a:stretch>
        </p:blipFill>
        <p:spPr/>
      </p:pic>
    </p:spTree>
    <p:extLst>
      <p:ext uri="{BB962C8B-B14F-4D97-AF65-F5344CB8AC3E}">
        <p14:creationId xmlns:p14="http://schemas.microsoft.com/office/powerpoint/2010/main" val="3700728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Corporate Veil – Limited Liability (mostly) </a:t>
            </a:r>
            <a:endParaRPr lang="en-US" dirty="0"/>
          </a:p>
        </p:txBody>
      </p:sp>
      <p:sp>
        <p:nvSpPr>
          <p:cNvPr id="3" name="Content Placeholder 2"/>
          <p:cNvSpPr>
            <a:spLocks noGrp="1"/>
          </p:cNvSpPr>
          <p:nvPr>
            <p:ph idx="1"/>
          </p:nvPr>
        </p:nvSpPr>
        <p:spPr>
          <a:xfrm>
            <a:off x="250825" y="1412776"/>
            <a:ext cx="8302625" cy="4464149"/>
          </a:xfrm>
        </p:spPr>
        <p:txBody>
          <a:bodyPr/>
          <a:lstStyle/>
          <a:p>
            <a:r>
              <a:rPr lang="en-US" dirty="0"/>
              <a:t>The separate legal entity principle has continued unexpurgated from Anglo-Australian corporate law for more than one hundred years. </a:t>
            </a:r>
            <a:r>
              <a:rPr lang="en-US" u="sng" dirty="0"/>
              <a:t>When a company acts it does so in its own right and not just as an alias for its controllers</a:t>
            </a:r>
            <a:r>
              <a:rPr lang="en-US" u="sng" dirty="0" smtClean="0"/>
              <a:t>. </a:t>
            </a:r>
            <a:r>
              <a:rPr lang="en-US" u="sng" dirty="0"/>
              <a:t>Similarly, shareholders are not liable for the company’s debts beyond their initial capital investment, and have no proprietary interest in the property of the company</a:t>
            </a:r>
            <a:r>
              <a:rPr lang="en-US" u="sng" dirty="0" smtClean="0"/>
              <a:t>.</a:t>
            </a:r>
          </a:p>
          <a:p>
            <a:r>
              <a:rPr lang="en-US" sz="1600" dirty="0"/>
              <a:t>At the same time, courts have acknowledged that the corporate veil of a company may be pierced to deny shareholders the protection that limited liability normally provides. “Piercing the corporate veil” refers to the judicially imposed exception </a:t>
            </a:r>
            <a:r>
              <a:rPr lang="en-US" sz="1600" dirty="0" smtClean="0"/>
              <a:t>….’   a discussion for another time </a:t>
            </a:r>
          </a:p>
          <a:p>
            <a:endParaRPr lang="en-US" dirty="0"/>
          </a:p>
        </p:txBody>
      </p:sp>
    </p:spTree>
    <p:extLst>
      <p:ext uri="{BB962C8B-B14F-4D97-AF65-F5344CB8AC3E}">
        <p14:creationId xmlns:p14="http://schemas.microsoft.com/office/powerpoint/2010/main" val="42685543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 the people’ who are direct beneficiaries of an ENGOs benevolence - </a:t>
            </a:r>
          </a:p>
        </p:txBody>
      </p:sp>
      <p:pic>
        <p:nvPicPr>
          <p:cNvPr id="4" name="Content Placeholder 3" descr="419977_10150725272334052_1652653007_n.jpg"/>
          <p:cNvPicPr>
            <a:picLocks noGrp="1" noChangeAspect="1"/>
          </p:cNvPicPr>
          <p:nvPr>
            <p:ph idx="1"/>
          </p:nvPr>
        </p:nvPicPr>
        <p:blipFill>
          <a:blip r:embed="rId2">
            <a:extLst>
              <a:ext uri="{28A0092B-C50C-407E-A947-70E740481C1C}">
                <a14:useLocalDpi xmlns:a14="http://schemas.microsoft.com/office/drawing/2010/main" val="0"/>
              </a:ext>
            </a:extLst>
          </a:blip>
          <a:srcRect t="17623" b="17623"/>
          <a:stretch>
            <a:fillRect/>
          </a:stretch>
        </p:blipFill>
        <p:spPr/>
      </p:pic>
    </p:spTree>
    <p:extLst>
      <p:ext uri="{BB962C8B-B14F-4D97-AF65-F5344CB8AC3E}">
        <p14:creationId xmlns:p14="http://schemas.microsoft.com/office/powerpoint/2010/main" val="13420431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 the people’ who are direct beneficiaries of an ENGOs benevolence - </a:t>
            </a:r>
          </a:p>
        </p:txBody>
      </p:sp>
      <p:sp>
        <p:nvSpPr>
          <p:cNvPr id="5" name="Content Placeholder 4"/>
          <p:cNvSpPr>
            <a:spLocks noGrp="1"/>
          </p:cNvSpPr>
          <p:nvPr>
            <p:ph idx="1"/>
          </p:nvPr>
        </p:nvSpPr>
        <p:spPr>
          <a:solidFill>
            <a:schemeClr val="accent4"/>
          </a:solidFill>
        </p:spPr>
        <p:txBody>
          <a:bodyPr/>
          <a:lstStyle/>
          <a:p>
            <a:endParaRPr lang="en-US" dirty="0"/>
          </a:p>
        </p:txBody>
      </p:sp>
      <p:pic>
        <p:nvPicPr>
          <p:cNvPr id="6" name="Picture 5"/>
          <p:cNvPicPr>
            <a:picLocks noChangeAspect="1"/>
          </p:cNvPicPr>
          <p:nvPr/>
        </p:nvPicPr>
        <p:blipFill>
          <a:blip r:embed="rId3"/>
          <a:stretch>
            <a:fillRect/>
          </a:stretch>
        </p:blipFill>
        <p:spPr>
          <a:xfrm>
            <a:off x="2123728" y="1412776"/>
            <a:ext cx="4878784" cy="4878784"/>
          </a:xfrm>
          <a:prstGeom prst="rect">
            <a:avLst/>
          </a:prstGeom>
        </p:spPr>
      </p:pic>
    </p:spTree>
    <p:extLst>
      <p:ext uri="{BB962C8B-B14F-4D97-AF65-F5344CB8AC3E}">
        <p14:creationId xmlns:p14="http://schemas.microsoft.com/office/powerpoint/2010/main" val="30225104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 the people’ who are direct beneficiaries of an ENGOs benevolence - </a:t>
            </a:r>
          </a:p>
        </p:txBody>
      </p:sp>
      <p:pic>
        <p:nvPicPr>
          <p:cNvPr id="4" name="Content Placeholder 3" descr="1000332_10151667202793500_962530977_n.png"/>
          <p:cNvPicPr>
            <a:picLocks noGrp="1" noChangeAspect="1"/>
          </p:cNvPicPr>
          <p:nvPr>
            <p:ph idx="1"/>
          </p:nvPr>
        </p:nvPicPr>
        <p:blipFill>
          <a:blip r:embed="rId2">
            <a:extLst>
              <a:ext uri="{28A0092B-C50C-407E-A947-70E740481C1C}">
                <a14:useLocalDpi xmlns:a14="http://schemas.microsoft.com/office/drawing/2010/main" val="0"/>
              </a:ext>
            </a:extLst>
          </a:blip>
          <a:srcRect t="9745" b="9745"/>
          <a:stretch>
            <a:fillRect/>
          </a:stretch>
        </p:blipFill>
        <p:spPr/>
      </p:pic>
    </p:spTree>
    <p:extLst>
      <p:ext uri="{BB962C8B-B14F-4D97-AF65-F5344CB8AC3E}">
        <p14:creationId xmlns:p14="http://schemas.microsoft.com/office/powerpoint/2010/main" val="31397351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defRPr/>
            </a:pPr>
            <a:r>
              <a:rPr lang="en-AU" dirty="0">
                <a:latin typeface="Lucida Sans Unicode" charset="0"/>
                <a:ea typeface="ＭＳ Ｐゴシック" charset="0"/>
                <a:cs typeface="ＭＳ Ｐゴシック" charset="0"/>
              </a:rPr>
              <a:t>Ritter - </a:t>
            </a:r>
            <a:r>
              <a:rPr lang="en-US" dirty="0"/>
              <a:t>Critical lawyering means you make plain the </a:t>
            </a:r>
            <a:r>
              <a:rPr lang="en-US" dirty="0" smtClean="0"/>
              <a:t>absurdities…. </a:t>
            </a:r>
            <a:r>
              <a:rPr lang="en-US" i="1" dirty="0" smtClean="0"/>
              <a:t>Meet Patrick.  Patrick lives in </a:t>
            </a:r>
            <a:r>
              <a:rPr lang="en-US" i="1" dirty="0" err="1" smtClean="0"/>
              <a:t>Ballarat</a:t>
            </a:r>
            <a:r>
              <a:rPr lang="en-US" i="1" dirty="0" smtClean="0"/>
              <a:t>.  He’s 29.   </a:t>
            </a:r>
            <a:endParaRPr lang="en-AU" i="1" dirty="0">
              <a:latin typeface="Lucida Sans Unicode" charset="0"/>
              <a:ea typeface="ＭＳ Ｐゴシック" charset="0"/>
              <a:cs typeface="ＭＳ Ｐゴシック" charset="0"/>
            </a:endParaRPr>
          </a:p>
        </p:txBody>
      </p:sp>
      <p:pic>
        <p:nvPicPr>
          <p:cNvPr id="2" name="Content Placeholder 1" descr="1000332_10151667202793500_962530977_n.png"/>
          <p:cNvPicPr>
            <a:picLocks noGrp="1" noChangeAspect="1"/>
          </p:cNvPicPr>
          <p:nvPr>
            <p:ph idx="1"/>
          </p:nvPr>
        </p:nvPicPr>
        <p:blipFill>
          <a:blip r:embed="rId3">
            <a:extLst>
              <a:ext uri="{28A0092B-C50C-407E-A947-70E740481C1C}">
                <a14:useLocalDpi xmlns:a14="http://schemas.microsoft.com/office/drawing/2010/main" val="0"/>
              </a:ext>
            </a:extLst>
          </a:blip>
          <a:srcRect t="9745" b="9745"/>
          <a:stretch>
            <a:fillRect/>
          </a:stretch>
        </p:blipFill>
        <p:spPr>
          <a:xfrm>
            <a:off x="251132" y="1844823"/>
            <a:ext cx="8302318" cy="4032101"/>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come…this is a legal person, with rights before the law </a:t>
            </a:r>
            <a:endParaRPr lang="en-US" dirty="0"/>
          </a:p>
        </p:txBody>
      </p:sp>
      <p:pic>
        <p:nvPicPr>
          <p:cNvPr id="4" name="Content Placeholder 3" descr="Unknown"/>
          <p:cNvPicPr>
            <a:picLocks noGrp="1" noChangeAspect="1"/>
          </p:cNvPicPr>
          <p:nvPr>
            <p:ph idx="1"/>
          </p:nvPr>
        </p:nvPicPr>
        <p:blipFill>
          <a:blip r:embed="rId2">
            <a:extLst>
              <a:ext uri="{28A0092B-C50C-407E-A947-70E740481C1C}">
                <a14:useLocalDpi xmlns:a14="http://schemas.microsoft.com/office/drawing/2010/main" val="0"/>
              </a:ext>
            </a:extLst>
          </a:blip>
          <a:srcRect l="-38539" r="-38539"/>
          <a:stretch>
            <a:fillRect/>
          </a:stretch>
        </p:blipFill>
        <p:spPr/>
      </p:pic>
    </p:spTree>
    <p:extLst>
      <p:ext uri="{BB962C8B-B14F-4D97-AF65-F5344CB8AC3E}">
        <p14:creationId xmlns:p14="http://schemas.microsoft.com/office/powerpoint/2010/main" val="22655659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Patrick is not? </a:t>
            </a:r>
            <a:endParaRPr lang="en-US" dirty="0"/>
          </a:p>
        </p:txBody>
      </p:sp>
      <p:pic>
        <p:nvPicPr>
          <p:cNvPr id="4" name="Content Placeholder 3" descr="1000332_10151667202793500_962530977_n.png"/>
          <p:cNvPicPr>
            <a:picLocks noGrp="1" noChangeAspect="1"/>
          </p:cNvPicPr>
          <p:nvPr>
            <p:ph idx="1"/>
          </p:nvPr>
        </p:nvPicPr>
        <p:blipFill>
          <a:blip r:embed="rId3">
            <a:extLst>
              <a:ext uri="{28A0092B-C50C-407E-A947-70E740481C1C}">
                <a14:useLocalDpi xmlns:a14="http://schemas.microsoft.com/office/drawing/2010/main" val="0"/>
              </a:ext>
            </a:extLst>
          </a:blip>
          <a:srcRect t="9745" b="9745"/>
          <a:stretch>
            <a:fillRect/>
          </a:stretch>
        </p:blipFill>
        <p:spPr/>
      </p:pic>
    </p:spTree>
    <p:extLst>
      <p:ext uri="{BB962C8B-B14F-4D97-AF65-F5344CB8AC3E}">
        <p14:creationId xmlns:p14="http://schemas.microsoft.com/office/powerpoint/2010/main" val="15572550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Waterfalls are people too… </a:t>
            </a:r>
            <a:endParaRPr lang="en-US" dirty="0"/>
          </a:p>
        </p:txBody>
      </p:sp>
      <p:pic>
        <p:nvPicPr>
          <p:cNvPr id="4" name="Content Placeholder 3" descr="419977_10150725272334052_1652653007_n.jpg"/>
          <p:cNvPicPr>
            <a:picLocks noGrp="1" noChangeAspect="1"/>
          </p:cNvPicPr>
          <p:nvPr>
            <p:ph idx="1"/>
          </p:nvPr>
        </p:nvPicPr>
        <p:blipFill>
          <a:blip r:embed="rId2">
            <a:extLst>
              <a:ext uri="{28A0092B-C50C-407E-A947-70E740481C1C}">
                <a14:useLocalDpi xmlns:a14="http://schemas.microsoft.com/office/drawing/2010/main" val="0"/>
              </a:ext>
            </a:extLst>
          </a:blip>
          <a:srcRect t="17623" b="17623"/>
          <a:stretch>
            <a:fillRect/>
          </a:stretch>
        </p:blipFill>
        <p:spPr>
          <a:xfrm>
            <a:off x="250825" y="1844675"/>
            <a:ext cx="8281988" cy="4032250"/>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Fruit and Veg are people too! </a:t>
            </a:r>
            <a:endParaRPr lang="en-US" dirty="0"/>
          </a:p>
        </p:txBody>
      </p:sp>
      <p:pic>
        <p:nvPicPr>
          <p:cNvPr id="6" name="Content Placeholder 5" descr="602204_10151573570746075_505773096_n.jpg"/>
          <p:cNvPicPr>
            <a:picLocks noGrp="1" noChangeAspect="1"/>
          </p:cNvPicPr>
          <p:nvPr>
            <p:ph idx="1"/>
          </p:nvPr>
        </p:nvPicPr>
        <p:blipFill>
          <a:blip r:embed="rId2">
            <a:extLst>
              <a:ext uri="{28A0092B-C50C-407E-A947-70E740481C1C}">
                <a14:useLocalDpi xmlns:a14="http://schemas.microsoft.com/office/drawing/2010/main" val="0"/>
              </a:ext>
            </a:extLst>
          </a:blip>
          <a:srcRect t="20481" b="20481"/>
          <a:stretch>
            <a:fillRect/>
          </a:stretch>
        </p:blipFill>
        <p:spPr>
          <a:xfrm>
            <a:off x="250825" y="1341438"/>
            <a:ext cx="8302625" cy="5111750"/>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1000"/>
            <a:lum/>
          </a:blip>
          <a:srcRect/>
          <a:stretch>
            <a:fillRect l="-10000" r="-10000"/>
          </a:stretch>
        </a:blip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eaLnBrk="1" hangingPunct="1">
              <a:defRPr/>
            </a:pPr>
            <a:r>
              <a:rPr lang="en-AU" b="1" smtClean="0">
                <a:latin typeface="Lucida Sans Unicode" charset="0"/>
                <a:ea typeface="ＭＳ Ｐゴシック" charset="0"/>
                <a:cs typeface="ＭＳ Ｐゴシック" charset="0"/>
              </a:rPr>
              <a:t>Thank you! </a:t>
            </a:r>
            <a:endParaRPr lang="en-AU" b="1" dirty="0">
              <a:latin typeface="Lucida Sans Unicode" charset="0"/>
              <a:ea typeface="ＭＳ Ｐゴシック" charset="0"/>
              <a:cs typeface="ＭＳ Ｐゴシック" charset="0"/>
            </a:endParaRPr>
          </a:p>
        </p:txBody>
      </p:sp>
      <p:sp>
        <p:nvSpPr>
          <p:cNvPr id="25603" name="Content Placeholder 2"/>
          <p:cNvSpPr>
            <a:spLocks noGrp="1"/>
          </p:cNvSpPr>
          <p:nvPr>
            <p:ph idx="1"/>
          </p:nvPr>
        </p:nvSpPr>
        <p:spPr>
          <a:xfrm>
            <a:off x="250825" y="1412875"/>
            <a:ext cx="8302625" cy="4537075"/>
          </a:xfrm>
        </p:spPr>
        <p:txBody>
          <a:bodyPr/>
          <a:lstStyle/>
          <a:p>
            <a:pPr marL="0" indent="0" eaLnBrk="1" hangingPunct="1">
              <a:buFont typeface="Lucida Sans Unicode" pitchFamily="34" charset="0"/>
              <a:buNone/>
              <a:defRPr/>
            </a:pPr>
            <a:r>
              <a:rPr lang="en-US" dirty="0" smtClean="0"/>
              <a:t>Thanks to EDO Victoria law student volunteer Ben who provided valuable research assistance and drafting for this presentation. </a:t>
            </a:r>
          </a:p>
          <a:p>
            <a:pPr marL="0" indent="0" eaLnBrk="1" hangingPunct="1">
              <a:buFont typeface="Lucida Sans Unicode" pitchFamily="34" charset="0"/>
              <a:buNone/>
              <a:defRPr/>
            </a:pPr>
            <a:r>
              <a:rPr lang="en-US" dirty="0" smtClean="0"/>
              <a:t>Thank you to </a:t>
            </a:r>
            <a:r>
              <a:rPr lang="en-US" dirty="0" err="1" smtClean="0"/>
              <a:t>Dr</a:t>
            </a:r>
            <a:r>
              <a:rPr lang="en-US" dirty="0" smtClean="0"/>
              <a:t> </a:t>
            </a:r>
            <a:r>
              <a:rPr lang="en-US" dirty="0" err="1" smtClean="0"/>
              <a:t>Mervyn</a:t>
            </a:r>
            <a:r>
              <a:rPr lang="en-US" dirty="0" smtClean="0"/>
              <a:t> Wilkinson for many of the photographs.</a:t>
            </a:r>
          </a:p>
          <a:p>
            <a:pPr marL="0" indent="0" eaLnBrk="1" hangingPunct="1">
              <a:buFont typeface="Lucida Sans Unicode" pitchFamily="34" charset="0"/>
              <a:buNone/>
              <a:defRPr/>
            </a:pPr>
            <a:r>
              <a:rPr lang="en-US" dirty="0" smtClean="0"/>
              <a:t>Thank you to Patrick from </a:t>
            </a:r>
            <a:r>
              <a:rPr lang="en-US" dirty="0" err="1" smtClean="0"/>
              <a:t>Ballarat</a:t>
            </a:r>
            <a:r>
              <a:rPr lang="en-US" dirty="0" smtClean="0"/>
              <a:t> for the inspiration you provide.   </a:t>
            </a:r>
          </a:p>
          <a:p>
            <a:pPr eaLnBrk="1" hangingPunct="1">
              <a:buFont typeface="Lucida Sans Unicode" pitchFamily="34" charset="0"/>
              <a:buBlip>
                <a:blip r:embed="rId4"/>
              </a:buBlip>
              <a:defRPr/>
            </a:pPr>
            <a:endParaRPr lang="en-AU" dirty="0" smtClean="0"/>
          </a:p>
        </p:txBody>
      </p:sp>
      <p:pic>
        <p:nvPicPr>
          <p:cNvPr id="1946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4005263"/>
            <a:ext cx="27051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gets to wear the corporate veil?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12" b="-12"/>
          <a:stretch>
            <a:fillRect/>
          </a:stretch>
        </p:blipFill>
        <p:spPr>
          <a:xfrm>
            <a:off x="5292725" y="1341438"/>
            <a:ext cx="3235325" cy="2014537"/>
          </a:xfrm>
        </p:spPr>
      </p:pic>
      <p:pic>
        <p:nvPicPr>
          <p:cNvPr id="5" name="Picture 4" descr="Unknow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3284984"/>
            <a:ext cx="3600400" cy="3096344"/>
          </a:xfrm>
          <a:prstGeom prst="rect">
            <a:avLst/>
          </a:prstGeom>
        </p:spPr>
      </p:pic>
      <p:pic>
        <p:nvPicPr>
          <p:cNvPr id="6" name="Picture 5" descr="Unknow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1268760"/>
            <a:ext cx="3096344" cy="2076816"/>
          </a:xfrm>
          <a:prstGeom prst="rect">
            <a:avLst/>
          </a:prstGeom>
        </p:spPr>
      </p:pic>
    </p:spTree>
    <p:extLst>
      <p:ext uri="{BB962C8B-B14F-4D97-AF65-F5344CB8AC3E}">
        <p14:creationId xmlns:p14="http://schemas.microsoft.com/office/powerpoint/2010/main" val="498060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And…..many of the </a:t>
            </a:r>
            <a:r>
              <a:rPr lang="en-US" dirty="0" err="1" smtClean="0"/>
              <a:t>organisations</a:t>
            </a:r>
            <a:r>
              <a:rPr lang="en-US" dirty="0" smtClean="0"/>
              <a:t> </a:t>
            </a:r>
            <a:r>
              <a:rPr lang="en-US" dirty="0" smtClean="0"/>
              <a:t>dear to our hearts </a:t>
            </a:r>
            <a:endParaRPr lang="en-US" dirty="0"/>
          </a:p>
        </p:txBody>
      </p:sp>
      <p:pic>
        <p:nvPicPr>
          <p:cNvPr id="4" name="Content Placeholder 3" descr="Screen Shot 2013-09-28 at 10.49.36 PM.png"/>
          <p:cNvPicPr>
            <a:picLocks noGrp="1" noChangeAspect="1"/>
          </p:cNvPicPr>
          <p:nvPr>
            <p:ph idx="1"/>
          </p:nvPr>
        </p:nvPicPr>
        <p:blipFill>
          <a:blip r:embed="rId2" cstate="email">
            <a:extLst>
              <a:ext uri="{28A0092B-C50C-407E-A947-70E740481C1C}">
                <a14:useLocalDpi xmlns:a14="http://schemas.microsoft.com/office/drawing/2010/main" val="0"/>
              </a:ext>
            </a:extLst>
          </a:blip>
          <a:srcRect t="11147" b="11147"/>
          <a:stretch>
            <a:fillRect/>
          </a:stretch>
        </p:blipFill>
        <p:spPr/>
      </p:pic>
    </p:spTree>
    <p:extLst>
      <p:ext uri="{BB962C8B-B14F-4D97-AF65-F5344CB8AC3E}">
        <p14:creationId xmlns:p14="http://schemas.microsoft.com/office/powerpoint/2010/main" val="487324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ENGOs – One of the voices for nature </a:t>
            </a:r>
            <a:endParaRPr lang="en-US" dirty="0"/>
          </a:p>
        </p:txBody>
      </p:sp>
      <p:sp>
        <p:nvSpPr>
          <p:cNvPr id="3" name="Content Placeholder 2"/>
          <p:cNvSpPr>
            <a:spLocks noGrp="1"/>
          </p:cNvSpPr>
          <p:nvPr>
            <p:ph idx="1"/>
          </p:nvPr>
        </p:nvSpPr>
        <p:spPr/>
        <p:txBody>
          <a:bodyPr/>
          <a:lstStyle/>
          <a:p>
            <a:r>
              <a:rPr lang="en-US" dirty="0"/>
              <a:t>The natural world provides us with the data required to know what these ecological limits are, and </a:t>
            </a:r>
            <a:r>
              <a:rPr lang="en-US" sz="2800" b="1" u="sng" dirty="0"/>
              <a:t>environmental non-government </a:t>
            </a:r>
            <a:r>
              <a:rPr lang="en-US" sz="2800" b="1" u="sng" dirty="0" err="1"/>
              <a:t>organisations</a:t>
            </a:r>
            <a:r>
              <a:rPr lang="en-US" dirty="0"/>
              <a:t> (</a:t>
            </a:r>
            <a:r>
              <a:rPr lang="en-US" b="1" dirty="0"/>
              <a:t>ENGO</a:t>
            </a:r>
            <a:r>
              <a:rPr lang="en-US" dirty="0"/>
              <a:t>s) are most often the voice for the natural world. Therefore the rules that govern ENGOs, how they are structured, and how they are financed are critical in supporting a voice for nature in our society.  </a:t>
            </a:r>
            <a:endParaRPr lang="en-US" dirty="0" smtClean="0"/>
          </a:p>
          <a:p>
            <a:r>
              <a:rPr lang="en-US" dirty="0" smtClean="0"/>
              <a:t>I note there are also many non-incorporated ENGOs and individuals who are tireless advocates for the natural world</a:t>
            </a:r>
            <a:endParaRPr lang="en-US" dirty="0"/>
          </a:p>
        </p:txBody>
      </p:sp>
    </p:spTree>
    <p:extLst>
      <p:ext uri="{BB962C8B-B14F-4D97-AF65-F5344CB8AC3E}">
        <p14:creationId xmlns:p14="http://schemas.microsoft.com/office/powerpoint/2010/main" val="821284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to ENGOs of wearing the corporate veil		</a:t>
            </a:r>
            <a:endParaRPr lang="en-US" dirty="0"/>
          </a:p>
        </p:txBody>
      </p:sp>
      <p:sp>
        <p:nvSpPr>
          <p:cNvPr id="3" name="Content Placeholder 2"/>
          <p:cNvSpPr>
            <a:spLocks noGrp="1"/>
          </p:cNvSpPr>
          <p:nvPr>
            <p:ph idx="1"/>
          </p:nvPr>
        </p:nvSpPr>
        <p:spPr/>
        <p:txBody>
          <a:bodyPr/>
          <a:lstStyle/>
          <a:p>
            <a:r>
              <a:rPr lang="en-US" dirty="0" smtClean="0"/>
              <a:t>1.  A separate legal entity – can enter contracts, buy and sell assets, take legal action in its own name;</a:t>
            </a:r>
          </a:p>
          <a:p>
            <a:r>
              <a:rPr lang="en-US" dirty="0" smtClean="0"/>
              <a:t>2.  Limited liability - </a:t>
            </a:r>
            <a:r>
              <a:rPr lang="en-US" dirty="0"/>
              <a:t>responsibility such as debts and legal costs that the group is ordered to pay, is limited to the assets held by the group, protecting the individuals within from being personally liable</a:t>
            </a:r>
            <a:r>
              <a:rPr lang="en-US" dirty="0" smtClean="0"/>
              <a:t>.*</a:t>
            </a:r>
            <a:endParaRPr lang="en-AU" dirty="0"/>
          </a:p>
          <a:p>
            <a:r>
              <a:rPr lang="en-US" sz="1200" dirty="0" smtClean="0"/>
              <a:t>*There </a:t>
            </a:r>
            <a:r>
              <a:rPr lang="en-US" sz="1200" dirty="0"/>
              <a:t>are exceptions to limited liability where members of the group act improperly or unlawfully, or when they act in a personal </a:t>
            </a:r>
            <a:r>
              <a:rPr lang="en-US" sz="1200" dirty="0" smtClean="0"/>
              <a:t>capacity</a:t>
            </a:r>
            <a:r>
              <a:rPr lang="en-US" sz="1200" dirty="0"/>
              <a:t> </a:t>
            </a:r>
            <a:r>
              <a:rPr lang="en-US" sz="1200" dirty="0" err="1" smtClean="0"/>
              <a:t>ie</a:t>
            </a:r>
            <a:r>
              <a:rPr lang="en-US" sz="1200" dirty="0" smtClean="0"/>
              <a:t>. Subject to ‘piercing of the corporate veil’ just like any other co. </a:t>
            </a:r>
            <a:endParaRPr lang="en-AU" sz="1200" dirty="0"/>
          </a:p>
          <a:p>
            <a:r>
              <a:rPr lang="en-US" dirty="0" smtClean="0"/>
              <a:t>3.  Perpetual Succession – continue to exist even when members change </a:t>
            </a:r>
            <a:endParaRPr lang="en-US" dirty="0"/>
          </a:p>
        </p:txBody>
      </p:sp>
    </p:spTree>
    <p:extLst>
      <p:ext uri="{BB962C8B-B14F-4D97-AF65-F5344CB8AC3E}">
        <p14:creationId xmlns:p14="http://schemas.microsoft.com/office/powerpoint/2010/main" val="401495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to ENGOs of wearing the corporate veil </a:t>
            </a:r>
            <a:r>
              <a:rPr lang="en-US" dirty="0" err="1" smtClean="0"/>
              <a:t>cont</a:t>
            </a:r>
            <a:r>
              <a:rPr lang="en-US" dirty="0" smtClean="0"/>
              <a:t>….  </a:t>
            </a:r>
            <a:endParaRPr lang="en-US" dirty="0"/>
          </a:p>
        </p:txBody>
      </p:sp>
      <p:sp>
        <p:nvSpPr>
          <p:cNvPr id="3" name="Content Placeholder 2"/>
          <p:cNvSpPr>
            <a:spLocks noGrp="1"/>
          </p:cNvSpPr>
          <p:nvPr>
            <p:ph idx="1"/>
          </p:nvPr>
        </p:nvSpPr>
        <p:spPr/>
        <p:txBody>
          <a:bodyPr/>
          <a:lstStyle/>
          <a:p>
            <a:r>
              <a:rPr lang="en-US" dirty="0" smtClean="0"/>
              <a:t>4. If you meet certain conditions, ability to Register on the ‘Register of Environmental </a:t>
            </a:r>
            <a:r>
              <a:rPr lang="en-US" dirty="0" err="1" smtClean="0"/>
              <a:t>Organisations’</a:t>
            </a:r>
            <a:r>
              <a:rPr lang="en-US" dirty="0" smtClean="0"/>
              <a:t> with SEWPAC and become a deductible gift recipient though the Australian Taxation Office. </a:t>
            </a:r>
          </a:p>
          <a:p>
            <a:r>
              <a:rPr lang="en-US" dirty="0" smtClean="0"/>
              <a:t>Therefore you can fundraise and attract more donations and gifts… </a:t>
            </a:r>
          </a:p>
          <a:p>
            <a:pPr marL="0" indent="0">
              <a:buNone/>
            </a:pPr>
            <a:r>
              <a:rPr lang="pl-PL" sz="1600" dirty="0" smtClean="0"/>
              <a:t>http</a:t>
            </a:r>
            <a:r>
              <a:rPr lang="pl-PL" sz="1600" dirty="0"/>
              <a:t>://www.pilch.org.au/DGR/#3</a:t>
            </a:r>
            <a:endParaRPr lang="en-US" sz="1600" dirty="0" smtClean="0"/>
          </a:p>
        </p:txBody>
      </p:sp>
    </p:spTree>
    <p:extLst>
      <p:ext uri="{BB962C8B-B14F-4D97-AF65-F5344CB8AC3E}">
        <p14:creationId xmlns:p14="http://schemas.microsoft.com/office/powerpoint/2010/main" val="29766523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_WORDWRAPSET" val="True"/>
</p:tagLst>
</file>

<file path=ppt/theme/theme1.xml><?xml version="1.0" encoding="utf-8"?>
<a:theme xmlns:a="http://schemas.openxmlformats.org/drawingml/2006/main" name="EDO presentation NEW">
  <a:themeElements>
    <a:clrScheme name="9196 EDO PP_template_FA 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196 EDO PP_template_FA v2">
      <a:majorFont>
        <a:latin typeface="Lucida Sans Unicode"/>
        <a:ea typeface="ＭＳ Ｐゴシック"/>
        <a:cs typeface=""/>
      </a:majorFont>
      <a:minorFont>
        <a:latin typeface="Lucida Sans Unico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40000"/>
          </a:lnSpc>
          <a:spcBef>
            <a:spcPct val="20000"/>
          </a:spcBef>
          <a:spcAft>
            <a:spcPct val="0"/>
          </a:spcAft>
          <a:buClrTx/>
          <a:buSzTx/>
          <a:buFontTx/>
          <a:buChar char="–"/>
          <a:tabLst/>
          <a:defRPr kumimoji="0" lang="en-AU" sz="1600" b="0" i="0" u="none" strike="noStrike" cap="none" normalizeH="0" baseline="0" smtClean="0">
            <a:ln>
              <a:noFill/>
            </a:ln>
            <a:solidFill>
              <a:schemeClr val="tx1"/>
            </a:solidFill>
            <a:effectLst/>
            <a:latin typeface="Lucida Sans Unicode" pitchFamily="34" charset="0"/>
            <a:ea typeface="ＭＳ Ｐゴシック"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40000"/>
          </a:lnSpc>
          <a:spcBef>
            <a:spcPct val="20000"/>
          </a:spcBef>
          <a:spcAft>
            <a:spcPct val="0"/>
          </a:spcAft>
          <a:buClrTx/>
          <a:buSzTx/>
          <a:buFontTx/>
          <a:buChar char="–"/>
          <a:tabLst/>
          <a:defRPr kumimoji="0" lang="en-AU" sz="1600" b="0" i="0" u="none" strike="noStrike" cap="none" normalizeH="0" baseline="0" smtClean="0">
            <a:ln>
              <a:noFill/>
            </a:ln>
            <a:solidFill>
              <a:schemeClr val="tx1"/>
            </a:solidFill>
            <a:effectLst/>
            <a:latin typeface="Lucida Sans Unicode" pitchFamily="34" charset="0"/>
            <a:ea typeface="ＭＳ Ｐゴシック" pitchFamily="1" charset="-128"/>
          </a:defRPr>
        </a:defPPr>
      </a:lstStyle>
    </a:lnDef>
  </a:objectDefaults>
  <a:extraClrSchemeLst>
    <a:extraClrScheme>
      <a:clrScheme name="9196 EDO PP_template_FA 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196 EDO PP_template_FA v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196 EDO PP_template_FA v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196 EDO PP_template_FA v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196 EDO PP_template_FA v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196 EDO PP_template_FA v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196 EDO PP_template_FA v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196 EDO PP_template_FA v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196 EDO PP_template_FA v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196 EDO PP_template_FA v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196 EDO PP_template_FA v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196 EDO PP_template_FA 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40000"/>
          </a:lnSpc>
          <a:spcBef>
            <a:spcPct val="20000"/>
          </a:spcBef>
          <a:spcAft>
            <a:spcPct val="0"/>
          </a:spcAft>
          <a:buClrTx/>
          <a:buSzTx/>
          <a:buFontTx/>
          <a:buChar char="–"/>
          <a:tabLst/>
          <a:defRPr kumimoji="0" lang="en-AU" sz="1600" b="0" i="0" u="none" strike="noStrike" cap="none" normalizeH="0" baseline="0" smtClean="0">
            <a:ln>
              <a:noFill/>
            </a:ln>
            <a:solidFill>
              <a:schemeClr val="tx1"/>
            </a:solidFill>
            <a:effectLst/>
            <a:latin typeface="Lucida Sans Unicode" pitchFamily="34" charset="0"/>
            <a:ea typeface="ＭＳ Ｐゴシック"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40000"/>
          </a:lnSpc>
          <a:spcBef>
            <a:spcPct val="20000"/>
          </a:spcBef>
          <a:spcAft>
            <a:spcPct val="0"/>
          </a:spcAft>
          <a:buClrTx/>
          <a:buSzTx/>
          <a:buFontTx/>
          <a:buChar char="–"/>
          <a:tabLst/>
          <a:defRPr kumimoji="0" lang="en-AU" sz="1600" b="0" i="0" u="none" strike="noStrike" cap="none" normalizeH="0" baseline="0" smtClean="0">
            <a:ln>
              <a:noFill/>
            </a:ln>
            <a:solidFill>
              <a:schemeClr val="tx1"/>
            </a:solidFill>
            <a:effectLst/>
            <a:latin typeface="Lucida Sans Unicode" pitchFamily="34" charset="0"/>
            <a:ea typeface="ＭＳ Ｐゴシック"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40000"/>
          </a:lnSpc>
          <a:spcBef>
            <a:spcPct val="20000"/>
          </a:spcBef>
          <a:spcAft>
            <a:spcPct val="0"/>
          </a:spcAft>
          <a:buClrTx/>
          <a:buSzTx/>
          <a:buFontTx/>
          <a:buChar char="–"/>
          <a:tabLst/>
          <a:defRPr kumimoji="0" lang="en-AU" sz="1600" b="0" i="0" u="none" strike="noStrike" cap="none" normalizeH="0" baseline="0" smtClean="0">
            <a:ln>
              <a:noFill/>
            </a:ln>
            <a:solidFill>
              <a:schemeClr val="tx1"/>
            </a:solidFill>
            <a:effectLst/>
            <a:latin typeface="Lucida Sans Unicode" pitchFamily="34" charset="0"/>
            <a:ea typeface="ＭＳ Ｐゴシック"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40000"/>
          </a:lnSpc>
          <a:spcBef>
            <a:spcPct val="20000"/>
          </a:spcBef>
          <a:spcAft>
            <a:spcPct val="0"/>
          </a:spcAft>
          <a:buClrTx/>
          <a:buSzTx/>
          <a:buFontTx/>
          <a:buChar char="–"/>
          <a:tabLst/>
          <a:defRPr kumimoji="0" lang="en-AU" sz="1600" b="0" i="0" u="none" strike="noStrike" cap="none" normalizeH="0" baseline="0" smtClean="0">
            <a:ln>
              <a:noFill/>
            </a:ln>
            <a:solidFill>
              <a:schemeClr val="tx1"/>
            </a:solidFill>
            <a:effectLst/>
            <a:latin typeface="Lucida Sans Unicode" pitchFamily="34" charset="0"/>
            <a:ea typeface="ＭＳ Ｐゴシック" pitchFamily="1"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EDO presentation NEW</Template>
  <TotalTime>1574</TotalTime>
  <Words>3052</Words>
  <Application>Microsoft Office PowerPoint</Application>
  <PresentationFormat>On-screen Show (4:3)</PresentationFormat>
  <Paragraphs>193</Paragraphs>
  <Slides>48</Slides>
  <Notes>17</Notes>
  <HiddenSlides>0</HiddenSlides>
  <MMClips>0</MMClips>
  <ScaleCrop>false</ScaleCrop>
  <HeadingPairs>
    <vt:vector size="4" baseType="variant">
      <vt:variant>
        <vt:lpstr>Theme</vt:lpstr>
      </vt:variant>
      <vt:variant>
        <vt:i4>3</vt:i4>
      </vt:variant>
      <vt:variant>
        <vt:lpstr>Slide Titles</vt:lpstr>
      </vt:variant>
      <vt:variant>
        <vt:i4>48</vt:i4>
      </vt:variant>
    </vt:vector>
  </HeadingPairs>
  <TitlesOfParts>
    <vt:vector size="51" baseType="lpstr">
      <vt:lpstr>EDO presentation NEW</vt:lpstr>
      <vt:lpstr>Custom Design</vt:lpstr>
      <vt:lpstr>1_Custom Design</vt:lpstr>
      <vt:lpstr>  Gai’s Veil Empowering those organisations  that provide a voice for nature   Ariane Wilkinson  Solicitor – Environment Defenders Office (Victoria) Ltd 29 October 2013,  Brisbane </vt:lpstr>
      <vt:lpstr>David Suzuki </vt:lpstr>
      <vt:lpstr>One of Law’s inventions - The Corporate Veil</vt:lpstr>
      <vt:lpstr>The Corporate Veil – Limited Liability (mostly) </vt:lpstr>
      <vt:lpstr>Who gets to wear the corporate veil? </vt:lpstr>
      <vt:lpstr>And…..many of the organisations dear to our hearts </vt:lpstr>
      <vt:lpstr>ENGOs – One of the voices for nature </vt:lpstr>
      <vt:lpstr>Benefits to ENGOs of wearing the corporate veil  </vt:lpstr>
      <vt:lpstr>Benefits to ENGOs of wearing the corporate veil cont….  </vt:lpstr>
      <vt:lpstr>And even though Jesse J tells us its not about the</vt:lpstr>
      <vt:lpstr>Lowe agrees with Jesse J but Ritter points out…. </vt:lpstr>
      <vt:lpstr>What’s one way that ENGOs can become more financially powerful? </vt:lpstr>
      <vt:lpstr>What’s the difference?</vt:lpstr>
      <vt:lpstr>Overview of Australian Tax Exemptions</vt:lpstr>
      <vt:lpstr>PBIs – Gold star expemptions available from the ATO</vt:lpstr>
      <vt:lpstr>PBIs – 4 Hoops to the Holy Grail </vt:lpstr>
      <vt:lpstr>Criteria 1 – A Charity  </vt:lpstr>
      <vt:lpstr>Criteria 2 – An institution </vt:lpstr>
      <vt:lpstr>Criteria 3 – PBI Part 1 - Benevolent Relief</vt:lpstr>
      <vt:lpstr>Criteria 4 – PBI Part 1 - People in need   </vt:lpstr>
      <vt:lpstr>The 4 Criteria -  </vt:lpstr>
      <vt:lpstr>Working with the criteria – what can be done? </vt:lpstr>
      <vt:lpstr>Criteria 3 – Benevolent Relief   </vt:lpstr>
      <vt:lpstr>Working with the criteria – what can be done? </vt:lpstr>
      <vt:lpstr>Solution 1 - Environmental Justice – Benevolent Relief to People in Need </vt:lpstr>
      <vt:lpstr>Solution 1 - Environmental Justice – Benevolent Relief to People in Need </vt:lpstr>
      <vt:lpstr>Solution 1 - Do ENGOs prioritise social justice? </vt:lpstr>
      <vt:lpstr>Solution 1 - Environmental Justice – Benevolent Relief to People in Need – But is the relief ‘direct’ enough? </vt:lpstr>
      <vt:lpstr>Solution 1 - Environmental Justice – Benevolent Relief to People in Need – But is the relief ‘direct’ enough? </vt:lpstr>
      <vt:lpstr>Solution 1 - Environmental Justice – Benevolent Relief to People in Need – But is the relief ‘direct’ enough? </vt:lpstr>
      <vt:lpstr>Solution 1 - Environmental Justice – Benevolent Relief to People in Need – But is the relief ‘direct’ enough? </vt:lpstr>
      <vt:lpstr>Solution 1 - Environmental Justice – Benevolent Relief to People in Need – But is the relief ‘direct’ enough? </vt:lpstr>
      <vt:lpstr>Solution 1 - Environmental Justice – Benevolent Relief to People in Need – But is the relief ‘direct’ enough? </vt:lpstr>
      <vt:lpstr>The Hunger Project Case </vt:lpstr>
      <vt:lpstr>Solution 1 - Environmental Justice – Benevolent Relief to People in Need  </vt:lpstr>
      <vt:lpstr>Working with the criteria – what can be done? </vt:lpstr>
      <vt:lpstr>Solution 2 – Rights for Nature! </vt:lpstr>
      <vt:lpstr>Meet ‘people’ who are the direct beneficiaries of an ENGOs benevolence - </vt:lpstr>
      <vt:lpstr>Meet the people’ who are direct beneficiaries of an ENGOs benevolence - </vt:lpstr>
      <vt:lpstr>Meet the people’ who are direct beneficiaries of an ENGOs benevolence - </vt:lpstr>
      <vt:lpstr>Meet the people’ who are direct beneficiaries of an ENGOs benevolence - </vt:lpstr>
      <vt:lpstr>Meet the people’ who are direct beneficiaries of an ENGOs benevolence - </vt:lpstr>
      <vt:lpstr>Ritter - Critical lawyering means you make plain the absurdities…. Meet Patrick.  Patrick lives in Ballarat.  He’s 29.   </vt:lpstr>
      <vt:lpstr>How come…this is a legal person, with rights before the law </vt:lpstr>
      <vt:lpstr>..and Patrick is not? </vt:lpstr>
      <vt:lpstr>Waterfalls are people too… </vt:lpstr>
      <vt:lpstr>Fruit and Veg are people too! </vt:lpstr>
      <vt:lpstr>Thank you! </vt:lpstr>
    </vt:vector>
  </TitlesOfParts>
  <Company>Environment Defenders Office Victoria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rights against coal seam gas</dc:title>
  <dc:creator>Michael Power</dc:creator>
  <cp:lastModifiedBy>Griffith Student</cp:lastModifiedBy>
  <cp:revision>117</cp:revision>
  <cp:lastPrinted>2013-08-08T05:18:55Z</cp:lastPrinted>
  <dcterms:created xsi:type="dcterms:W3CDTF">2011-09-27T00:00:16Z</dcterms:created>
  <dcterms:modified xsi:type="dcterms:W3CDTF">2013-09-29T01:17:55Z</dcterms:modified>
</cp:coreProperties>
</file>