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371" r:id="rId2"/>
    <p:sldId id="267" r:id="rId3"/>
    <p:sldId id="359" r:id="rId4"/>
    <p:sldId id="337" r:id="rId5"/>
    <p:sldId id="360" r:id="rId6"/>
    <p:sldId id="334" r:id="rId7"/>
    <p:sldId id="326" r:id="rId8"/>
    <p:sldId id="277" r:id="rId9"/>
    <p:sldId id="331" r:id="rId10"/>
    <p:sldId id="333" r:id="rId11"/>
    <p:sldId id="278" r:id="rId12"/>
    <p:sldId id="346" r:id="rId13"/>
    <p:sldId id="355" r:id="rId14"/>
    <p:sldId id="356" r:id="rId15"/>
    <p:sldId id="361" r:id="rId16"/>
    <p:sldId id="349" r:id="rId17"/>
    <p:sldId id="345" r:id="rId18"/>
    <p:sldId id="368" r:id="rId19"/>
    <p:sldId id="369" r:id="rId20"/>
    <p:sldId id="364" r:id="rId21"/>
    <p:sldId id="363" r:id="rId22"/>
    <p:sldId id="365" r:id="rId23"/>
    <p:sldId id="370" r:id="rId24"/>
    <p:sldId id="342" r:id="rId25"/>
    <p:sldId id="344" r:id="rId26"/>
    <p:sldId id="354" r:id="rId27"/>
    <p:sldId id="351" r:id="rId28"/>
    <p:sldId id="340" r:id="rId29"/>
    <p:sldId id="289" r:id="rId30"/>
    <p:sldId id="343" r:id="rId31"/>
    <p:sldId id="366" r:id="rId32"/>
    <p:sldId id="367" r:id="rId33"/>
    <p:sldId id="3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FC5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95" d="100"/>
          <a:sy n="95" d="100"/>
        </p:scale>
        <p:origin x="-5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3346B-F937-4421-A13B-58649553F824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EDFAA-866A-4877-8B11-AE7732BEC00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DFAA-866A-4877-8B11-AE7732BEC00E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5E40-0F2E-4B18-8FEB-924FDC436740}" type="datetimeFigureOut">
              <a:rPr lang="en-US" smtClean="0"/>
              <a:pPr/>
              <a:t>9/27/2013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6CC7-5E4E-4A9F-91A9-89F39C1BCF3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png"/><Relationship Id="rId3" Type="http://schemas.openxmlformats.org/officeDocument/2006/relationships/image" Target="cid:E4E17140-BD8C-45A0-AE89-F9E7A7D5ECE4" TargetMode="External"/><Relationship Id="rId21" Type="http://schemas.openxmlformats.org/officeDocument/2006/relationships/image" Target="../media/image59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png"/><Relationship Id="rId2" Type="http://schemas.openxmlformats.org/officeDocument/2006/relationships/image" Target="../media/image41.jpeg"/><Relationship Id="rId16" Type="http://schemas.openxmlformats.org/officeDocument/2006/relationships/image" Target="../media/image54.pn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oordinator@ptba.org.au" TargetMode="External"/><Relationship Id="rId2" Type="http://schemas.openxmlformats.org/officeDocument/2006/relationships/hyperlink" Target="http://www.ptba.org.au/membershi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hyperlink" Target="mailto:surveys@ptba.org.a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715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Presents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Strategies for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Protecting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Bush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rotect the Bush Alliance Logo FINAL-COLOUR-jpg for P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6632"/>
            <a:ext cx="4633009" cy="4494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and 11 bony fishes.</a:t>
            </a:r>
            <a:endParaRPr lang="en-AU" sz="3600" dirty="0"/>
          </a:p>
        </p:txBody>
      </p:sp>
      <p:pic>
        <p:nvPicPr>
          <p:cNvPr id="6146" name="Picture 2" descr="C:\Users\Lee\Desktop\QTA web site presentation photos\Lungfish-Gunther Schmida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3786214" cy="2218721"/>
          </a:xfrm>
          <a:prstGeom prst="rect">
            <a:avLst/>
          </a:prstGeom>
          <a:noFill/>
        </p:spPr>
      </p:pic>
      <p:pic>
        <p:nvPicPr>
          <p:cNvPr id="6147" name="Picture 3" descr="C:\Users\Lee\Desktop\QTA web site presentation photos\Honey blue-eye- Gunther Schm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2696"/>
            <a:ext cx="2441362" cy="1901821"/>
          </a:xfrm>
          <a:prstGeom prst="rect">
            <a:avLst/>
          </a:prstGeom>
          <a:noFill/>
        </p:spPr>
      </p:pic>
      <p:pic>
        <p:nvPicPr>
          <p:cNvPr id="6148" name="Picture 4" descr="C:\Users\Lee\Desktop\QTA web site presentation photos\Murray Cod -Gunther Schmi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3608" y="692696"/>
            <a:ext cx="3071833" cy="19229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657671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A ‘living fossil’ which has been around for 200 million years and is the longest surviving vertebrate species on this planet. </a:t>
            </a:r>
          </a:p>
          <a:p>
            <a:pPr algn="ctr"/>
            <a:r>
              <a:rPr lang="en-AU" sz="2400" b="1" dirty="0" smtClean="0"/>
              <a:t>Will ours be the last generation to see it in the wild?</a:t>
            </a:r>
            <a:endParaRPr lang="en-AU" sz="2400" b="1" dirty="0"/>
          </a:p>
        </p:txBody>
      </p:sp>
      <p:pic>
        <p:nvPicPr>
          <p:cNvPr id="6149" name="Picture 5" descr="C:\Users\Lee\Desktop\QTA web site presentation photos\Lake Eacham rainbowfish-Gunther Schmi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" y="692696"/>
            <a:ext cx="2653131" cy="1928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285293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including the amazing Lungfish</a:t>
            </a:r>
            <a:endParaRPr lang="en-A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826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4800" b="1" dirty="0" smtClean="0">
                <a:latin typeface="+mn-lt"/>
              </a:rPr>
              <a:t/>
            </a:r>
            <a:br>
              <a:rPr lang="en-AU" sz="4800" b="1" dirty="0" smtClean="0">
                <a:latin typeface="+mn-lt"/>
              </a:rPr>
            </a:br>
            <a:r>
              <a:rPr lang="en-AU" sz="4800" b="1" dirty="0">
                <a:latin typeface="+mn-lt"/>
              </a:rPr>
              <a:t/>
            </a:r>
            <a:br>
              <a:rPr lang="en-AU" sz="4800" b="1" dirty="0">
                <a:latin typeface="+mn-lt"/>
              </a:rPr>
            </a:br>
            <a:r>
              <a:rPr lang="en-AU" sz="4800" b="1" dirty="0" smtClean="0">
                <a:latin typeface="+mn-lt"/>
              </a:rPr>
              <a:t/>
            </a:r>
            <a:br>
              <a:rPr lang="en-AU" sz="4800" b="1" dirty="0" smtClean="0">
                <a:latin typeface="+mn-lt"/>
              </a:rPr>
            </a:br>
            <a:r>
              <a:rPr lang="en-AU" sz="4800" b="1" dirty="0" smtClean="0">
                <a:latin typeface="+mn-lt"/>
              </a:rPr>
              <a:t>Why so many </a:t>
            </a:r>
            <a:br>
              <a:rPr lang="en-AU" sz="4800" b="1" dirty="0" smtClean="0">
                <a:latin typeface="+mn-lt"/>
              </a:rPr>
            </a:br>
            <a:r>
              <a:rPr lang="en-AU" sz="4800" b="1" dirty="0" smtClean="0">
                <a:latin typeface="+mn-lt"/>
              </a:rPr>
              <a:t>threatened species?</a:t>
            </a:r>
            <a:r>
              <a:rPr lang="en-AU" sz="4800" dirty="0" smtClean="0">
                <a:latin typeface="+mn-lt"/>
              </a:rPr>
              <a:t/>
            </a:r>
            <a:br>
              <a:rPr lang="en-AU" sz="4800" dirty="0" smtClean="0">
                <a:latin typeface="+mn-lt"/>
              </a:rPr>
            </a:br>
            <a:r>
              <a:rPr lang="en-AU" sz="4800" dirty="0">
                <a:latin typeface="+mn-lt"/>
              </a:rPr>
              <a:t/>
            </a:r>
            <a:br>
              <a:rPr lang="en-AU" sz="4800" dirty="0">
                <a:latin typeface="+mn-lt"/>
              </a:rPr>
            </a:br>
            <a:r>
              <a:rPr lang="en-AU" sz="4800" dirty="0" smtClean="0">
                <a:latin typeface="+mn-lt"/>
              </a:rPr>
              <a:t/>
            </a:r>
            <a:br>
              <a:rPr lang="en-AU" sz="4800" dirty="0" smtClean="0">
                <a:latin typeface="+mn-lt"/>
              </a:rPr>
            </a:br>
            <a:r>
              <a:rPr lang="en-AU" sz="4800" dirty="0">
                <a:latin typeface="+mn-lt"/>
              </a:rPr>
              <a:t/>
            </a:r>
            <a:br>
              <a:rPr lang="en-AU" sz="4800" dirty="0">
                <a:latin typeface="+mn-lt"/>
              </a:rPr>
            </a:br>
            <a:endParaRPr lang="en-AU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3571876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/>
              <a:t>Habitat loss due to </a:t>
            </a:r>
          </a:p>
          <a:p>
            <a:pPr algn="ctr"/>
            <a:r>
              <a:rPr lang="en-AU" sz="4800" b="1" dirty="0" smtClean="0"/>
              <a:t>land clearing</a:t>
            </a:r>
            <a:br>
              <a:rPr lang="en-AU" sz="4800" b="1" dirty="0" smtClean="0"/>
            </a:br>
            <a:r>
              <a:rPr lang="en-AU" sz="4800" b="1" dirty="0" smtClean="0"/>
              <a:t>and </a:t>
            </a:r>
            <a:br>
              <a:rPr lang="en-AU" sz="4800" b="1" dirty="0" smtClean="0"/>
            </a:br>
            <a:r>
              <a:rPr lang="en-AU" sz="4800" b="1" dirty="0" smtClean="0"/>
              <a:t>land fragmentation</a:t>
            </a:r>
            <a:endParaRPr lang="en-A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048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FF0000"/>
                </a:solidFill>
              </a:rPr>
              <a:t>#1 REASON?</a:t>
            </a:r>
            <a:endParaRPr lang="en-A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 smtClean="0"/>
              <a:t>Queensland has the highest biodiversity in Australia.</a:t>
            </a:r>
            <a:endParaRPr lang="en-A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653136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 smtClean="0">
                <a:solidFill>
                  <a:srgbClr val="FF0000"/>
                </a:solidFill>
              </a:rPr>
              <a:t>But the least amount </a:t>
            </a:r>
            <a:br>
              <a:rPr lang="en-AU" sz="5400" b="1" dirty="0" smtClean="0">
                <a:solidFill>
                  <a:srgbClr val="FF0000"/>
                </a:solidFill>
              </a:rPr>
            </a:br>
            <a:r>
              <a:rPr lang="en-AU" sz="5400" b="1" dirty="0" smtClean="0">
                <a:solidFill>
                  <a:srgbClr val="FF0000"/>
                </a:solidFill>
              </a:rPr>
              <a:t>of protected land.</a:t>
            </a:r>
            <a:endParaRPr lang="en-AU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Blue Lake 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65% of Queensland is leasehold and the </a:t>
            </a:r>
            <a:br>
              <a:rPr lang="en-AU" sz="3600" b="1" dirty="0" smtClean="0"/>
            </a:br>
            <a:r>
              <a:rPr lang="en-AU" sz="3600" b="1" dirty="0" smtClean="0"/>
              <a:t>current government is looking for buyers.</a:t>
            </a:r>
            <a:endParaRPr lang="en-A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78092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82% of Queensland is under </a:t>
            </a:r>
            <a:br>
              <a:rPr lang="en-AU" sz="3600" b="1" dirty="0" smtClean="0"/>
            </a:br>
            <a:r>
              <a:rPr lang="en-AU" sz="3600" b="1" dirty="0" smtClean="0"/>
              <a:t>exploration permits for </a:t>
            </a:r>
            <a:br>
              <a:rPr lang="en-AU" sz="3600" b="1" dirty="0" smtClean="0"/>
            </a:br>
            <a:r>
              <a:rPr lang="en-AU" sz="3600" b="1" dirty="0" smtClean="0"/>
              <a:t>coal, oil, gas, metals and/or minerals.</a:t>
            </a:r>
            <a:endParaRPr lang="en-A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131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FF0000"/>
                </a:solidFill>
              </a:rPr>
              <a:t>Only 117,717 km², or 6.80%, </a:t>
            </a:r>
            <a:br>
              <a:rPr lang="en-AU" sz="3600" b="1" dirty="0" smtClean="0">
                <a:solidFill>
                  <a:srgbClr val="FF0000"/>
                </a:solidFill>
              </a:rPr>
            </a:br>
            <a:r>
              <a:rPr lang="en-AU" sz="3600" b="1" dirty="0" smtClean="0">
                <a:solidFill>
                  <a:srgbClr val="FF0000"/>
                </a:solidFill>
              </a:rPr>
              <a:t>of Queensland’s total area, is ‘protected’.</a:t>
            </a:r>
            <a:endParaRPr lang="en-AU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Hinchinbrook channel - 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3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S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857364"/>
            <a:ext cx="3643338" cy="3393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Queensland, Australia’s  2</a:t>
            </a:r>
            <a:r>
              <a:rPr lang="en-AU" sz="3600" b="1" baseline="30000" dirty="0" smtClean="0"/>
              <a:t>nd</a:t>
            </a:r>
            <a:r>
              <a:rPr lang="en-AU" sz="3600" b="1" dirty="0" smtClean="0"/>
              <a:t> largest state, is </a:t>
            </a:r>
            <a:br>
              <a:rPr lang="en-AU" sz="3600" b="1" dirty="0" smtClean="0"/>
            </a:br>
            <a:r>
              <a:rPr lang="en-AU" sz="3600" b="1" dirty="0" smtClean="0"/>
              <a:t> 1,730,648 km².</a:t>
            </a:r>
            <a:endParaRPr lang="en-A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71744"/>
            <a:ext cx="507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Only 115,051 km², or 6.65%  is in the National Reserve System.</a:t>
            </a:r>
            <a:endParaRPr lang="en-A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721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That’s 11.14% of the NRS’s total area.</a:t>
            </a:r>
            <a:endParaRPr lang="en-A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Only 4.8% of Queensland is in National Park.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national average is 9%.</a:t>
            </a:r>
            <a:endParaRPr lang="en-US" sz="3600" b="1" dirty="0"/>
          </a:p>
        </p:txBody>
      </p:sp>
      <p:pic>
        <p:nvPicPr>
          <p:cNvPr id="47106" name="Picture 1" descr="park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095728" cy="50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149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No coal mine has </a:t>
            </a:r>
            <a:r>
              <a:rPr lang="en-AU" sz="4000" b="1" dirty="0" smtClean="0">
                <a:solidFill>
                  <a:srgbClr val="FF0000"/>
                </a:solidFill>
              </a:rPr>
              <a:t>EVER</a:t>
            </a:r>
            <a:r>
              <a:rPr lang="en-AU" sz="4000" b="1" dirty="0" smtClean="0"/>
              <a:t> been stopped on environmental grounds in Queensland.</a:t>
            </a:r>
            <a:endParaRPr lang="en-AU" sz="4000" b="1" dirty="0"/>
          </a:p>
        </p:txBody>
      </p:sp>
      <p:pic>
        <p:nvPicPr>
          <p:cNvPr id="4" name="Picture 3" descr="Coal_mining_jo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57166"/>
            <a:ext cx="7143800" cy="475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FF0000"/>
                </a:solidFill>
              </a:rPr>
              <a:t>No land clearing limit exists for coal mining or CSG. </a:t>
            </a:r>
            <a:endParaRPr lang="en-A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4857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1 hectare per CSG well is </a:t>
            </a:r>
            <a:br>
              <a:rPr lang="en-AU" sz="3200" b="1" dirty="0" smtClean="0"/>
            </a:br>
            <a:r>
              <a:rPr lang="en-AU" sz="3200" b="1" dirty="0" smtClean="0"/>
              <a:t>currently being cleared. </a:t>
            </a:r>
            <a:endParaRPr lang="en-A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1071546"/>
            <a:ext cx="4643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There are 45,000+ wells </a:t>
            </a:r>
            <a:br>
              <a:rPr lang="en-AU" sz="3200" b="1" dirty="0" smtClean="0"/>
            </a:br>
            <a:r>
              <a:rPr lang="en-AU" sz="3200" b="1" dirty="0" smtClean="0"/>
              <a:t>planned  for Queensland.</a:t>
            </a:r>
            <a:endParaRPr lang="en-A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57826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These figures do not include the land </a:t>
            </a:r>
            <a:br>
              <a:rPr lang="en-AU" sz="3200" b="1" dirty="0" smtClean="0"/>
            </a:br>
            <a:r>
              <a:rPr lang="en-AU" sz="3200" b="1" dirty="0" smtClean="0"/>
              <a:t>to be cleared for roads, railways and pipelines.</a:t>
            </a:r>
            <a:endParaRPr lang="en-AU" sz="3200" b="1" dirty="0"/>
          </a:p>
        </p:txBody>
      </p:sp>
      <p:pic>
        <p:nvPicPr>
          <p:cNvPr id="7" name="Picture 6" descr="aerial-view-CSG-mi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3953" y="2357430"/>
            <a:ext cx="3524274" cy="2643206"/>
          </a:xfrm>
          <a:prstGeom prst="rect">
            <a:avLst/>
          </a:prstGeom>
        </p:spPr>
      </p:pic>
      <p:pic>
        <p:nvPicPr>
          <p:cNvPr id="8" name="Picture 7" descr="CSG well p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357430"/>
            <a:ext cx="4028784" cy="2681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chilla cl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128792" cy="5346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are the implications of this for every well pad connecting across the landscape?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chilla clearin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520613" cy="4140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Premier Newman made a pre-election commitment to retain the current level of statutory vegetation protection.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127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BUT</a:t>
            </a:r>
            <a:r>
              <a:rPr lang="en-US" sz="2800" b="1" dirty="0" smtClean="0"/>
              <a:t> the proposed changes will open up hundreds of thousands of hectares of </a:t>
            </a:r>
            <a:r>
              <a:rPr lang="en-US" sz="2800" b="1" dirty="0" err="1" smtClean="0"/>
              <a:t>bushland</a:t>
            </a:r>
            <a:r>
              <a:rPr lang="en-US" sz="2800" b="1" dirty="0" smtClean="0"/>
              <a:t> for clearing.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4000" b="1" dirty="0" smtClean="0"/>
              <a:t/>
            </a:r>
            <a:br>
              <a:rPr lang="en-AU" sz="4000" b="1" dirty="0" smtClean="0"/>
            </a:br>
            <a:r>
              <a:rPr lang="en-AU" sz="4000" b="1" dirty="0" smtClean="0"/>
              <a:t/>
            </a:r>
            <a:br>
              <a:rPr lang="en-AU" sz="4000" b="1" dirty="0" smtClean="0"/>
            </a:br>
            <a:r>
              <a:rPr lang="en-AU" sz="4000" b="1" dirty="0" smtClean="0"/>
              <a:t/>
            </a:r>
            <a:br>
              <a:rPr lang="en-AU" sz="4000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/>
              <a:t/>
            </a:r>
            <a:br>
              <a:rPr lang="en-AU" b="1" dirty="0"/>
            </a:br>
            <a:endParaRPr lang="en-AU" b="1" dirty="0"/>
          </a:p>
        </p:txBody>
      </p:sp>
      <p:pic>
        <p:nvPicPr>
          <p:cNvPr id="3" name="Picture 2" descr="Aus map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latin typeface="+mj-lt"/>
              </a:rPr>
              <a:t>Australia is one of the six </a:t>
            </a:r>
            <a:br>
              <a:rPr lang="en-AU" sz="3600" b="1" dirty="0" smtClean="0">
                <a:latin typeface="+mj-lt"/>
              </a:rPr>
            </a:br>
            <a:r>
              <a:rPr lang="en-AU" sz="3600" b="1" dirty="0" smtClean="0">
                <a:latin typeface="+mj-lt"/>
              </a:rPr>
              <a:t>most </a:t>
            </a:r>
            <a:r>
              <a:rPr lang="en-AU" sz="3600" b="1" dirty="0" err="1" smtClean="0">
                <a:latin typeface="+mj-lt"/>
              </a:rPr>
              <a:t>biodiverse</a:t>
            </a:r>
            <a:r>
              <a:rPr lang="en-AU" sz="3600" b="1" dirty="0" smtClean="0">
                <a:latin typeface="+mj-lt"/>
              </a:rPr>
              <a:t> countries in the world.</a:t>
            </a:r>
            <a:endParaRPr lang="en-AU" sz="3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000240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latin typeface="+mj-lt"/>
              </a:rPr>
              <a:t>More than 80% of our mammals, </a:t>
            </a:r>
            <a:br>
              <a:rPr lang="en-AU" sz="3600" b="1" dirty="0" smtClean="0">
                <a:latin typeface="+mj-lt"/>
              </a:rPr>
            </a:br>
            <a:r>
              <a:rPr lang="en-AU" sz="3600" b="1" dirty="0" smtClean="0">
                <a:latin typeface="+mj-lt"/>
              </a:rPr>
              <a:t>reptiles and flowering plants are found only on this continent. </a:t>
            </a:r>
          </a:p>
          <a:p>
            <a:endParaRPr lang="en-A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214818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latin typeface="+mj-lt"/>
              </a:rPr>
              <a:t>Because of habitat destruction, land clearing, feral animals and invasive weeds we have the highest mammal extinction rate in the world. </a:t>
            </a:r>
            <a:endParaRPr lang="en-A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488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FF0000"/>
                </a:solidFill>
              </a:rPr>
              <a:t>Why do extractive interests </a:t>
            </a:r>
            <a:br>
              <a:rPr lang="en-AU" sz="4000" b="1" dirty="0" smtClean="0">
                <a:solidFill>
                  <a:srgbClr val="FF0000"/>
                </a:solidFill>
              </a:rPr>
            </a:br>
            <a:r>
              <a:rPr lang="en-AU" sz="4000" b="1" dirty="0" smtClean="0">
                <a:solidFill>
                  <a:srgbClr val="FF0000"/>
                </a:solidFill>
              </a:rPr>
              <a:t>always trump the environment?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 McMillan 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620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current Queensland government </a:t>
            </a:r>
            <a:br>
              <a:rPr lang="en-US" sz="3600" b="1" dirty="0" smtClean="0"/>
            </a:br>
            <a:r>
              <a:rPr lang="en-US" sz="3600" b="1" dirty="0" smtClean="0"/>
              <a:t>has been breaking Nature Conservation Act laws for which we fought long and hard.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2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It is now attempting to repeal  those laws or change them to their advantage.</a:t>
            </a:r>
            <a:endParaRPr lang="en-US" sz="3600" b="1" dirty="0"/>
          </a:p>
        </p:txBody>
      </p:sp>
      <p:pic>
        <p:nvPicPr>
          <p:cNvPr id="4" name="Picture 3" descr="Cattle in Moorrinya strip - P Donat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311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In a post-election email from the National Parks Minister to the National Parks Association Queensland, he assured NPAQ that there would be no grazing in National Parks.</a:t>
            </a:r>
            <a:r>
              <a:rPr lang="en-US" sz="2800" dirty="0" smtClean="0"/>
              <a:t> 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396552" y="2996952"/>
            <a:ext cx="1000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2,000,000 </a:t>
            </a:r>
            <a:r>
              <a:rPr lang="en-US" sz="2800" b="1" dirty="0" smtClean="0"/>
              <a:t>hectares </a:t>
            </a:r>
            <a:r>
              <a:rPr lang="en-US" sz="2800" b="1" dirty="0" smtClean="0"/>
              <a:t>of forest protected under the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Qld</a:t>
            </a:r>
            <a:r>
              <a:rPr lang="en-US" sz="2800" b="1" dirty="0" smtClean="0"/>
              <a:t> </a:t>
            </a:r>
            <a:r>
              <a:rPr lang="en-US" sz="2800" b="1" dirty="0" smtClean="0"/>
              <a:t>Forest Agreement </a:t>
            </a:r>
            <a:r>
              <a:rPr lang="en-US" sz="2800" b="1" dirty="0" smtClean="0"/>
              <a:t>have been released </a:t>
            </a:r>
            <a:r>
              <a:rPr lang="en-US" sz="2800" b="1" dirty="0" smtClean="0"/>
              <a:t>for logging.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2108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Clearing permits can now be issued for 790,000 hectares </a:t>
            </a:r>
            <a:br>
              <a:rPr lang="en-US" sz="2800" b="1" dirty="0" smtClean="0"/>
            </a:br>
            <a:r>
              <a:rPr lang="en-US" sz="2800" b="1" dirty="0" smtClean="0"/>
              <a:t>of High Conservation Value </a:t>
            </a:r>
            <a:r>
              <a:rPr lang="en-US" sz="2800" b="1" dirty="0" err="1" smtClean="0"/>
              <a:t>regrowth</a:t>
            </a:r>
            <a:r>
              <a:rPr lang="en-US" sz="2800" b="1" dirty="0" smtClean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03783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 total of 4,530,000 hectares of previously protected areas are right now vulnerable to degradation. 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0080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Today, however there are 440,000 hectares of </a:t>
            </a:r>
            <a:br>
              <a:rPr lang="en-US" sz="2800" b="1" dirty="0" smtClean="0"/>
            </a:br>
            <a:r>
              <a:rPr lang="en-US" sz="2800" b="1" dirty="0" smtClean="0"/>
              <a:t>National Parks and reserves opened for grazing.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The</a:t>
            </a:r>
            <a:r>
              <a:rPr lang="en-AU" sz="3200" b="1" dirty="0" smtClean="0">
                <a:solidFill>
                  <a:srgbClr val="FF0000"/>
                </a:solidFill>
              </a:rPr>
              <a:t> Protect </a:t>
            </a:r>
            <a:r>
              <a:rPr lang="en-AU" sz="3200" b="1" dirty="0" smtClean="0">
                <a:solidFill>
                  <a:srgbClr val="FF0000"/>
                </a:solidFill>
              </a:rPr>
              <a:t>the Bush Alliance </a:t>
            </a:r>
            <a:r>
              <a:rPr lang="en-AU" sz="3200" b="1" dirty="0" smtClean="0"/>
              <a:t>was established  in </a:t>
            </a:r>
            <a:br>
              <a:rPr lang="en-AU" sz="3200" b="1" dirty="0" smtClean="0"/>
            </a:br>
            <a:r>
              <a:rPr lang="en-AU" sz="3200" b="1" dirty="0" smtClean="0"/>
              <a:t>June 2012 to give a strong voice of reason to </a:t>
            </a:r>
            <a:br>
              <a:rPr lang="en-AU" sz="3200" b="1" dirty="0" smtClean="0"/>
            </a:br>
            <a:r>
              <a:rPr lang="en-AU" sz="3200" b="1" dirty="0" smtClean="0"/>
              <a:t>conservation organisations, </a:t>
            </a:r>
            <a:r>
              <a:rPr lang="en-AU" sz="3200" b="1" dirty="0" smtClean="0"/>
              <a:t>businesses </a:t>
            </a:r>
            <a:r>
              <a:rPr lang="en-AU" sz="3200" b="1" dirty="0" smtClean="0"/>
              <a:t>and individuals concerned with the impacts of mining and other potentially harmful activities </a:t>
            </a:r>
            <a:r>
              <a:rPr lang="en-AU" sz="3200" b="1" dirty="0" smtClean="0"/>
              <a:t>in </a:t>
            </a:r>
            <a:br>
              <a:rPr lang="en-AU" sz="3200" b="1" dirty="0" smtClean="0"/>
            </a:br>
            <a:r>
              <a:rPr lang="en-AU" sz="3200" b="1" dirty="0" smtClean="0"/>
              <a:t>Areas </a:t>
            </a:r>
            <a:r>
              <a:rPr lang="en-AU" sz="3200" b="1" dirty="0" smtClean="0"/>
              <a:t>of High Conservation Value.</a:t>
            </a:r>
            <a:endParaRPr lang="en-AU" sz="3200" b="1" dirty="0"/>
          </a:p>
        </p:txBody>
      </p:sp>
      <p:pic>
        <p:nvPicPr>
          <p:cNvPr id="5" name="Picture 4" descr="Bimblebox sunrise str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2312"/>
            <a:ext cx="9144000" cy="2075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b233410-6455-4c27-b916-6d5d58fcdab7" descr="cid:E4E17140-BD8C-45A0-AE89-F9E7A7D5ECE4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969938" y="5724524"/>
            <a:ext cx="3174062" cy="11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go Small 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3655"/>
            <a:ext cx="1357322" cy="17843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4383" y="0"/>
            <a:ext cx="117961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NPAQ Logo0112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0"/>
            <a:ext cx="1651442" cy="1770476"/>
          </a:xfrm>
          <a:prstGeom prst="rect">
            <a:avLst/>
          </a:prstGeom>
        </p:spPr>
      </p:pic>
      <p:pic>
        <p:nvPicPr>
          <p:cNvPr id="15" name="Picture 14" descr="Birdlife S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3429000"/>
            <a:ext cx="1630893" cy="1143186"/>
          </a:xfrm>
          <a:prstGeom prst="rect">
            <a:avLst/>
          </a:prstGeom>
        </p:spPr>
      </p:pic>
      <p:pic>
        <p:nvPicPr>
          <p:cNvPr id="16" name="Picture 15" descr="PTBA logo low r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124585" cy="2060848"/>
          </a:xfrm>
          <a:prstGeom prst="rect">
            <a:avLst/>
          </a:prstGeom>
        </p:spPr>
      </p:pic>
      <p:pic>
        <p:nvPicPr>
          <p:cNvPr id="19" name="Picture 18" descr="At_A_Glance_Logo cropped-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5285" y="5949280"/>
            <a:ext cx="1595053" cy="908720"/>
          </a:xfrm>
          <a:prstGeom prst="rect">
            <a:avLst/>
          </a:prstGeom>
        </p:spPr>
      </p:pic>
      <p:pic>
        <p:nvPicPr>
          <p:cNvPr id="8194" name="Picture 2" descr="HOPE Householders' Options to Protect the Environm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53350" y="2708920"/>
            <a:ext cx="1390650" cy="1257301"/>
          </a:xfrm>
          <a:prstGeom prst="rect">
            <a:avLst/>
          </a:prstGeom>
          <a:noFill/>
        </p:spPr>
      </p:pic>
      <p:pic>
        <p:nvPicPr>
          <p:cNvPr id="8196" name="Picture 4" descr="http://ptba.org.au/wp-content/uploads/2013/03/NPANS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4653136"/>
            <a:ext cx="1979712" cy="904032"/>
          </a:xfrm>
          <a:prstGeom prst="rect">
            <a:avLst/>
          </a:prstGeom>
          <a:noFill/>
        </p:spPr>
      </p:pic>
      <p:pic>
        <p:nvPicPr>
          <p:cNvPr id="8198" name="Picture 6" descr="http://nqcc.org.au/wp-content/uploads/2012/03/nqcc-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260648"/>
            <a:ext cx="1757391" cy="1196752"/>
          </a:xfrm>
          <a:prstGeom prst="rect">
            <a:avLst/>
          </a:prstGeom>
          <a:noFill/>
        </p:spPr>
      </p:pic>
      <p:pic>
        <p:nvPicPr>
          <p:cNvPr id="8200" name="Picture 8" descr="http://ptba.org.au/wp-content/uploads/2012/10/sown_logo_16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2" y="0"/>
            <a:ext cx="1552575" cy="1619251"/>
          </a:xfrm>
          <a:prstGeom prst="rect">
            <a:avLst/>
          </a:prstGeom>
          <a:noFill/>
        </p:spPr>
      </p:pic>
      <p:pic>
        <p:nvPicPr>
          <p:cNvPr id="8202" name="Picture 10" descr="http://ptba.org.au/wp-content/uploads/2012/10/wpsq_logo_small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4149080"/>
            <a:ext cx="1428750" cy="1695451"/>
          </a:xfrm>
          <a:prstGeom prst="rect">
            <a:avLst/>
          </a:prstGeom>
          <a:noFill/>
        </p:spPr>
      </p:pic>
      <p:pic>
        <p:nvPicPr>
          <p:cNvPr id="8204" name="Picture 12" descr="The Grass Route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64088" y="1988840"/>
            <a:ext cx="2286000" cy="1209676"/>
          </a:xfrm>
          <a:prstGeom prst="rect">
            <a:avLst/>
          </a:prstGeom>
          <a:noFill/>
        </p:spPr>
      </p:pic>
      <p:pic>
        <p:nvPicPr>
          <p:cNvPr id="8206" name="Picture 14" descr="Mackay Conservation Grou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35696" y="5085184"/>
            <a:ext cx="2133600" cy="561975"/>
          </a:xfrm>
          <a:prstGeom prst="rect">
            <a:avLst/>
          </a:prstGeom>
          <a:noFill/>
        </p:spPr>
      </p:pic>
      <p:pic>
        <p:nvPicPr>
          <p:cNvPr id="8208" name="Picture 16" descr="Qld Trust for Nature Work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35696" y="2924944"/>
            <a:ext cx="1436365" cy="1627034"/>
          </a:xfrm>
          <a:prstGeom prst="rect">
            <a:avLst/>
          </a:prstGeom>
          <a:noFill/>
        </p:spPr>
      </p:pic>
      <p:pic>
        <p:nvPicPr>
          <p:cNvPr id="8214" name="Picture 22" descr="Tangaroa Blue Foundatio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3888" y="2996952"/>
            <a:ext cx="1567345" cy="1040508"/>
          </a:xfrm>
          <a:prstGeom prst="rect">
            <a:avLst/>
          </a:prstGeom>
          <a:noFill/>
        </p:spPr>
      </p:pic>
      <p:pic>
        <p:nvPicPr>
          <p:cNvPr id="8216" name="Picture 24" descr="Bimblebox Nature Refug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19872" y="5943599"/>
            <a:ext cx="2419350" cy="914401"/>
          </a:xfrm>
          <a:prstGeom prst="rect">
            <a:avLst/>
          </a:prstGeom>
          <a:noFill/>
        </p:spPr>
      </p:pic>
      <p:pic>
        <p:nvPicPr>
          <p:cNvPr id="8217" name="Picture 1" descr="C:\Users\Laptop\AppData\Local\Microsoft\Windows\Temporary Internet Files\Content.Word\BCRQ_Logostacked_large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2636912"/>
            <a:ext cx="1259632" cy="179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 descr="Signs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43808" y="1772816"/>
            <a:ext cx="1740024" cy="1011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2656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 smtClean="0"/>
              <a:t>The primary goal of </a:t>
            </a:r>
            <a:r>
              <a:rPr lang="en-AU" sz="3600" b="1" dirty="0" smtClean="0"/>
              <a:t>the</a:t>
            </a:r>
            <a:endParaRPr lang="en-AU" sz="3600" b="1" dirty="0" smtClean="0"/>
          </a:p>
          <a:p>
            <a:pPr algn="ctr"/>
            <a:r>
              <a:rPr lang="en-AU" sz="3600" b="1" dirty="0" smtClean="0">
                <a:solidFill>
                  <a:srgbClr val="FF0000"/>
                </a:solidFill>
              </a:rPr>
              <a:t>Protect the Bush Alliance</a:t>
            </a:r>
            <a:r>
              <a:rPr lang="en-AU" sz="3600" b="1" dirty="0" smtClean="0"/>
              <a:t/>
            </a:r>
            <a:br>
              <a:rPr lang="en-AU" sz="3600" b="1" dirty="0" smtClean="0"/>
            </a:br>
            <a:r>
              <a:rPr lang="en-AU" sz="3600" b="1" dirty="0" smtClean="0"/>
              <a:t>is to protect areas of high conservation value </a:t>
            </a:r>
            <a:br>
              <a:rPr lang="en-AU" sz="3600" b="1" dirty="0" smtClean="0"/>
            </a:br>
            <a:r>
              <a:rPr lang="en-AU" sz="3600" b="1" dirty="0" smtClean="0"/>
              <a:t>in Queensland from inappropriate activities.</a:t>
            </a:r>
          </a:p>
          <a:p>
            <a:pPr algn="ctr"/>
            <a:r>
              <a:rPr lang="en-AU" sz="4400" b="1" dirty="0" smtClean="0"/>
              <a:t> </a:t>
            </a:r>
          </a:p>
        </p:txBody>
      </p:sp>
      <p:pic>
        <p:nvPicPr>
          <p:cNvPr id="5" name="Picture 4" descr="Grassl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8093602" cy="3286124"/>
          </a:xfrm>
          <a:prstGeom prst="rect">
            <a:avLst/>
          </a:prstGeom>
        </p:spPr>
      </p:pic>
      <p:pic>
        <p:nvPicPr>
          <p:cNvPr id="4" name="Picture 3" descr="Protect the Bush Alliance Logo FINAL-COLOUR-jpg for P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331640" cy="129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1" y="4725144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Lobby to increase the number of </a:t>
            </a:r>
            <a:br>
              <a:rPr lang="en-AU" sz="2800" b="1" dirty="0" smtClean="0"/>
            </a:br>
            <a:r>
              <a:rPr lang="en-AU" sz="2800" b="1" dirty="0" smtClean="0"/>
              <a:t>(really) protected areas.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1" y="2132856"/>
            <a:ext cx="81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Lobby to increase the participation of </a:t>
            </a:r>
            <a:br>
              <a:rPr lang="en-AU" sz="2800" b="1" dirty="0" smtClean="0"/>
            </a:br>
            <a:r>
              <a:rPr lang="en-AU" sz="2800" b="1" dirty="0" smtClean="0"/>
              <a:t>local NGOs in the Environmental Impact Statement decision making process.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357166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0000"/>
                </a:solidFill>
              </a:rPr>
              <a:t>HOW DO WE DO THIS?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980728"/>
            <a:ext cx="81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Conduct biodiversity surveys in </a:t>
            </a:r>
            <a:br>
              <a:rPr lang="en-US" sz="2800" b="1" dirty="0" smtClean="0"/>
            </a:br>
            <a:r>
              <a:rPr lang="en-US" sz="2800" b="1" dirty="0" smtClean="0"/>
              <a:t>Areas of High Conservation Value that are at risk.</a:t>
            </a:r>
          </a:p>
        </p:txBody>
      </p:sp>
      <p:pic>
        <p:nvPicPr>
          <p:cNvPr id="10" name="Picture 9" descr="Flame tree strip - 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147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1" y="3645024"/>
            <a:ext cx="81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Examine and respond to proposed changes </a:t>
            </a:r>
            <a:br>
              <a:rPr lang="en-US" sz="2800" b="1" dirty="0" smtClean="0"/>
            </a:br>
            <a:r>
              <a:rPr lang="en-US" sz="2800" b="1" dirty="0" smtClean="0"/>
              <a:t>to environmental legislation. 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71600" y="5780782"/>
            <a:ext cx="817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Mount social network campaigns.</a:t>
            </a:r>
          </a:p>
          <a:p>
            <a:pPr algn="ctr"/>
            <a:r>
              <a:rPr lang="en-US" dirty="0" smtClean="0"/>
              <a:t> 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420888"/>
            <a:ext cx="7164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PTBA volunteers donate their time, </a:t>
            </a:r>
            <a:br>
              <a:rPr lang="en-AU" sz="2800" b="1" dirty="0" smtClean="0"/>
            </a:br>
            <a:r>
              <a:rPr lang="en-AU" sz="2800" b="1" dirty="0" smtClean="0"/>
              <a:t>expertise </a:t>
            </a:r>
            <a:r>
              <a:rPr lang="en-AU" sz="2800" b="1" dirty="0" smtClean="0"/>
              <a:t>and equipment to conduct </a:t>
            </a:r>
            <a:br>
              <a:rPr lang="en-AU" sz="2800" b="1" dirty="0" smtClean="0"/>
            </a:br>
            <a:r>
              <a:rPr lang="en-AU" sz="2800" b="1" dirty="0" smtClean="0"/>
              <a:t>flora and fauna surveys.</a:t>
            </a:r>
            <a:endParaRPr lang="en-A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933056"/>
            <a:ext cx="7164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The purpose of these surveys is to identify </a:t>
            </a:r>
            <a:br>
              <a:rPr lang="en-AU" sz="2800" b="1" dirty="0" smtClean="0"/>
            </a:br>
            <a:r>
              <a:rPr lang="en-AU" sz="2800" b="1" dirty="0" smtClean="0"/>
              <a:t>new and/or threatened species and </a:t>
            </a:r>
            <a:br>
              <a:rPr lang="en-AU" sz="2800" b="1" dirty="0" smtClean="0"/>
            </a:br>
            <a:r>
              <a:rPr lang="en-AU" sz="2800" b="1" dirty="0" smtClean="0"/>
              <a:t>vegetation communities...</a:t>
            </a:r>
            <a:endParaRPr lang="en-A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716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FF0000"/>
                </a:solidFill>
              </a:rPr>
              <a:t>SURVEYS</a:t>
            </a:r>
            <a:endParaRPr lang="en-A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2 people at survey-str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185" y="0"/>
            <a:ext cx="198181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473005"/>
            <a:ext cx="7164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 the hopes of influencing the governments that claim to only make decisions based </a:t>
            </a:r>
            <a:br>
              <a:rPr lang="en-US" sz="2800" b="1" dirty="0" smtClean="0"/>
            </a:br>
            <a:r>
              <a:rPr lang="en-US" sz="2800" b="1" dirty="0" smtClean="0"/>
              <a:t>on sound science.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8680"/>
            <a:ext cx="71642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Baseline surveys </a:t>
            </a:r>
            <a:r>
              <a:rPr lang="en-US" sz="2800" b="1" dirty="0" smtClean="0"/>
              <a:t>of Queensland’s High </a:t>
            </a:r>
            <a:r>
              <a:rPr lang="en-US" sz="2800" b="1" dirty="0" smtClean="0"/>
              <a:t>Conservation Value areas are few and far between, </a:t>
            </a:r>
            <a:r>
              <a:rPr lang="en-US" sz="2800" b="1" dirty="0" smtClean="0"/>
              <a:t>however</a:t>
            </a:r>
            <a:r>
              <a:rPr lang="en-US" sz="2800" b="1" dirty="0" smtClean="0"/>
              <a:t>, they are vital for conducting </a:t>
            </a:r>
            <a:r>
              <a:rPr lang="en-US" sz="2800" b="1" dirty="0" smtClean="0"/>
              <a:t>effective </a:t>
            </a:r>
            <a:r>
              <a:rPr lang="en-US" sz="2800" b="1" dirty="0" smtClean="0"/>
              <a:t>land management.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/>
              <a:t>Survey criteria </a:t>
            </a:r>
            <a:endParaRPr lang="en-A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00108"/>
            <a:ext cx="52863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A demonstrated interest by the affected landowner in preserving the conservation values of their property.</a:t>
            </a:r>
            <a:endParaRPr lang="en-A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4214818"/>
            <a:ext cx="5072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Existing protected areas, or other public lands, such as </a:t>
            </a:r>
            <a:r>
              <a:rPr lang="en-AU" sz="3200" b="1" dirty="0" smtClean="0"/>
              <a:t>state </a:t>
            </a:r>
            <a:r>
              <a:rPr lang="en-AU" sz="3200" b="1" dirty="0" smtClean="0"/>
              <a:t>forests that are under </a:t>
            </a:r>
            <a:br>
              <a:rPr lang="en-AU" sz="3200" b="1" dirty="0" smtClean="0"/>
            </a:br>
            <a:r>
              <a:rPr lang="en-AU" sz="3200" b="1" dirty="0" smtClean="0"/>
              <a:t>threat from mining or currently being mined.</a:t>
            </a:r>
            <a:endParaRPr lang="en-AU" sz="3200" b="1" dirty="0"/>
          </a:p>
        </p:txBody>
      </p:sp>
      <p:pic>
        <p:nvPicPr>
          <p:cNvPr id="5" name="Picture 4" descr="Amamoor state 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29000"/>
            <a:ext cx="3835972" cy="3071834"/>
          </a:xfrm>
          <a:prstGeom prst="rect">
            <a:avLst/>
          </a:prstGeom>
        </p:spPr>
      </p:pic>
      <p:pic>
        <p:nvPicPr>
          <p:cNvPr id="9" name="Picture 8" descr="Bimble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371477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6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Queensland is home to </a:t>
            </a:r>
            <a:endParaRPr lang="en-A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70% of Australia’s native mammals,</a:t>
            </a:r>
            <a:r>
              <a:rPr lang="en-AU" sz="4000" b="1" dirty="0" smtClean="0">
                <a:ea typeface="Calibri" pitchFamily="34" charset="0"/>
                <a:cs typeface="Arial" pitchFamily="34" charset="0"/>
              </a:rPr>
              <a:t/>
            </a:r>
            <a:br>
              <a:rPr lang="en-AU" sz="4000" b="1" dirty="0" smtClean="0">
                <a:ea typeface="Calibri" pitchFamily="34" charset="0"/>
                <a:cs typeface="Arial" pitchFamily="34" charset="0"/>
              </a:rPr>
            </a:br>
            <a:endParaRPr lang="en-A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003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ea typeface="Calibri" pitchFamily="34" charset="0"/>
                <a:cs typeface="Arial" pitchFamily="34" charset="0"/>
              </a:rPr>
              <a:t>70% of our native birds,</a:t>
            </a:r>
            <a:endParaRPr lang="en-A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147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over 50% of our native reptiles</a:t>
            </a:r>
            <a:endParaRPr lang="en-A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5172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m</a:t>
            </a:r>
            <a:r>
              <a:rPr lang="en-AU" sz="4000" b="1" dirty="0" smtClean="0"/>
              <a:t>ore than 50</a:t>
            </a:r>
            <a:r>
              <a:rPr lang="en-AU" sz="4000" b="1" dirty="0" smtClean="0"/>
              <a:t>% of our native frogs.</a:t>
            </a:r>
            <a:endParaRPr lang="en-A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531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cs typeface="Arial" pitchFamily="34" charset="0"/>
              </a:rPr>
              <a:t>and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FF0000"/>
                </a:solidFill>
              </a:rPr>
              <a:t>We hope that the results of these surveys will: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6084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1) build sound scientific arguments to secure </a:t>
            </a:r>
            <a:br>
              <a:rPr lang="en-AU" sz="3200" b="1" dirty="0" smtClean="0"/>
            </a:br>
            <a:r>
              <a:rPr lang="en-AU" sz="3200" b="1" dirty="0" smtClean="0"/>
              <a:t>permanent protection of these areas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569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2) trigger Federal involvement in </a:t>
            </a:r>
            <a:br>
              <a:rPr lang="en-AU" sz="3200" b="1" dirty="0" smtClean="0"/>
            </a:br>
            <a:r>
              <a:rPr lang="en-AU" sz="3200" b="1" dirty="0" smtClean="0"/>
              <a:t>the protection of remnant habitat through </a:t>
            </a:r>
            <a:br>
              <a:rPr lang="en-AU" sz="3200" b="1" dirty="0" smtClean="0"/>
            </a:br>
            <a:r>
              <a:rPr lang="en-AU" sz="3200" b="1" dirty="0" smtClean="0"/>
              <a:t>the application of the EPBC Act 1992 </a:t>
            </a:r>
            <a:endParaRPr lang="en-A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571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3) provide valuable information to landowners </a:t>
            </a:r>
            <a:br>
              <a:rPr lang="en-AU" sz="3200" b="1" dirty="0" smtClean="0"/>
            </a:br>
            <a:r>
              <a:rPr lang="en-AU" sz="3200" b="1" dirty="0" smtClean="0"/>
              <a:t>so they can make informed decisions about </a:t>
            </a:r>
            <a:br>
              <a:rPr lang="en-AU" sz="3200" b="1" dirty="0" smtClean="0"/>
            </a:br>
            <a:r>
              <a:rPr lang="en-AU" sz="3200" b="1" dirty="0" smtClean="0"/>
              <a:t>the management of remnant habitat.</a:t>
            </a:r>
            <a:endParaRPr lang="en-AU" sz="3200" b="1" dirty="0"/>
          </a:p>
        </p:txBody>
      </p:sp>
      <p:pic>
        <p:nvPicPr>
          <p:cNvPr id="6" name="Picture 5" descr="Poplar box tree stand strip - 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128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/>
              <a:t>PTBA also assesses the impacts of inappropriate activities in national parks and </a:t>
            </a:r>
            <a:br>
              <a:rPr lang="en-US" sz="3600" b="1" dirty="0" smtClean="0"/>
            </a:br>
            <a:r>
              <a:rPr lang="en-US" sz="3600" b="1" dirty="0" smtClean="0"/>
              <a:t>areas of high conservation value.</a:t>
            </a:r>
          </a:p>
          <a:p>
            <a:pPr algn="ctr"/>
            <a:endParaRPr lang="en-US" sz="3600" b="1" u="sng" dirty="0"/>
          </a:p>
        </p:txBody>
      </p:sp>
      <p:pic>
        <p:nvPicPr>
          <p:cNvPr id="4" name="Picture 3" descr="Cattle at Emu Swamp - P Donat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32855"/>
            <a:ext cx="4873316" cy="3239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5892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example, cattle in </a:t>
            </a:r>
            <a:r>
              <a:rPr lang="en-US" sz="3200" b="1" dirty="0" err="1" smtClean="0"/>
              <a:t>Moorrinya</a:t>
            </a:r>
            <a:r>
              <a:rPr lang="en-US" sz="3200" b="1" dirty="0" smtClean="0"/>
              <a:t> National Park.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aring for new fence at Blackbraes National Par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323830" cy="4869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Approximately 20 hectares were cleared to build this fence at </a:t>
            </a:r>
            <a:r>
              <a:rPr lang="en-US" sz="2800" b="1" dirty="0" err="1" smtClean="0"/>
              <a:t>Blackbraes</a:t>
            </a:r>
            <a:r>
              <a:rPr lang="en-US" sz="2800" b="1" dirty="0" smtClean="0"/>
              <a:t> National Park, the role of which is to keep cattle </a:t>
            </a:r>
            <a:r>
              <a:rPr lang="en-US" sz="2800" b="1" dirty="0" smtClean="0">
                <a:solidFill>
                  <a:srgbClr val="FF0000"/>
                </a:solidFill>
              </a:rPr>
              <a:t>IN</a:t>
            </a:r>
            <a:r>
              <a:rPr lang="en-US" sz="2800" b="1" dirty="0" smtClean="0"/>
              <a:t> the park, at the Queensland taxpayer’s expense…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622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Join (for free!)</a:t>
            </a:r>
          </a:p>
          <a:p>
            <a:pPr algn="ctr"/>
            <a:r>
              <a:rPr lang="en-AU" sz="2800" b="1" dirty="0" smtClean="0">
                <a:hlinkClick r:id="rId2"/>
              </a:rPr>
              <a:t>www.ptba.org.au/membership</a:t>
            </a:r>
            <a:r>
              <a:rPr lang="en-AU" sz="2800" b="1" dirty="0" smtClean="0"/>
              <a:t> </a:t>
            </a:r>
            <a:r>
              <a:rPr lang="en-AU" sz="2400" b="1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58112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Contacts: </a:t>
            </a:r>
          </a:p>
          <a:p>
            <a:pPr algn="ctr"/>
            <a:r>
              <a:rPr lang="en-AU" sz="2800" b="1" dirty="0" smtClean="0"/>
              <a:t>Coordinator, Lee K Curtis – </a:t>
            </a:r>
            <a:r>
              <a:rPr lang="en-AU" sz="2800" b="1" dirty="0" smtClean="0">
                <a:hlinkClick r:id="rId3"/>
              </a:rPr>
              <a:t>coordinator@ptba.org.au</a:t>
            </a:r>
            <a:r>
              <a:rPr lang="en-AU" sz="2800" b="1" dirty="0" smtClean="0"/>
              <a:t> </a:t>
            </a:r>
          </a:p>
          <a:p>
            <a:pPr algn="ctr"/>
            <a:r>
              <a:rPr lang="en-AU" sz="2800" b="1" dirty="0" smtClean="0"/>
              <a:t>Survey Coordinator, Tanya Pritchard – </a:t>
            </a:r>
            <a:r>
              <a:rPr lang="en-AU" sz="2800" b="1" dirty="0" smtClean="0">
                <a:hlinkClick r:id="rId4"/>
              </a:rPr>
              <a:t>surveys@ptba.org.au</a:t>
            </a:r>
            <a:r>
              <a:rPr lang="en-AU" sz="2800" b="1" dirty="0" smtClean="0"/>
              <a:t> </a:t>
            </a:r>
            <a:endParaRPr lang="en-A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22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can you help?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16832"/>
            <a:ext cx="622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Like us on </a:t>
            </a:r>
            <a:r>
              <a:rPr lang="en-US" sz="2800" b="1" dirty="0" err="1" smtClean="0"/>
              <a:t>Facebook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809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Follow us on Twitter: @</a:t>
            </a:r>
            <a:r>
              <a:rPr lang="en-US" sz="2800" b="1" dirty="0" err="1" smtClean="0"/>
              <a:t>ProtectTheBush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0100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Contribute your physical or financial </a:t>
            </a:r>
            <a:br>
              <a:rPr lang="en-US" sz="2800" b="1" dirty="0" smtClean="0"/>
            </a:br>
            <a:r>
              <a:rPr lang="en-US" sz="2800" b="1" dirty="0" smtClean="0"/>
              <a:t>support to our survey work.</a:t>
            </a:r>
            <a:endParaRPr lang="en-US" sz="2800" b="1" dirty="0"/>
          </a:p>
        </p:txBody>
      </p:sp>
      <p:pic>
        <p:nvPicPr>
          <p:cNvPr id="9" name="Picture 8" descr="PTBA logo low 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5" y="0"/>
            <a:ext cx="2915816" cy="282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qld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5736" y="0"/>
            <a:ext cx="511712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429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45 of our 226 remaining mammals </a:t>
            </a:r>
          </a:p>
          <a:p>
            <a:pPr algn="ctr"/>
            <a:r>
              <a:rPr lang="en-US" sz="4400" b="1" dirty="0" smtClean="0"/>
              <a:t>are threatened.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70080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12 of our original </a:t>
            </a:r>
          </a:p>
          <a:p>
            <a:pPr algn="ctr"/>
            <a:r>
              <a:rPr lang="en-US" sz="4400" b="1" dirty="0" smtClean="0"/>
              <a:t>238 mammals are extinct.</a:t>
            </a:r>
          </a:p>
        </p:txBody>
      </p:sp>
      <p:pic>
        <p:nvPicPr>
          <p:cNvPr id="10" name="Picture 9" descr="Greater bilby-www.ataglance.com.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66093"/>
            <a:ext cx="1979712" cy="2007821"/>
          </a:xfrm>
          <a:prstGeom prst="rect">
            <a:avLst/>
          </a:prstGeom>
        </p:spPr>
      </p:pic>
      <p:pic>
        <p:nvPicPr>
          <p:cNvPr id="12" name="Picture 11" descr="Purple necked RW-www ataglance.com.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400228"/>
            <a:ext cx="1619672" cy="2457772"/>
          </a:xfrm>
          <a:prstGeom prst="rect">
            <a:avLst/>
          </a:prstGeom>
        </p:spPr>
      </p:pic>
      <p:pic>
        <p:nvPicPr>
          <p:cNvPr id="16" name="Picture 15" descr="Grey FF 1-cropp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6976" y="1"/>
            <a:ext cx="1537023" cy="2636912"/>
          </a:xfrm>
          <a:prstGeom prst="rect">
            <a:avLst/>
          </a:prstGeom>
        </p:spPr>
      </p:pic>
      <p:pic>
        <p:nvPicPr>
          <p:cNvPr id="17" name="Picture 16" descr="koala mum -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998897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jor Mitchell Parrot-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28797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assow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143375"/>
            <a:ext cx="29924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ouldi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0925" y="0"/>
            <a:ext cx="30130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771800" y="332656"/>
            <a:ext cx="33123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 smtClean="0">
                <a:cs typeface="Calibri" pitchFamily="34" charset="0"/>
              </a:rPr>
              <a:t>There are 630 </a:t>
            </a:r>
            <a:r>
              <a:rPr lang="en-AU" sz="3600" b="1" dirty="0">
                <a:cs typeface="Calibri" pitchFamily="34" charset="0"/>
              </a:rPr>
              <a:t>species of birds </a:t>
            </a:r>
            <a:r>
              <a:rPr lang="en-AU" sz="3600" b="1" dirty="0" smtClean="0">
                <a:cs typeface="Calibri" pitchFamily="34" charset="0"/>
              </a:rPr>
              <a:t>in Queensland</a:t>
            </a:r>
            <a:endParaRPr lang="en-AU" sz="3600" b="1" dirty="0"/>
          </a:p>
        </p:txBody>
      </p:sp>
      <p:pic>
        <p:nvPicPr>
          <p:cNvPr id="7" name="Picture 6" descr="Purple-crowned Fairy-wren-Graeme Chap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758058" cy="3260116"/>
          </a:xfrm>
          <a:prstGeom prst="rect">
            <a:avLst/>
          </a:prstGeom>
        </p:spPr>
      </p:pic>
      <p:pic>
        <p:nvPicPr>
          <p:cNvPr id="8" name="Picture 7" descr="Marbled Frogmouth - Mark Clayt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404646"/>
            <a:ext cx="2714612" cy="3453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3808" y="242088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49 are threatened.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08518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36 are threatened.</a:t>
            </a:r>
            <a:endParaRPr lang="en-AU" sz="3600" dirty="0"/>
          </a:p>
        </p:txBody>
      </p:sp>
      <p:pic>
        <p:nvPicPr>
          <p:cNvPr id="4" name="Content Placeholder 4" descr="GreenTurtle2-Greg Cal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04" y="0"/>
            <a:ext cx="3000396" cy="2280301"/>
          </a:xfrm>
          <a:prstGeom prst="rect">
            <a:avLst/>
          </a:prstGeom>
        </p:spPr>
      </p:pic>
      <p:pic>
        <p:nvPicPr>
          <p:cNvPr id="5" name="Content Placeholder 4" descr="Brigalow scaly-foot-www.ecosmartecology.com.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480" y="4651994"/>
            <a:ext cx="2857520" cy="2206006"/>
          </a:xfrm>
          <a:prstGeom prst="rect">
            <a:avLst/>
          </a:prstGeom>
        </p:spPr>
      </p:pic>
      <p:pic>
        <p:nvPicPr>
          <p:cNvPr id="6" name="Content Placeholder 4" descr="Bulburin leaf-tailed gecko-www.ecosmartecology.com.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798385" cy="3786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800" y="2636912"/>
            <a:ext cx="63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There are 485 native reptile species in Queensland.</a:t>
            </a:r>
            <a:br>
              <a:rPr lang="en-AU" sz="3600" b="1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5224"/>
            <a:ext cx="5220072" cy="1143000"/>
          </a:xfrm>
        </p:spPr>
        <p:txBody>
          <a:bodyPr>
            <a:normAutofit/>
          </a:bodyPr>
          <a:lstStyle/>
          <a:p>
            <a:r>
              <a:rPr lang="en-AU" sz="4000" b="1" dirty="0" smtClean="0"/>
              <a:t>30 are threatened.</a:t>
            </a:r>
            <a:endParaRPr lang="en-AU" sz="4000" dirty="0"/>
          </a:p>
        </p:txBody>
      </p:sp>
      <p:pic>
        <p:nvPicPr>
          <p:cNvPr id="4" name="Content Placeholder 3" descr="Cascade treefrog- Harry Hi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357298"/>
            <a:ext cx="3340797" cy="2077975"/>
          </a:xfrm>
        </p:spPr>
      </p:pic>
      <p:pic>
        <p:nvPicPr>
          <p:cNvPr id="3074" name="Picture 2" descr="C:\Users\Lee\Desktop\QTA web site presentation photos\Fleay's barred frog-HB H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3992546" cy="3098216"/>
          </a:xfrm>
          <a:prstGeom prst="rect">
            <a:avLst/>
          </a:prstGeom>
          <a:noFill/>
        </p:spPr>
      </p:pic>
      <p:pic>
        <p:nvPicPr>
          <p:cNvPr id="3075" name="Picture 3" descr="C:\Users\Lee\Desktop\QTA web site presentation photos\Wallum rocketfrog-Harry Hi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00504"/>
            <a:ext cx="3460752" cy="22979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 127 frog species call Queensland home.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6572272"/>
          </a:xfrm>
        </p:spPr>
        <p:txBody>
          <a:bodyPr>
            <a:normAutofit/>
          </a:bodyPr>
          <a:lstStyle/>
          <a:p>
            <a:r>
              <a:rPr lang="en-AU" b="1" dirty="0" smtClean="0"/>
              <a:t>The less charismatic, yet just as ecologically vital threatened animals in Queensland include...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42860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26 invertebrates</a:t>
            </a:r>
            <a:endParaRPr lang="en-AU" sz="3600" dirty="0"/>
          </a:p>
        </p:txBody>
      </p:sp>
      <p:pic>
        <p:nvPicPr>
          <p:cNvPr id="5" name="Content Placeholder 4" descr="McIlwraith Freshwater Crab-copyright Qld Mus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786058"/>
            <a:ext cx="3357586" cy="1779521"/>
          </a:xfrm>
          <a:prstGeom prst="rect">
            <a:avLst/>
          </a:prstGeom>
        </p:spPr>
      </p:pic>
      <p:pic>
        <p:nvPicPr>
          <p:cNvPr id="6" name="Content Placeholder 4" descr="Lamington Spiny Crayfish-Jeff W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2571768" cy="2016266"/>
          </a:xfrm>
          <a:prstGeom prst="rect">
            <a:avLst/>
          </a:prstGeom>
        </p:spPr>
      </p:pic>
      <p:pic>
        <p:nvPicPr>
          <p:cNvPr id="7" name="Content Placeholder 4" descr="Boggomoss snail-J. Stanis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214422"/>
            <a:ext cx="2791354" cy="192882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2640292" cy="205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Content Placeholder 4" descr="Thylacine darner-G. Theisching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286256"/>
            <a:ext cx="2773123" cy="1982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3854</TotalTime>
  <Words>733</Words>
  <Application>Microsoft Office PowerPoint</Application>
  <PresentationFormat>On-screen Show (4:3)</PresentationFormat>
  <Paragraphs>94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        </vt:lpstr>
      <vt:lpstr>Slide 3</vt:lpstr>
      <vt:lpstr>Slide 4</vt:lpstr>
      <vt:lpstr>Slide 5</vt:lpstr>
      <vt:lpstr>Slide 6</vt:lpstr>
      <vt:lpstr>30 are threatened.</vt:lpstr>
      <vt:lpstr>The less charismatic, yet just as ecologically vital threatened animals in Queensland include... </vt:lpstr>
      <vt:lpstr>Slide 9</vt:lpstr>
      <vt:lpstr>Slide 10</vt:lpstr>
      <vt:lpstr>   Why so many  threatened species?   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Queensland’s Threatened Animals</dc:title>
  <dc:creator>Curtis</dc:creator>
  <cp:lastModifiedBy>Laptop</cp:lastModifiedBy>
  <cp:revision>348</cp:revision>
  <dcterms:created xsi:type="dcterms:W3CDTF">2012-04-09T00:18:28Z</dcterms:created>
  <dcterms:modified xsi:type="dcterms:W3CDTF">2013-09-27T07:47:57Z</dcterms:modified>
</cp:coreProperties>
</file>