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1" r:id="rId2"/>
    <p:sldId id="360" r:id="rId3"/>
    <p:sldId id="367" r:id="rId4"/>
    <p:sldId id="368" r:id="rId5"/>
    <p:sldId id="393" r:id="rId6"/>
    <p:sldId id="397" r:id="rId7"/>
    <p:sldId id="398" r:id="rId8"/>
    <p:sldId id="381" r:id="rId9"/>
    <p:sldId id="392" r:id="rId10"/>
    <p:sldId id="391" r:id="rId11"/>
    <p:sldId id="343" r:id="rId12"/>
    <p:sldId id="344" r:id="rId13"/>
    <p:sldId id="345" r:id="rId14"/>
    <p:sldId id="346" r:id="rId15"/>
    <p:sldId id="349" r:id="rId16"/>
    <p:sldId id="403" r:id="rId17"/>
    <p:sldId id="404" r:id="rId18"/>
    <p:sldId id="390" r:id="rId19"/>
    <p:sldId id="402" r:id="rId20"/>
    <p:sldId id="399" r:id="rId21"/>
    <p:sldId id="400" r:id="rId22"/>
    <p:sldId id="401" r:id="rId23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74959" autoAdjust="0"/>
  </p:normalViewPr>
  <p:slideViewPr>
    <p:cSldViewPr>
      <p:cViewPr varScale="1">
        <p:scale>
          <a:sx n="62" d="100"/>
          <a:sy n="62" d="100"/>
        </p:scale>
        <p:origin x="-9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57E51A5-5C2B-4DFB-833B-DB7D4A3207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312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DF1783-9FE8-4FA7-8C0F-29A8257AD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79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88F71C-9474-4DD4-859F-B124E1FF4D4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DF1783-9FE8-4FA7-8C0F-29A8257AD2B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2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57FE5-1F73-49BE-B37C-F8B69DD08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1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163A-B04A-4194-AD54-BBCEA0619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C497E-4416-440E-B94E-546B6AD45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0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C43A9-1A69-4E68-91CD-3A5BA8E36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7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DFE56-41B1-4E10-996F-F2AEDC65D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4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B2867-6E36-456E-81DF-DA13F9FF4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6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EDBD-3805-4091-B73F-BE9697A3E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97025-A17B-4543-8933-FC40A62E8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0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CFED3-6F43-4A50-8C09-B1110E015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0A517-96E7-419D-A20B-F4BAA292A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279B0-78A6-4194-9762-57B5BDAAD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6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EFA3CCC-2395-49AB-83E3-C05B1573F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92375"/>
            <a:ext cx="6400800" cy="1752600"/>
          </a:xfrm>
        </p:spPr>
        <p:txBody>
          <a:bodyPr/>
          <a:lstStyle/>
          <a:p>
            <a:r>
              <a:rPr lang="en-AU" sz="2800" dirty="0" smtClean="0"/>
              <a:t>Professor Charles </a:t>
            </a:r>
            <a:r>
              <a:rPr lang="en-AU" sz="2800" dirty="0" err="1" smtClean="0"/>
              <a:t>Sampford</a:t>
            </a:r>
            <a:r>
              <a:rPr lang="en-AU" sz="2800" dirty="0" smtClean="0"/>
              <a:t>, Director, Institute for Ethics, Governance and Law (UNU, Griffith, QUT, ANU, CAI</a:t>
            </a:r>
            <a:r>
              <a:rPr lang="en-AU" dirty="0" smtClean="0"/>
              <a:t>)</a:t>
            </a:r>
          </a:p>
          <a:p>
            <a:endParaRPr lang="en-AU" sz="3600" dirty="0" smtClean="0"/>
          </a:p>
        </p:txBody>
      </p:sp>
      <p:pic>
        <p:nvPicPr>
          <p:cNvPr id="2051" name="Picture 3" descr="IEGL FINA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92600"/>
            <a:ext cx="24860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logo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365625"/>
            <a:ext cx="2400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~5077005"/>
          <p:cNvPicPr>
            <a:picLocks noGrp="1" noChangeAspect="1" noChangeArrowheads="1"/>
          </p:cNvPicPr>
          <p:nvPr>
            <p:ph type="ctrTitle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797425"/>
            <a:ext cx="2260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9552" y="685800"/>
            <a:ext cx="835292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500" b="1" dirty="0" smtClean="0">
                <a:solidFill>
                  <a:srgbClr val="0000CC"/>
                </a:solidFill>
                <a:latin typeface="Lucida Bright" pitchFamily="18" charset="0"/>
              </a:rPr>
              <a:t>Re-Orienting Industrial Society:</a:t>
            </a:r>
          </a:p>
          <a:p>
            <a:pPr algn="ctr"/>
            <a:r>
              <a:rPr lang="en-US" sz="3500" b="1" dirty="0">
                <a:solidFill>
                  <a:srgbClr val="0000CC"/>
                </a:solidFill>
                <a:latin typeface="Lucida Bright" pitchFamily="18" charset="0"/>
              </a:rPr>
              <a:t>e</a:t>
            </a:r>
            <a:r>
              <a:rPr lang="en-US" sz="3500" b="1" dirty="0" smtClean="0">
                <a:solidFill>
                  <a:srgbClr val="0000CC"/>
                </a:solidFill>
                <a:latin typeface="Lucida Bright" pitchFamily="18" charset="0"/>
              </a:rPr>
              <a:t>thics and redefining the ‘good life’</a:t>
            </a:r>
          </a:p>
          <a:p>
            <a:pPr algn="ctr"/>
            <a:endParaRPr lang="en-AU" sz="2800" b="1" dirty="0">
              <a:solidFill>
                <a:schemeClr val="tx2"/>
              </a:solidFill>
              <a:latin typeface="Lucida Bright" pitchFamily="18" charset="0"/>
              <a:cs typeface="Times New Roman" pitchFamily="18" charset="0"/>
            </a:endParaRPr>
          </a:p>
        </p:txBody>
      </p:sp>
      <p:pic>
        <p:nvPicPr>
          <p:cNvPr id="2055" name="Picture 7" descr="QUT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661025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ANU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661025"/>
            <a:ext cx="22161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smtClean="0"/>
              <a:t>Inadequacy of dollarised [or dolorised?] long term shareholder value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b="1" smtClean="0"/>
              <a:t>Practical reasons</a:t>
            </a:r>
          </a:p>
          <a:p>
            <a:r>
              <a:rPr lang="en-AU" sz="2800" smtClean="0"/>
              <a:t>What will maximise long-term shareholder value</a:t>
            </a:r>
          </a:p>
          <a:p>
            <a:pPr lvl="1"/>
            <a:r>
              <a:rPr lang="en-AU" sz="2400" smtClean="0"/>
              <a:t>Easy to say</a:t>
            </a:r>
          </a:p>
          <a:p>
            <a:pPr lvl="1"/>
            <a:r>
              <a:rPr lang="en-AU" sz="2400" smtClean="0"/>
              <a:t>Easy to measure – in the long term</a:t>
            </a:r>
          </a:p>
          <a:p>
            <a:pPr lvl="1"/>
            <a:r>
              <a:rPr lang="en-AU" sz="2400" smtClean="0"/>
              <a:t>Planning to maximize long term shareholder value</a:t>
            </a:r>
          </a:p>
          <a:p>
            <a:pPr lvl="2"/>
            <a:r>
              <a:rPr lang="en-AU" sz="2000" smtClean="0"/>
              <a:t>customers, suppliers, communities, environment</a:t>
            </a:r>
          </a:p>
          <a:p>
            <a:pPr>
              <a:buFont typeface="Wingdings" pitchFamily="2" charset="2"/>
              <a:buChar char="Ø"/>
            </a:pPr>
            <a:r>
              <a:rPr lang="en-AU" sz="2800" smtClean="0"/>
              <a:t>respecting other values is necessary for long term shareholder value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Inadequacy of dollarised long term shareholder value</a:t>
            </a:r>
            <a:endParaRPr lang="en-AU" sz="40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sz="2800" smtClean="0"/>
              <a:t>1. Keynes: ‘in the long run we are dead’</a:t>
            </a:r>
          </a:p>
          <a:p>
            <a:pPr>
              <a:buFontTx/>
              <a:buNone/>
            </a:pPr>
            <a:r>
              <a:rPr lang="en-AU" sz="2800" smtClean="0"/>
              <a:t>2. Not possible to determine what will actually max profit over long term</a:t>
            </a:r>
          </a:p>
          <a:p>
            <a:pPr>
              <a:buFontTx/>
              <a:buNone/>
            </a:pPr>
            <a:r>
              <a:rPr lang="en-AU" sz="2800" smtClean="0"/>
              <a:t>		Cannot do the math</a:t>
            </a:r>
          </a:p>
          <a:p>
            <a:pPr>
              <a:buFontTx/>
              <a:buNone/>
            </a:pPr>
            <a:r>
              <a:rPr lang="en-AU" sz="2800" smtClean="0"/>
              <a:t>	Can waste time trying to do it</a:t>
            </a:r>
          </a:p>
          <a:p>
            <a:pPr>
              <a:buFontTx/>
              <a:buNone/>
            </a:pPr>
            <a:r>
              <a:rPr lang="en-AU" sz="2800" smtClean="0"/>
              <a:t>3. What if others think you are doing the math?</a:t>
            </a:r>
          </a:p>
          <a:p>
            <a:pPr>
              <a:buFont typeface="Wingdings" pitchFamily="2" charset="2"/>
              <a:buChar char="Ø"/>
            </a:pPr>
            <a:r>
              <a:rPr lang="en-AU" sz="2800" smtClean="0"/>
              <a:t>transaction costs</a:t>
            </a:r>
          </a:p>
          <a:p>
            <a:pPr>
              <a:buFont typeface="Wingdings" pitchFamily="2" charset="2"/>
              <a:buChar char="Ø"/>
            </a:pPr>
            <a:r>
              <a:rPr lang="en-AU" sz="2800" smtClean="0"/>
              <a:t> advantage of the ‘fanatical ethicist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Inadequacy of dollarised long term shareholder value</a:t>
            </a:r>
            <a:endParaRPr lang="en-AU" sz="40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smtClean="0"/>
              <a:t>Agency problem</a:t>
            </a:r>
          </a:p>
          <a:p>
            <a:r>
              <a:rPr lang="en-AU" smtClean="0"/>
              <a:t>Why should he ONLY cheat customers and community</a:t>
            </a:r>
          </a:p>
          <a:p>
            <a:r>
              <a:rPr lang="en-AU" smtClean="0"/>
              <a:t>Why not go for the trifecta</a:t>
            </a:r>
            <a:endParaRPr lang="en-US" b="1" smtClean="0"/>
          </a:p>
          <a:p>
            <a:endParaRPr lang="en-A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Inadequacy of dollarised long term shareholder value</a:t>
            </a:r>
            <a:endParaRPr lang="en-AU" sz="40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smtClean="0"/>
              <a:t>Normative issues – real shareholders and real shareholder values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What do shareholders value?  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Profit and return – definitely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But real shareholders and unit holders are not cardboard cut-out ‘economic man’ [effectively a sociopath]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citizens, employees, owners of other companies, drinkers of water, breathers of air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and parents of similarly varied people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AU" sz="2800" smtClean="0"/>
              <a:t>Have economic interests beyond value of share/unit</a:t>
            </a:r>
          </a:p>
          <a:p>
            <a:pPr>
              <a:lnSpc>
                <a:spcPct val="80000"/>
              </a:lnSpc>
            </a:pPr>
            <a:endParaRPr lang="en-AU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Inadequacy of dollarised long term shareholder value</a:t>
            </a:r>
            <a:endParaRPr lang="en-AU" sz="40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AU" sz="2800" smtClean="0"/>
              <a:t>Have other values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Who is to say that you must ignore them in investing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sz="2800" smtClean="0"/>
              <a:t>Natural for ethical minded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Consider consequences of your actions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Discovering yourself and living up to the person you have discovered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It is about: asking yourself hard questions about your values, giving honest and public answers and living by them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Connecting the ethical investors and ethical entrepreneurs/leaders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AU" sz="2800" smtClean="0"/>
              <a:t>Not easy</a:t>
            </a:r>
          </a:p>
          <a:p>
            <a:pPr marL="533400" indent="-533400">
              <a:lnSpc>
                <a:spcPct val="90000"/>
              </a:lnSpc>
            </a:pPr>
            <a:r>
              <a:rPr lang="en-AU" sz="2800" smtClean="0"/>
              <a:t>A question of articulation, communication and choice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AU" sz="2800" smtClean="0"/>
              <a:t>Means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AU" sz="2800" smtClean="0"/>
              <a:t>Legitimize the debate and provide a range of potential values and arguments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AU" sz="2800" smtClean="0"/>
              <a:t>Connecting ethical investor and ethical entrepreneur through chain of investment advisors, analysts and funds. </a:t>
            </a:r>
            <a:endParaRPr lang="en-AU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Adam Smith’s dinner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"It is not from the benevolence of the butcher, the brewer, or the baker, that we expect our dinner, but from their regard to their own self-interest.”</a:t>
            </a:r>
          </a:p>
        </p:txBody>
      </p:sp>
    </p:spTree>
    <p:extLst>
      <p:ext uri="{BB962C8B-B14F-4D97-AF65-F5344CB8AC3E}">
        <p14:creationId xmlns:p14="http://schemas.microsoft.com/office/powerpoint/2010/main" val="115260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Adam Smith’s dinner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800"/>
              <a:t>"It is not from the benevolence of the butcher, the brewer, or the baker, that we expect our dinner, but from their regard to their own self-interest.”</a:t>
            </a:r>
          </a:p>
          <a:p>
            <a:r>
              <a:rPr lang="en-AU" sz="2800"/>
              <a:t>It is not the malevolence of </a:t>
            </a:r>
          </a:p>
          <a:p>
            <a:pPr lvl="1"/>
            <a:r>
              <a:rPr lang="en-AU" sz="2400"/>
              <a:t>the mortgage broker that writes the NINJA loan</a:t>
            </a:r>
          </a:p>
          <a:p>
            <a:pPr lvl="1"/>
            <a:r>
              <a:rPr lang="en-AU" sz="2400"/>
              <a:t>the Ratings Agency that scores it AAA. </a:t>
            </a:r>
          </a:p>
          <a:p>
            <a:pPr lvl="1"/>
            <a:r>
              <a:rPr lang="en-AU" sz="2400"/>
              <a:t>the arms manufacturer that invents the cluster bomb</a:t>
            </a:r>
          </a:p>
          <a:p>
            <a:pPr lvl="1"/>
            <a:r>
              <a:rPr lang="en-AU" sz="2400"/>
              <a:t>the fossil fuel industries that cook the planet</a:t>
            </a:r>
          </a:p>
          <a:p>
            <a:pPr lvl="1">
              <a:buFontTx/>
              <a:buNone/>
            </a:pPr>
            <a:r>
              <a:rPr lang="en-AU" sz="2400"/>
              <a:t>‘It is from their regard to their own self interest.’ 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1195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Conclusion – Our roles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dirty="0" smtClean="0"/>
              <a:t>We need to </a:t>
            </a:r>
          </a:p>
          <a:p>
            <a:r>
              <a:rPr lang="en-AU" dirty="0" smtClean="0"/>
              <a:t>think through our values, </a:t>
            </a:r>
          </a:p>
          <a:p>
            <a:r>
              <a:rPr lang="en-AU" dirty="0" smtClean="0"/>
              <a:t>integrate them into our own conception of the good life</a:t>
            </a:r>
          </a:p>
          <a:p>
            <a:r>
              <a:rPr lang="en-AU" dirty="0" smtClean="0"/>
              <a:t>Integrate our actions as citizens, consumers and investors/superannuants</a:t>
            </a:r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86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br>
              <a:rPr lang="en-AU" dirty="0" smtClean="0"/>
            </a:br>
            <a:endParaRPr lang="en-A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most serious governance problems involve mutually reinforcing weaknesses in governance at Global, National, Subnational, Corporate and Professional levels</a:t>
            </a:r>
          </a:p>
          <a:p>
            <a:pPr marL="0" indent="0">
              <a:buNone/>
            </a:pPr>
            <a:r>
              <a:rPr lang="en-AU" dirty="0" smtClean="0"/>
              <a:t>True of:</a:t>
            </a:r>
          </a:p>
          <a:p>
            <a:r>
              <a:rPr lang="en-AU" dirty="0" smtClean="0"/>
              <a:t>Climate change</a:t>
            </a:r>
          </a:p>
          <a:p>
            <a:r>
              <a:rPr lang="en-AU" dirty="0" smtClean="0"/>
              <a:t>Global financial crisis</a:t>
            </a:r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Price signals – carbon trading?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mtClean="0"/>
              <a:t>Popular in high emitting states</a:t>
            </a:r>
          </a:p>
          <a:p>
            <a:pPr>
              <a:lnSpc>
                <a:spcPct val="90000"/>
              </a:lnSpc>
            </a:pPr>
            <a:r>
              <a:rPr lang="en-AU" smtClean="0"/>
              <a:t>Create property rights to unsustainable activity</a:t>
            </a:r>
          </a:p>
          <a:p>
            <a:pPr>
              <a:lnSpc>
                <a:spcPct val="90000"/>
              </a:lnSpc>
            </a:pPr>
            <a:r>
              <a:rPr lang="en-AU" smtClean="0"/>
              <a:t>Perverse effect</a:t>
            </a:r>
          </a:p>
          <a:p>
            <a:pPr>
              <a:lnSpc>
                <a:spcPct val="90000"/>
              </a:lnSpc>
            </a:pPr>
            <a:r>
              <a:rPr lang="en-AU" smtClean="0"/>
              <a:t>Faith in markets may be misplaced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Not well understood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Asymmetry of knowledge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Problems with new markets</a:t>
            </a:r>
          </a:p>
        </p:txBody>
      </p:sp>
    </p:spTree>
    <p:extLst>
      <p:ext uri="{BB962C8B-B14F-4D97-AF65-F5344CB8AC3E}">
        <p14:creationId xmlns:p14="http://schemas.microsoft.com/office/powerpoint/2010/main" val="1223305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Price signals – a Carbon Added Tax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Operate like VAT/GST</a:t>
            </a:r>
          </a:p>
          <a:p>
            <a:r>
              <a:rPr lang="en-AU" smtClean="0"/>
              <a:t>Extra carbon taxed at each stage of prodn</a:t>
            </a:r>
          </a:p>
          <a:p>
            <a:r>
              <a:rPr lang="en-AU" smtClean="0"/>
              <a:t>Massive price signals available</a:t>
            </a:r>
          </a:p>
          <a:p>
            <a:r>
              <a:rPr lang="en-AU" smtClean="0"/>
              <a:t>Taxes users of high carbon goods not producers</a:t>
            </a:r>
          </a:p>
          <a:p>
            <a:r>
              <a:rPr lang="en-AU" smtClean="0"/>
              <a:t>Imports/exports to non-member countries</a:t>
            </a:r>
          </a:p>
          <a:p>
            <a:r>
              <a:rPr lang="en-AU" smtClean="0"/>
              <a:t>‘Tax carbon not consumption’</a:t>
            </a:r>
          </a:p>
        </p:txBody>
      </p:sp>
    </p:spTree>
    <p:extLst>
      <p:ext uri="{BB962C8B-B14F-4D97-AF65-F5344CB8AC3E}">
        <p14:creationId xmlns:p14="http://schemas.microsoft.com/office/powerpoint/2010/main" val="3190273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smtClean="0"/>
              <a:t>Price signals – Carbon Added Tax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Can be returned to citizens to prevent inflation</a:t>
            </a:r>
          </a:p>
          <a:p>
            <a:pPr>
              <a:buFont typeface="Wingdings" pitchFamily="2" charset="2"/>
              <a:buChar char="Ø"/>
            </a:pPr>
            <a:r>
              <a:rPr lang="en-AU" smtClean="0"/>
              <a:t>Returned equally </a:t>
            </a:r>
          </a:p>
          <a:p>
            <a:pPr>
              <a:buFont typeface="Wingdings" pitchFamily="2" charset="2"/>
              <a:buChar char="Ø"/>
            </a:pPr>
            <a:r>
              <a:rPr lang="en-AU" smtClean="0"/>
              <a:t>equal carbon rights</a:t>
            </a:r>
          </a:p>
          <a:p>
            <a:pPr>
              <a:buFont typeface="Wingdings" pitchFamily="2" charset="2"/>
              <a:buChar char="Ø"/>
            </a:pPr>
            <a:r>
              <a:rPr lang="en-AU" smtClean="0"/>
              <a:t>If you use less carbon, you are ahead</a:t>
            </a:r>
          </a:p>
          <a:p>
            <a:pPr>
              <a:buFont typeface="Wingdings" pitchFamily="2" charset="2"/>
              <a:buChar char="Ø"/>
            </a:pPr>
            <a:r>
              <a:rPr lang="en-AU" smtClean="0"/>
              <a:t>If you use more carbon, you are behind</a:t>
            </a:r>
          </a:p>
          <a:p>
            <a:r>
              <a:rPr lang="en-AU" smtClean="0"/>
              <a:t>Macro-economic issues – cut GST to keep inflation down</a:t>
            </a:r>
            <a:br>
              <a:rPr lang="en-AU" smtClean="0"/>
            </a:br>
            <a:r>
              <a:rPr lang="en-AU" smtClean="0"/>
              <a:t>NOW carbon taxes may avoid deflation</a:t>
            </a:r>
          </a:p>
        </p:txBody>
      </p:sp>
    </p:spTree>
    <p:extLst>
      <p:ext uri="{BB962C8B-B14F-4D97-AF65-F5344CB8AC3E}">
        <p14:creationId xmlns:p14="http://schemas.microsoft.com/office/powerpoint/2010/main" val="343407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The fundamental problem:</a:t>
            </a:r>
            <a:br>
              <a:rPr lang="en-AU" sz="4000" dirty="0" smtClean="0"/>
            </a:br>
            <a:r>
              <a:rPr lang="en-AU" sz="3600" dirty="0" smtClean="0"/>
              <a:t>an unsustainable vision of the good life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800" smtClean="0"/>
              <a:t>Resource intensive, high carbon, western lifestyles criticized as unsustainable and deeply unsatisfying</a:t>
            </a:r>
          </a:p>
          <a:p>
            <a:r>
              <a:rPr lang="en-AU" sz="2800" smtClean="0"/>
              <a:t>Assisted by bowdlerized version of utilitarianism</a:t>
            </a:r>
          </a:p>
          <a:p>
            <a:pPr lvl="1"/>
            <a:r>
              <a:rPr lang="en-AU" sz="2400" smtClean="0"/>
              <a:t>Bentham and maximizing happiness</a:t>
            </a:r>
          </a:p>
          <a:p>
            <a:pPr lvl="1"/>
            <a:r>
              <a:rPr lang="en-AU" sz="2400" smtClean="0"/>
              <a:t>But applied to all</a:t>
            </a:r>
          </a:p>
          <a:p>
            <a:pPr lvl="1"/>
            <a:r>
              <a:rPr lang="en-AU" sz="2400" smtClean="0"/>
              <a:t>Diminishing marginal utility</a:t>
            </a:r>
          </a:p>
          <a:p>
            <a:pPr>
              <a:buFont typeface="Wingdings" pitchFamily="2" charset="2"/>
              <a:buChar char="Ø"/>
            </a:pPr>
            <a:r>
              <a:rPr lang="en-AU" sz="2800" smtClean="0"/>
              <a:t>Dollarized (dolorized) version of the good life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smtClean="0"/>
              <a:t>an unsustainable version of the good life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 smtClean="0"/>
              <a:t>But still attractive to westerners</a:t>
            </a:r>
          </a:p>
          <a:p>
            <a:pPr>
              <a:lnSpc>
                <a:spcPct val="90000"/>
              </a:lnSpc>
            </a:pPr>
            <a:r>
              <a:rPr lang="en-AU" dirty="0" smtClean="0"/>
              <a:t>Others seek to emulate</a:t>
            </a:r>
          </a:p>
          <a:p>
            <a:pPr>
              <a:lnSpc>
                <a:spcPct val="90000"/>
              </a:lnSpc>
            </a:pPr>
            <a:r>
              <a:rPr lang="en-AU" dirty="0" smtClean="0"/>
              <a:t>No solution without sustainable versions of the good life which we want to live</a:t>
            </a:r>
          </a:p>
          <a:p>
            <a:pPr>
              <a:lnSpc>
                <a:spcPct val="90000"/>
              </a:lnSpc>
            </a:pPr>
            <a:r>
              <a:rPr lang="en-AU" dirty="0" smtClean="0"/>
              <a:t>Luckily most things we value will not break the ecological bank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en-AU" dirty="0" smtClean="0"/>
              <a:t>Solutions?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Aestheticism and denial</a:t>
            </a:r>
          </a:p>
          <a:p>
            <a:pPr lvl="1"/>
            <a:r>
              <a:rPr lang="en-AU" dirty="0" smtClean="0"/>
              <a:t>Hard to sell</a:t>
            </a:r>
          </a:p>
          <a:p>
            <a:r>
              <a:rPr lang="en-AU" dirty="0" smtClean="0"/>
              <a:t>‘Sell off’ from the weaknesses</a:t>
            </a:r>
          </a:p>
          <a:p>
            <a:r>
              <a:rPr lang="en-AU" dirty="0" smtClean="0"/>
              <a:t>Develop alternative visions of good life that</a:t>
            </a:r>
          </a:p>
          <a:p>
            <a:pPr lvl="1"/>
            <a:r>
              <a:rPr lang="en-AU" dirty="0" smtClean="0"/>
              <a:t>Westerners will want to live</a:t>
            </a:r>
          </a:p>
          <a:p>
            <a:pPr lvl="1"/>
            <a:r>
              <a:rPr lang="en-AU" dirty="0" smtClean="0"/>
              <a:t>Others will as well</a:t>
            </a:r>
          </a:p>
          <a:p>
            <a:pPr lvl="1"/>
            <a:r>
              <a:rPr lang="en-AU" dirty="0" smtClean="0"/>
              <a:t>Sustainable</a:t>
            </a:r>
          </a:p>
          <a:p>
            <a:pPr lvl="1"/>
            <a:r>
              <a:rPr lang="en-AU" dirty="0" smtClean="0"/>
              <a:t>Reflect their values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53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Not just ethics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r>
              <a:rPr lang="en-AU" dirty="0" smtClean="0"/>
              <a:t>Need ‘economic push’ as well as ‘ethical pull’</a:t>
            </a:r>
          </a:p>
          <a:p>
            <a:r>
              <a:rPr lang="en-AU" dirty="0" smtClean="0"/>
              <a:t>Legal stick in the background</a:t>
            </a:r>
          </a:p>
          <a:p>
            <a:r>
              <a:rPr lang="en-AU" dirty="0" smtClean="0"/>
              <a:t>Institutional design – to make it easy to do the right thing, hard to do the wrong thing and likely to be found out if you do - mixture of ethics, law, politics &amp; economics</a:t>
            </a:r>
          </a:p>
          <a:p>
            <a:r>
              <a:rPr lang="en-AU" dirty="0" smtClean="0"/>
              <a:t>Economic incentives – ‘price on carbon’</a:t>
            </a:r>
            <a:br>
              <a:rPr lang="en-AU" dirty="0" smtClean="0"/>
            </a:br>
            <a:r>
              <a:rPr lang="en-AU" dirty="0" smtClean="0"/>
              <a:t>Trading, Tax – </a:t>
            </a:r>
            <a:r>
              <a:rPr lang="en-AU" dirty="0" err="1" smtClean="0"/>
              <a:t>esp</a:t>
            </a:r>
            <a:r>
              <a:rPr lang="en-AU" dirty="0" smtClean="0"/>
              <a:t> a ‘carbon added tax’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766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080120"/>
          </a:xfrm>
        </p:spPr>
        <p:txBody>
          <a:bodyPr/>
          <a:lstStyle/>
          <a:p>
            <a:r>
              <a:rPr lang="en-AU" dirty="0" smtClean="0"/>
              <a:t>Industrial re-orientation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r>
              <a:rPr lang="en-AU" dirty="0" smtClean="0"/>
              <a:t>Three kinds of industry</a:t>
            </a:r>
          </a:p>
          <a:p>
            <a:pPr lvl="1"/>
            <a:r>
              <a:rPr lang="en-AU" dirty="0" smtClean="0"/>
              <a:t>High carbon</a:t>
            </a:r>
          </a:p>
          <a:p>
            <a:pPr lvl="1"/>
            <a:r>
              <a:rPr lang="en-AU" dirty="0" smtClean="0"/>
              <a:t>Negative carbon</a:t>
            </a:r>
          </a:p>
          <a:p>
            <a:pPr lvl="1"/>
            <a:r>
              <a:rPr lang="en-AU" dirty="0" smtClean="0"/>
              <a:t>Low carbon</a:t>
            </a:r>
          </a:p>
          <a:p>
            <a:r>
              <a:rPr lang="en-AU" dirty="0" smtClean="0"/>
              <a:t>Future lies in low carbon industry that</a:t>
            </a:r>
          </a:p>
          <a:p>
            <a:pPr lvl="1"/>
            <a:r>
              <a:rPr lang="en-AU" dirty="0" smtClean="0"/>
              <a:t>is environmentally sustainable</a:t>
            </a:r>
          </a:p>
          <a:p>
            <a:pPr lvl="1"/>
            <a:r>
              <a:rPr lang="en-AU" dirty="0" smtClean="0"/>
              <a:t>Provide goods and services people want for their good lives</a:t>
            </a:r>
          </a:p>
          <a:p>
            <a:pPr lvl="1"/>
            <a:r>
              <a:rPr lang="en-AU" dirty="0" smtClean="0"/>
              <a:t>Through jobs that are part of their ‘good life’ rather than as a means to a good life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903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Recognizing role of individuals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z="2800" smtClean="0"/>
              <a:t>Architecture is institutional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But institutions must be ‘for’ individuals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smtClean="0"/>
              <a:t>But the individuals need to: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work out what their values are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integrate values &gt; their version of the good life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Coordinate action as 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citizens/voters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Consumers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Investors (even if only superannuants)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Living your values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mtClean="0"/>
              <a:t>Voters – hip pocket or values</a:t>
            </a:r>
          </a:p>
          <a:p>
            <a:pPr>
              <a:lnSpc>
                <a:spcPct val="90000"/>
              </a:lnSpc>
            </a:pPr>
            <a:r>
              <a:rPr lang="en-AU" smtClean="0"/>
              <a:t>Consumers – mixed messages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Selling the unsustainable good life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Greenwash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Consumer movements</a:t>
            </a:r>
          </a:p>
          <a:p>
            <a:pPr>
              <a:lnSpc>
                <a:spcPct val="90000"/>
              </a:lnSpc>
            </a:pPr>
            <a:r>
              <a:rPr lang="en-AU" smtClean="0"/>
              <a:t>Investors/Superannuants </a:t>
            </a:r>
          </a:p>
          <a:p>
            <a:pPr lvl="1">
              <a:lnSpc>
                <a:spcPct val="90000"/>
              </a:lnSpc>
            </a:pPr>
            <a:r>
              <a:rPr lang="en-AU" smtClean="0"/>
              <a:t>actively discouraged – must only consider ‘long term shareholder value’</a:t>
            </a:r>
          </a:p>
          <a:p>
            <a:pPr>
              <a:lnSpc>
                <a:spcPct val="90000"/>
              </a:lnSpc>
            </a:pPr>
            <a:endParaRPr lang="en-A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7403</TotalTime>
  <Words>956</Words>
  <Application>Microsoft Office PowerPoint</Application>
  <PresentationFormat>On-screen Show (4:3)</PresentationFormat>
  <Paragraphs>141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PowerPoint Presentation</vt:lpstr>
      <vt:lpstr>Introduction </vt:lpstr>
      <vt:lpstr>The fundamental problem: an unsustainable vision of the good life</vt:lpstr>
      <vt:lpstr>an unsustainable version of the good life</vt:lpstr>
      <vt:lpstr>Solutions?</vt:lpstr>
      <vt:lpstr>Not just ethics</vt:lpstr>
      <vt:lpstr>Industrial re-orientation</vt:lpstr>
      <vt:lpstr>Recognizing role of individuals</vt:lpstr>
      <vt:lpstr>Living your values</vt:lpstr>
      <vt:lpstr>Inadequacy of dollarised [or dolorised?] long term shareholder value</vt:lpstr>
      <vt:lpstr>Inadequacy of dollarised long term shareholder value</vt:lpstr>
      <vt:lpstr>Inadequacy of dollarised long term shareholder value</vt:lpstr>
      <vt:lpstr>Inadequacy of dollarised long term shareholder value</vt:lpstr>
      <vt:lpstr>Inadequacy of dollarised long term shareholder value</vt:lpstr>
      <vt:lpstr>Connecting the ethical investors and ethical entrepreneurs/leaders</vt:lpstr>
      <vt:lpstr>Adam Smith’s dinner</vt:lpstr>
      <vt:lpstr>Adam Smith’s dinner</vt:lpstr>
      <vt:lpstr>Conclusion – Our roles</vt:lpstr>
      <vt:lpstr>PowerPoint Presentation</vt:lpstr>
      <vt:lpstr>Price signals – carbon trading?</vt:lpstr>
      <vt:lpstr>Price signals – a Carbon Added Tax</vt:lpstr>
      <vt:lpstr>Price signals – Carbon Added Tax</vt:lpstr>
    </vt:vector>
  </TitlesOfParts>
  <Company>Griffith Unviersity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Governance</dc:title>
  <dc:creator>Griffith University</dc:creator>
  <cp:lastModifiedBy>Charles Sampford</cp:lastModifiedBy>
  <cp:revision>80</cp:revision>
  <cp:lastPrinted>2013-09-26T14:17:16Z</cp:lastPrinted>
  <dcterms:created xsi:type="dcterms:W3CDTF">2001-05-22T13:47:19Z</dcterms:created>
  <dcterms:modified xsi:type="dcterms:W3CDTF">2013-09-27T03:42:50Z</dcterms:modified>
</cp:coreProperties>
</file>