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3" r:id="rId2"/>
    <p:sldId id="269" r:id="rId3"/>
    <p:sldId id="294" r:id="rId4"/>
    <p:sldId id="330" r:id="rId5"/>
    <p:sldId id="325" r:id="rId6"/>
    <p:sldId id="324" r:id="rId7"/>
    <p:sldId id="332" r:id="rId8"/>
    <p:sldId id="316" r:id="rId9"/>
    <p:sldId id="317" r:id="rId10"/>
    <p:sldId id="302" r:id="rId11"/>
    <p:sldId id="315" r:id="rId12"/>
    <p:sldId id="320" r:id="rId13"/>
    <p:sldId id="280" r:id="rId14"/>
    <p:sldId id="333" r:id="rId15"/>
    <p:sldId id="32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E7E8"/>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8757" autoAdjust="0"/>
  </p:normalViewPr>
  <p:slideViewPr>
    <p:cSldViewPr showGuides="1">
      <p:cViewPr>
        <p:scale>
          <a:sx n="60" d="100"/>
          <a:sy n="60" d="100"/>
        </p:scale>
        <p:origin x="-888" y="341"/>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941699-AEE4-4FDA-A0CB-5CEEBE670631}" type="datetimeFigureOut">
              <a:rPr lang="en-AU" smtClean="0"/>
              <a:t>26/09/2013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8FFEC3-291C-4889-9E54-99E92A0EFC9C}" type="slidenum">
              <a:rPr lang="en-AU" smtClean="0"/>
              <a:t>‹#›</a:t>
            </a:fld>
            <a:endParaRPr lang="en-AU"/>
          </a:p>
        </p:txBody>
      </p:sp>
    </p:spTree>
    <p:extLst>
      <p:ext uri="{BB962C8B-B14F-4D97-AF65-F5344CB8AC3E}">
        <p14:creationId xmlns:p14="http://schemas.microsoft.com/office/powerpoint/2010/main" val="34765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AU" smtClean="0"/>
          </a:p>
        </p:txBody>
      </p:sp>
      <p:sp>
        <p:nvSpPr>
          <p:cNvPr id="24580" name="Slide Number Placeholder 3"/>
          <p:cNvSpPr>
            <a:spLocks noGrp="1"/>
          </p:cNvSpPr>
          <p:nvPr>
            <p:ph type="sldNum" sz="quarter" idx="5"/>
          </p:nvPr>
        </p:nvSpPr>
        <p:spPr>
          <a:noFill/>
        </p:spPr>
        <p:txBody>
          <a:bodyPr/>
          <a:lstStyle>
            <a:lvl1pPr eaLnBrk="0" hangingPunct="0">
              <a:defRPr sz="3200">
                <a:solidFill>
                  <a:srgbClr val="FFFFFF"/>
                </a:solidFill>
                <a:latin typeface="Gill Sans" charset="0"/>
                <a:sym typeface="Gill Sans" charset="0"/>
              </a:defRPr>
            </a:lvl1pPr>
            <a:lvl2pPr marL="742950" indent="-285750" eaLnBrk="0" hangingPunct="0">
              <a:defRPr sz="3200">
                <a:solidFill>
                  <a:srgbClr val="FFFFFF"/>
                </a:solidFill>
                <a:latin typeface="Gill Sans" charset="0"/>
                <a:sym typeface="Gill Sans" charset="0"/>
              </a:defRPr>
            </a:lvl2pPr>
            <a:lvl3pPr marL="1143000" indent="-228600" eaLnBrk="0" hangingPunct="0">
              <a:defRPr sz="3200">
                <a:solidFill>
                  <a:srgbClr val="FFFFFF"/>
                </a:solidFill>
                <a:latin typeface="Gill Sans" charset="0"/>
                <a:sym typeface="Gill Sans" charset="0"/>
              </a:defRPr>
            </a:lvl3pPr>
            <a:lvl4pPr marL="1600200" indent="-228600" eaLnBrk="0" hangingPunct="0">
              <a:defRPr sz="3200">
                <a:solidFill>
                  <a:srgbClr val="FFFFFF"/>
                </a:solidFill>
                <a:latin typeface="Gill Sans" charset="0"/>
                <a:sym typeface="Gill Sans" charset="0"/>
              </a:defRPr>
            </a:lvl4pPr>
            <a:lvl5pPr marL="2057400" indent="-228600" eaLnBrk="0" hangingPunct="0">
              <a:defRPr sz="3200">
                <a:solidFill>
                  <a:srgbClr val="FFFFFF"/>
                </a:solidFill>
                <a:latin typeface="Gill Sans" charset="0"/>
                <a:sym typeface="Gill Sans" charset="0"/>
              </a:defRPr>
            </a:lvl5pPr>
            <a:lvl6pPr marL="2514600" indent="-228600" algn="ctr" eaLnBrk="0" fontAlgn="base" hangingPunct="0">
              <a:spcBef>
                <a:spcPct val="0"/>
              </a:spcBef>
              <a:spcAft>
                <a:spcPct val="0"/>
              </a:spcAft>
              <a:defRPr sz="3200">
                <a:solidFill>
                  <a:srgbClr val="FFFFFF"/>
                </a:solidFill>
                <a:latin typeface="Gill Sans" charset="0"/>
                <a:sym typeface="Gill Sans" charset="0"/>
              </a:defRPr>
            </a:lvl6pPr>
            <a:lvl7pPr marL="2971800" indent="-228600" algn="ctr" eaLnBrk="0" fontAlgn="base" hangingPunct="0">
              <a:spcBef>
                <a:spcPct val="0"/>
              </a:spcBef>
              <a:spcAft>
                <a:spcPct val="0"/>
              </a:spcAft>
              <a:defRPr sz="3200">
                <a:solidFill>
                  <a:srgbClr val="FFFFFF"/>
                </a:solidFill>
                <a:latin typeface="Gill Sans" charset="0"/>
                <a:sym typeface="Gill Sans" charset="0"/>
              </a:defRPr>
            </a:lvl7pPr>
            <a:lvl8pPr marL="3429000" indent="-228600" algn="ctr" eaLnBrk="0" fontAlgn="base" hangingPunct="0">
              <a:spcBef>
                <a:spcPct val="0"/>
              </a:spcBef>
              <a:spcAft>
                <a:spcPct val="0"/>
              </a:spcAft>
              <a:defRPr sz="3200">
                <a:solidFill>
                  <a:srgbClr val="FFFFFF"/>
                </a:solidFill>
                <a:latin typeface="Gill Sans" charset="0"/>
                <a:sym typeface="Gill Sans" charset="0"/>
              </a:defRPr>
            </a:lvl8pPr>
            <a:lvl9pPr marL="3886200" indent="-228600" algn="ctr" eaLnBrk="0" fontAlgn="base" hangingPunct="0">
              <a:spcBef>
                <a:spcPct val="0"/>
              </a:spcBef>
              <a:spcAft>
                <a:spcPct val="0"/>
              </a:spcAft>
              <a:defRPr sz="3200">
                <a:solidFill>
                  <a:srgbClr val="FFFFFF"/>
                </a:solidFill>
                <a:latin typeface="Gill Sans" charset="0"/>
                <a:sym typeface="Gill Sans" charset="0"/>
              </a:defRPr>
            </a:lvl9pPr>
          </a:lstStyle>
          <a:p>
            <a:pPr eaLnBrk="1" hangingPunct="1"/>
            <a:fld id="{6DB60D80-D8A8-4C24-B18D-B083D12C6090}" type="slidenum">
              <a:rPr lang="en-AU" sz="1200" smtClean="0">
                <a:solidFill>
                  <a:schemeClr val="tx1"/>
                </a:solidFill>
              </a:rPr>
              <a:pPr eaLnBrk="1" hangingPunct="1"/>
              <a:t>5</a:t>
            </a:fld>
            <a:endParaRPr lang="en-AU" sz="1200" smtClean="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AU" smtClean="0"/>
          </a:p>
        </p:txBody>
      </p:sp>
      <p:sp>
        <p:nvSpPr>
          <p:cNvPr id="24580" name="Slide Number Placeholder 3"/>
          <p:cNvSpPr>
            <a:spLocks noGrp="1"/>
          </p:cNvSpPr>
          <p:nvPr>
            <p:ph type="sldNum" sz="quarter" idx="5"/>
          </p:nvPr>
        </p:nvSpPr>
        <p:spPr>
          <a:noFill/>
        </p:spPr>
        <p:txBody>
          <a:bodyPr/>
          <a:lstStyle>
            <a:lvl1pPr eaLnBrk="0" hangingPunct="0">
              <a:defRPr sz="3200">
                <a:solidFill>
                  <a:srgbClr val="FFFFFF"/>
                </a:solidFill>
                <a:latin typeface="Gill Sans" charset="0"/>
                <a:sym typeface="Gill Sans" charset="0"/>
              </a:defRPr>
            </a:lvl1pPr>
            <a:lvl2pPr marL="742950" indent="-285750" eaLnBrk="0" hangingPunct="0">
              <a:defRPr sz="3200">
                <a:solidFill>
                  <a:srgbClr val="FFFFFF"/>
                </a:solidFill>
                <a:latin typeface="Gill Sans" charset="0"/>
                <a:sym typeface="Gill Sans" charset="0"/>
              </a:defRPr>
            </a:lvl2pPr>
            <a:lvl3pPr marL="1143000" indent="-228600" eaLnBrk="0" hangingPunct="0">
              <a:defRPr sz="3200">
                <a:solidFill>
                  <a:srgbClr val="FFFFFF"/>
                </a:solidFill>
                <a:latin typeface="Gill Sans" charset="0"/>
                <a:sym typeface="Gill Sans" charset="0"/>
              </a:defRPr>
            </a:lvl3pPr>
            <a:lvl4pPr marL="1600200" indent="-228600" eaLnBrk="0" hangingPunct="0">
              <a:defRPr sz="3200">
                <a:solidFill>
                  <a:srgbClr val="FFFFFF"/>
                </a:solidFill>
                <a:latin typeface="Gill Sans" charset="0"/>
                <a:sym typeface="Gill Sans" charset="0"/>
              </a:defRPr>
            </a:lvl4pPr>
            <a:lvl5pPr marL="2057400" indent="-228600" eaLnBrk="0" hangingPunct="0">
              <a:defRPr sz="3200">
                <a:solidFill>
                  <a:srgbClr val="FFFFFF"/>
                </a:solidFill>
                <a:latin typeface="Gill Sans" charset="0"/>
                <a:sym typeface="Gill Sans" charset="0"/>
              </a:defRPr>
            </a:lvl5pPr>
            <a:lvl6pPr marL="2514600" indent="-228600" algn="ctr" eaLnBrk="0" fontAlgn="base" hangingPunct="0">
              <a:spcBef>
                <a:spcPct val="0"/>
              </a:spcBef>
              <a:spcAft>
                <a:spcPct val="0"/>
              </a:spcAft>
              <a:defRPr sz="3200">
                <a:solidFill>
                  <a:srgbClr val="FFFFFF"/>
                </a:solidFill>
                <a:latin typeface="Gill Sans" charset="0"/>
                <a:sym typeface="Gill Sans" charset="0"/>
              </a:defRPr>
            </a:lvl6pPr>
            <a:lvl7pPr marL="2971800" indent="-228600" algn="ctr" eaLnBrk="0" fontAlgn="base" hangingPunct="0">
              <a:spcBef>
                <a:spcPct val="0"/>
              </a:spcBef>
              <a:spcAft>
                <a:spcPct val="0"/>
              </a:spcAft>
              <a:defRPr sz="3200">
                <a:solidFill>
                  <a:srgbClr val="FFFFFF"/>
                </a:solidFill>
                <a:latin typeface="Gill Sans" charset="0"/>
                <a:sym typeface="Gill Sans" charset="0"/>
              </a:defRPr>
            </a:lvl7pPr>
            <a:lvl8pPr marL="3429000" indent="-228600" algn="ctr" eaLnBrk="0" fontAlgn="base" hangingPunct="0">
              <a:spcBef>
                <a:spcPct val="0"/>
              </a:spcBef>
              <a:spcAft>
                <a:spcPct val="0"/>
              </a:spcAft>
              <a:defRPr sz="3200">
                <a:solidFill>
                  <a:srgbClr val="FFFFFF"/>
                </a:solidFill>
                <a:latin typeface="Gill Sans" charset="0"/>
                <a:sym typeface="Gill Sans" charset="0"/>
              </a:defRPr>
            </a:lvl8pPr>
            <a:lvl9pPr marL="3886200" indent="-228600" algn="ctr" eaLnBrk="0" fontAlgn="base" hangingPunct="0">
              <a:spcBef>
                <a:spcPct val="0"/>
              </a:spcBef>
              <a:spcAft>
                <a:spcPct val="0"/>
              </a:spcAft>
              <a:defRPr sz="3200">
                <a:solidFill>
                  <a:srgbClr val="FFFFFF"/>
                </a:solidFill>
                <a:latin typeface="Gill Sans" charset="0"/>
                <a:sym typeface="Gill Sans" charset="0"/>
              </a:defRPr>
            </a:lvl9pPr>
          </a:lstStyle>
          <a:p>
            <a:pPr eaLnBrk="1" hangingPunct="1"/>
            <a:fld id="{6DB60D80-D8A8-4C24-B18D-B083D12C6090}" type="slidenum">
              <a:rPr lang="en-AU" sz="1200" smtClean="0">
                <a:solidFill>
                  <a:schemeClr val="tx1"/>
                </a:solidFill>
              </a:rPr>
              <a:pPr eaLnBrk="1" hangingPunct="1"/>
              <a:t>6</a:t>
            </a:fld>
            <a:endParaRPr lang="en-AU" sz="1200" smtClean="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AU" smtClean="0"/>
          </a:p>
        </p:txBody>
      </p:sp>
      <p:sp>
        <p:nvSpPr>
          <p:cNvPr id="24580" name="Slide Number Placeholder 3"/>
          <p:cNvSpPr>
            <a:spLocks noGrp="1"/>
          </p:cNvSpPr>
          <p:nvPr>
            <p:ph type="sldNum" sz="quarter" idx="5"/>
          </p:nvPr>
        </p:nvSpPr>
        <p:spPr>
          <a:noFill/>
        </p:spPr>
        <p:txBody>
          <a:bodyPr/>
          <a:lstStyle>
            <a:lvl1pPr eaLnBrk="0" hangingPunct="0">
              <a:defRPr sz="3200">
                <a:solidFill>
                  <a:srgbClr val="FFFFFF"/>
                </a:solidFill>
                <a:latin typeface="Gill Sans" charset="0"/>
                <a:sym typeface="Gill Sans" charset="0"/>
              </a:defRPr>
            </a:lvl1pPr>
            <a:lvl2pPr marL="742950" indent="-285750" eaLnBrk="0" hangingPunct="0">
              <a:defRPr sz="3200">
                <a:solidFill>
                  <a:srgbClr val="FFFFFF"/>
                </a:solidFill>
                <a:latin typeface="Gill Sans" charset="0"/>
                <a:sym typeface="Gill Sans" charset="0"/>
              </a:defRPr>
            </a:lvl2pPr>
            <a:lvl3pPr marL="1143000" indent="-228600" eaLnBrk="0" hangingPunct="0">
              <a:defRPr sz="3200">
                <a:solidFill>
                  <a:srgbClr val="FFFFFF"/>
                </a:solidFill>
                <a:latin typeface="Gill Sans" charset="0"/>
                <a:sym typeface="Gill Sans" charset="0"/>
              </a:defRPr>
            </a:lvl3pPr>
            <a:lvl4pPr marL="1600200" indent="-228600" eaLnBrk="0" hangingPunct="0">
              <a:defRPr sz="3200">
                <a:solidFill>
                  <a:srgbClr val="FFFFFF"/>
                </a:solidFill>
                <a:latin typeface="Gill Sans" charset="0"/>
                <a:sym typeface="Gill Sans" charset="0"/>
              </a:defRPr>
            </a:lvl4pPr>
            <a:lvl5pPr marL="2057400" indent="-228600" eaLnBrk="0" hangingPunct="0">
              <a:defRPr sz="3200">
                <a:solidFill>
                  <a:srgbClr val="FFFFFF"/>
                </a:solidFill>
                <a:latin typeface="Gill Sans" charset="0"/>
                <a:sym typeface="Gill Sans" charset="0"/>
              </a:defRPr>
            </a:lvl5pPr>
            <a:lvl6pPr marL="2514600" indent="-228600" algn="ctr" eaLnBrk="0" fontAlgn="base" hangingPunct="0">
              <a:spcBef>
                <a:spcPct val="0"/>
              </a:spcBef>
              <a:spcAft>
                <a:spcPct val="0"/>
              </a:spcAft>
              <a:defRPr sz="3200">
                <a:solidFill>
                  <a:srgbClr val="FFFFFF"/>
                </a:solidFill>
                <a:latin typeface="Gill Sans" charset="0"/>
                <a:sym typeface="Gill Sans" charset="0"/>
              </a:defRPr>
            </a:lvl6pPr>
            <a:lvl7pPr marL="2971800" indent="-228600" algn="ctr" eaLnBrk="0" fontAlgn="base" hangingPunct="0">
              <a:spcBef>
                <a:spcPct val="0"/>
              </a:spcBef>
              <a:spcAft>
                <a:spcPct val="0"/>
              </a:spcAft>
              <a:defRPr sz="3200">
                <a:solidFill>
                  <a:srgbClr val="FFFFFF"/>
                </a:solidFill>
                <a:latin typeface="Gill Sans" charset="0"/>
                <a:sym typeface="Gill Sans" charset="0"/>
              </a:defRPr>
            </a:lvl7pPr>
            <a:lvl8pPr marL="3429000" indent="-228600" algn="ctr" eaLnBrk="0" fontAlgn="base" hangingPunct="0">
              <a:spcBef>
                <a:spcPct val="0"/>
              </a:spcBef>
              <a:spcAft>
                <a:spcPct val="0"/>
              </a:spcAft>
              <a:defRPr sz="3200">
                <a:solidFill>
                  <a:srgbClr val="FFFFFF"/>
                </a:solidFill>
                <a:latin typeface="Gill Sans" charset="0"/>
                <a:sym typeface="Gill Sans" charset="0"/>
              </a:defRPr>
            </a:lvl8pPr>
            <a:lvl9pPr marL="3886200" indent="-228600" algn="ctr" eaLnBrk="0" fontAlgn="base" hangingPunct="0">
              <a:spcBef>
                <a:spcPct val="0"/>
              </a:spcBef>
              <a:spcAft>
                <a:spcPct val="0"/>
              </a:spcAft>
              <a:defRPr sz="3200">
                <a:solidFill>
                  <a:srgbClr val="FFFFFF"/>
                </a:solidFill>
                <a:latin typeface="Gill Sans" charset="0"/>
                <a:sym typeface="Gill Sans" charset="0"/>
              </a:defRPr>
            </a:lvl9pPr>
          </a:lstStyle>
          <a:p>
            <a:pPr eaLnBrk="1" hangingPunct="1"/>
            <a:fld id="{6DB60D80-D8A8-4C24-B18D-B083D12C6090}" type="slidenum">
              <a:rPr lang="en-AU" sz="1200" smtClean="0">
                <a:solidFill>
                  <a:schemeClr val="tx1"/>
                </a:solidFill>
              </a:rPr>
              <a:pPr eaLnBrk="1" hangingPunct="1"/>
              <a:t>7</a:t>
            </a:fld>
            <a:endParaRPr lang="en-AU" sz="1200" smtClean="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3EEE189-5AD2-48F5-A048-2464B2E330C9}" type="datetimeFigureOut">
              <a:rPr lang="en-AU" smtClean="0"/>
              <a:t>26/09/2013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1702019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3EEE189-5AD2-48F5-A048-2464B2E330C9}" type="datetimeFigureOut">
              <a:rPr lang="en-AU" smtClean="0"/>
              <a:t>26/09/2013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3859391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3EEE189-5AD2-48F5-A048-2464B2E330C9}" type="datetimeFigureOut">
              <a:rPr lang="en-AU" smtClean="0"/>
              <a:t>26/09/2013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49944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3EEE189-5AD2-48F5-A048-2464B2E330C9}" type="datetimeFigureOut">
              <a:rPr lang="en-AU" smtClean="0"/>
              <a:t>26/09/2013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763810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EEE189-5AD2-48F5-A048-2464B2E330C9}" type="datetimeFigureOut">
              <a:rPr lang="en-AU" smtClean="0"/>
              <a:t>26/09/2013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4294350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03EEE189-5AD2-48F5-A048-2464B2E330C9}" type="datetimeFigureOut">
              <a:rPr lang="en-AU" smtClean="0"/>
              <a:t>26/09/2013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236748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3EEE189-5AD2-48F5-A048-2464B2E330C9}" type="datetimeFigureOut">
              <a:rPr lang="en-AU" smtClean="0"/>
              <a:t>26/09/2013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429062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03EEE189-5AD2-48F5-A048-2464B2E330C9}" type="datetimeFigureOut">
              <a:rPr lang="en-AU" smtClean="0"/>
              <a:t>26/09/2013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188714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EE189-5AD2-48F5-A048-2464B2E330C9}" type="datetimeFigureOut">
              <a:rPr lang="en-AU" smtClean="0"/>
              <a:t>26/09/2013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35323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EEE189-5AD2-48F5-A048-2464B2E330C9}" type="datetimeFigureOut">
              <a:rPr lang="en-AU" smtClean="0"/>
              <a:t>26/09/2013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1736902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EEE189-5AD2-48F5-A048-2464B2E330C9}" type="datetimeFigureOut">
              <a:rPr lang="en-AU" smtClean="0"/>
              <a:t>26/09/2013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922259F-53D8-4C18-AEEC-A968B04C232A}" type="slidenum">
              <a:rPr lang="en-AU" smtClean="0"/>
              <a:t>‹#›</a:t>
            </a:fld>
            <a:endParaRPr lang="en-AU"/>
          </a:p>
        </p:txBody>
      </p:sp>
    </p:spTree>
    <p:extLst>
      <p:ext uri="{BB962C8B-B14F-4D97-AF65-F5344CB8AC3E}">
        <p14:creationId xmlns:p14="http://schemas.microsoft.com/office/powerpoint/2010/main" val="1139271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EEE189-5AD2-48F5-A048-2464B2E330C9}" type="datetimeFigureOut">
              <a:rPr lang="en-AU" smtClean="0"/>
              <a:t>26/09/2013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2259F-53D8-4C18-AEEC-A968B04C232A}" type="slidenum">
              <a:rPr lang="en-AU" smtClean="0"/>
              <a:t>‹#›</a:t>
            </a:fld>
            <a:endParaRPr lang="en-AU"/>
          </a:p>
        </p:txBody>
      </p:sp>
    </p:spTree>
    <p:extLst>
      <p:ext uri="{BB962C8B-B14F-4D97-AF65-F5344CB8AC3E}">
        <p14:creationId xmlns:p14="http://schemas.microsoft.com/office/powerpoint/2010/main" val="3103182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mackey@griffith.edu.au"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gci.org.uk/"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amazon.co.uk/Aubrey-Meyer/e/B001K80I8K" TargetMode="External"/><Relationship Id="rId2" Type="http://schemas.openxmlformats.org/officeDocument/2006/relationships/hyperlink" Target="http://www.climateconsent.org/pages/videosummary.html" TargetMode="External"/><Relationship Id="rId1" Type="http://schemas.openxmlformats.org/officeDocument/2006/relationships/slideLayout" Target="../slideLayouts/slideLayout7.xml"/><Relationship Id="rId4" Type="http://schemas.openxmlformats.org/officeDocument/2006/relationships/hyperlink" Target="http://www.gci.org.uk/briefings.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candcfoundation.com/" TargetMode="External"/><Relationship Id="rId2" Type="http://schemas.openxmlformats.org/officeDocument/2006/relationships/hyperlink" Target="http://www.gci.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0" y="5805264"/>
            <a:ext cx="9141143" cy="1077216"/>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91439" tIns="45719" rIns="91439" bIns="45719">
            <a:spAutoFit/>
          </a:bodyPr>
          <a:lstStyle>
            <a:lvl1pPr defTabSz="1016000" eaLnBrk="0" hangingPunct="0">
              <a:defRPr sz="3200">
                <a:solidFill>
                  <a:srgbClr val="FFFFFF"/>
                </a:solidFill>
                <a:latin typeface="Gill Sans" charset="0"/>
                <a:sym typeface="Gill Sans" charset="0"/>
              </a:defRPr>
            </a:lvl1pPr>
            <a:lvl2pPr marL="742950" indent="-285750" defTabSz="1016000" eaLnBrk="0" hangingPunct="0">
              <a:defRPr sz="3200">
                <a:solidFill>
                  <a:srgbClr val="FFFFFF"/>
                </a:solidFill>
                <a:latin typeface="Gill Sans" charset="0"/>
                <a:sym typeface="Gill Sans" charset="0"/>
              </a:defRPr>
            </a:lvl2pPr>
            <a:lvl3pPr marL="1143000" indent="-228600" defTabSz="1016000" eaLnBrk="0" hangingPunct="0">
              <a:defRPr sz="3200">
                <a:solidFill>
                  <a:srgbClr val="FFFFFF"/>
                </a:solidFill>
                <a:latin typeface="Gill Sans" charset="0"/>
                <a:sym typeface="Gill Sans" charset="0"/>
              </a:defRPr>
            </a:lvl3pPr>
            <a:lvl4pPr marL="1600200" indent="-228600" defTabSz="1016000" eaLnBrk="0" hangingPunct="0">
              <a:defRPr sz="3200">
                <a:solidFill>
                  <a:srgbClr val="FFFFFF"/>
                </a:solidFill>
                <a:latin typeface="Gill Sans" charset="0"/>
                <a:sym typeface="Gill Sans" charset="0"/>
              </a:defRPr>
            </a:lvl4pPr>
            <a:lvl5pPr marL="2057400" indent="-228600" defTabSz="1016000" eaLnBrk="0" hangingPunct="0">
              <a:defRPr sz="3200">
                <a:solidFill>
                  <a:srgbClr val="FFFFFF"/>
                </a:solidFill>
                <a:latin typeface="Gill Sans" charset="0"/>
                <a:sym typeface="Gill Sans" charset="0"/>
              </a:defRPr>
            </a:lvl5pPr>
            <a:lvl6pPr marL="2514600" indent="-228600" algn="ctr" defTabSz="1016000" eaLnBrk="0" fontAlgn="base" hangingPunct="0">
              <a:spcBef>
                <a:spcPct val="0"/>
              </a:spcBef>
              <a:spcAft>
                <a:spcPct val="0"/>
              </a:spcAft>
              <a:defRPr sz="3200">
                <a:solidFill>
                  <a:srgbClr val="FFFFFF"/>
                </a:solidFill>
                <a:latin typeface="Gill Sans" charset="0"/>
                <a:sym typeface="Gill Sans" charset="0"/>
              </a:defRPr>
            </a:lvl6pPr>
            <a:lvl7pPr marL="2971800" indent="-228600" algn="ctr" defTabSz="1016000" eaLnBrk="0" fontAlgn="base" hangingPunct="0">
              <a:spcBef>
                <a:spcPct val="0"/>
              </a:spcBef>
              <a:spcAft>
                <a:spcPct val="0"/>
              </a:spcAft>
              <a:defRPr sz="3200">
                <a:solidFill>
                  <a:srgbClr val="FFFFFF"/>
                </a:solidFill>
                <a:latin typeface="Gill Sans" charset="0"/>
                <a:sym typeface="Gill Sans" charset="0"/>
              </a:defRPr>
            </a:lvl7pPr>
            <a:lvl8pPr marL="3429000" indent="-228600" algn="ctr" defTabSz="1016000" eaLnBrk="0" fontAlgn="base" hangingPunct="0">
              <a:spcBef>
                <a:spcPct val="0"/>
              </a:spcBef>
              <a:spcAft>
                <a:spcPct val="0"/>
              </a:spcAft>
              <a:defRPr sz="3200">
                <a:solidFill>
                  <a:srgbClr val="FFFFFF"/>
                </a:solidFill>
                <a:latin typeface="Gill Sans" charset="0"/>
                <a:sym typeface="Gill Sans" charset="0"/>
              </a:defRPr>
            </a:lvl8pPr>
            <a:lvl9pPr marL="3886200" indent="-228600" algn="ctr" defTabSz="1016000" eaLnBrk="0" fontAlgn="base" hangingPunct="0">
              <a:spcBef>
                <a:spcPct val="0"/>
              </a:spcBef>
              <a:spcAft>
                <a:spcPct val="0"/>
              </a:spcAft>
              <a:defRPr sz="3200">
                <a:solidFill>
                  <a:srgbClr val="FFFFFF"/>
                </a:solidFill>
                <a:latin typeface="Gill Sans" charset="0"/>
                <a:sym typeface="Gill Sans" charset="0"/>
              </a:defRPr>
            </a:lvl9pPr>
          </a:lstStyle>
          <a:p>
            <a:pPr algn="ctr" eaLnBrk="1" hangingPunct="1"/>
            <a:r>
              <a:rPr lang="en-AU" sz="2400" dirty="0">
                <a:solidFill>
                  <a:schemeClr val="tx1"/>
                </a:solidFill>
                <a:latin typeface="+mn-lt"/>
              </a:rPr>
              <a:t>Professor</a:t>
            </a:r>
            <a:r>
              <a:rPr lang="en-AU" sz="2400" dirty="0">
                <a:solidFill>
                  <a:schemeClr val="bg1"/>
                </a:solidFill>
                <a:latin typeface="+mn-lt"/>
              </a:rPr>
              <a:t> </a:t>
            </a:r>
            <a:r>
              <a:rPr lang="en-AU" sz="2400" dirty="0">
                <a:solidFill>
                  <a:schemeClr val="tx1"/>
                </a:solidFill>
                <a:latin typeface="+mn-lt"/>
              </a:rPr>
              <a:t>Brendan </a:t>
            </a:r>
            <a:r>
              <a:rPr lang="en-AU" sz="2400" dirty="0" smtClean="0">
                <a:solidFill>
                  <a:schemeClr val="tx1"/>
                </a:solidFill>
                <a:latin typeface="+mn-lt"/>
              </a:rPr>
              <a:t>Mackey, PhD</a:t>
            </a:r>
            <a:endParaRPr lang="en-AU" sz="2400" dirty="0">
              <a:solidFill>
                <a:schemeClr val="tx1"/>
              </a:solidFill>
              <a:latin typeface="+mn-lt"/>
            </a:endParaRPr>
          </a:p>
          <a:p>
            <a:pPr algn="ctr" eaLnBrk="1" hangingPunct="1"/>
            <a:r>
              <a:rPr lang="en-AU" sz="2000" dirty="0">
                <a:solidFill>
                  <a:schemeClr val="tx1"/>
                </a:solidFill>
                <a:latin typeface="+mn-lt"/>
              </a:rPr>
              <a:t>Director, Griffith Climate Change Response </a:t>
            </a:r>
            <a:r>
              <a:rPr lang="en-AU" sz="2000" dirty="0" smtClean="0">
                <a:solidFill>
                  <a:schemeClr val="tx1"/>
                </a:solidFill>
                <a:latin typeface="+mn-lt"/>
              </a:rPr>
              <a:t>Program, Griffith </a:t>
            </a:r>
            <a:r>
              <a:rPr lang="en-AU" sz="2000" dirty="0">
                <a:solidFill>
                  <a:schemeClr val="tx1"/>
                </a:solidFill>
                <a:latin typeface="+mn-lt"/>
              </a:rPr>
              <a:t>University</a:t>
            </a:r>
          </a:p>
          <a:p>
            <a:pPr algn="ctr" eaLnBrk="1" hangingPunct="1"/>
            <a:r>
              <a:rPr lang="en-AU" sz="2000" dirty="0">
                <a:solidFill>
                  <a:schemeClr val="bg1"/>
                </a:solidFill>
                <a:latin typeface="+mn-lt"/>
              </a:rPr>
              <a:t>email: </a:t>
            </a:r>
            <a:r>
              <a:rPr lang="en-AU" sz="2000" dirty="0">
                <a:solidFill>
                  <a:schemeClr val="bg1"/>
                </a:solidFill>
                <a:latin typeface="+mn-lt"/>
                <a:hlinkClick r:id="rId2"/>
              </a:rPr>
              <a:t>b.mackey@griffith.edu.au</a:t>
            </a:r>
            <a:r>
              <a:rPr lang="en-AU" sz="2000" dirty="0">
                <a:solidFill>
                  <a:schemeClr val="bg1"/>
                </a:solidFill>
                <a:latin typeface="+mn-lt"/>
              </a:rPr>
              <a:t> </a:t>
            </a:r>
          </a:p>
        </p:txBody>
      </p:sp>
      <p:pic>
        <p:nvPicPr>
          <p:cNvPr id="1229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1857" y="318612"/>
            <a:ext cx="2300288" cy="620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2" name="TextBox 2"/>
          <p:cNvSpPr txBox="1">
            <a:spLocks noChangeArrowheads="1"/>
          </p:cNvSpPr>
          <p:nvPr/>
        </p:nvSpPr>
        <p:spPr bwMode="auto">
          <a:xfrm>
            <a:off x="13662" y="2708920"/>
            <a:ext cx="9127481" cy="94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296" tIns="41148" rIns="82296" bIns="41148">
            <a:spAutoFit/>
          </a:bodyPr>
          <a:lstStyle>
            <a:lvl1pPr eaLnBrk="0" hangingPunct="0">
              <a:defRPr sz="3200">
                <a:solidFill>
                  <a:srgbClr val="FFFFFF"/>
                </a:solidFill>
                <a:latin typeface="Gill Sans" charset="0"/>
                <a:sym typeface="Gill Sans" charset="0"/>
              </a:defRPr>
            </a:lvl1pPr>
            <a:lvl2pPr marL="742950" indent="-285750" eaLnBrk="0" hangingPunct="0">
              <a:defRPr sz="3200">
                <a:solidFill>
                  <a:srgbClr val="FFFFFF"/>
                </a:solidFill>
                <a:latin typeface="Gill Sans" charset="0"/>
                <a:sym typeface="Gill Sans" charset="0"/>
              </a:defRPr>
            </a:lvl2pPr>
            <a:lvl3pPr marL="1143000" indent="-228600" eaLnBrk="0" hangingPunct="0">
              <a:defRPr sz="3200">
                <a:solidFill>
                  <a:srgbClr val="FFFFFF"/>
                </a:solidFill>
                <a:latin typeface="Gill Sans" charset="0"/>
                <a:sym typeface="Gill Sans" charset="0"/>
              </a:defRPr>
            </a:lvl3pPr>
            <a:lvl4pPr marL="1600200" indent="-228600" eaLnBrk="0" hangingPunct="0">
              <a:defRPr sz="3200">
                <a:solidFill>
                  <a:srgbClr val="FFFFFF"/>
                </a:solidFill>
                <a:latin typeface="Gill Sans" charset="0"/>
                <a:sym typeface="Gill Sans" charset="0"/>
              </a:defRPr>
            </a:lvl4pPr>
            <a:lvl5pPr marL="2057400" indent="-228600" eaLnBrk="0" hangingPunct="0">
              <a:defRPr sz="3200">
                <a:solidFill>
                  <a:srgbClr val="FFFFFF"/>
                </a:solidFill>
                <a:latin typeface="Gill Sans" charset="0"/>
                <a:sym typeface="Gill Sans" charset="0"/>
              </a:defRPr>
            </a:lvl5pPr>
            <a:lvl6pPr marL="2514600" indent="-228600" algn="ctr" eaLnBrk="0" fontAlgn="base" hangingPunct="0">
              <a:spcBef>
                <a:spcPct val="0"/>
              </a:spcBef>
              <a:spcAft>
                <a:spcPct val="0"/>
              </a:spcAft>
              <a:defRPr sz="3200">
                <a:solidFill>
                  <a:srgbClr val="FFFFFF"/>
                </a:solidFill>
                <a:latin typeface="Gill Sans" charset="0"/>
                <a:sym typeface="Gill Sans" charset="0"/>
              </a:defRPr>
            </a:lvl6pPr>
            <a:lvl7pPr marL="2971800" indent="-228600" algn="ctr" eaLnBrk="0" fontAlgn="base" hangingPunct="0">
              <a:spcBef>
                <a:spcPct val="0"/>
              </a:spcBef>
              <a:spcAft>
                <a:spcPct val="0"/>
              </a:spcAft>
              <a:defRPr sz="3200">
                <a:solidFill>
                  <a:srgbClr val="FFFFFF"/>
                </a:solidFill>
                <a:latin typeface="Gill Sans" charset="0"/>
                <a:sym typeface="Gill Sans" charset="0"/>
              </a:defRPr>
            </a:lvl7pPr>
            <a:lvl8pPr marL="3429000" indent="-228600" algn="ctr" eaLnBrk="0" fontAlgn="base" hangingPunct="0">
              <a:spcBef>
                <a:spcPct val="0"/>
              </a:spcBef>
              <a:spcAft>
                <a:spcPct val="0"/>
              </a:spcAft>
              <a:defRPr sz="3200">
                <a:solidFill>
                  <a:srgbClr val="FFFFFF"/>
                </a:solidFill>
                <a:latin typeface="Gill Sans" charset="0"/>
                <a:sym typeface="Gill Sans" charset="0"/>
              </a:defRPr>
            </a:lvl8pPr>
            <a:lvl9pPr marL="3886200" indent="-228600" algn="ctr" eaLnBrk="0" fontAlgn="base" hangingPunct="0">
              <a:spcBef>
                <a:spcPct val="0"/>
              </a:spcBef>
              <a:spcAft>
                <a:spcPct val="0"/>
              </a:spcAft>
              <a:defRPr sz="3200">
                <a:solidFill>
                  <a:srgbClr val="FFFFFF"/>
                </a:solidFill>
                <a:latin typeface="Gill Sans" charset="0"/>
                <a:sym typeface="Gill Sans" charset="0"/>
              </a:defRPr>
            </a:lvl9pPr>
          </a:lstStyle>
          <a:p>
            <a:pPr algn="ctr"/>
            <a:r>
              <a:rPr lang="en-AU" sz="2000" b="1" dirty="0" smtClean="0">
                <a:solidFill>
                  <a:schemeClr val="tx1"/>
                </a:solidFill>
                <a:latin typeface="+mn-lt"/>
              </a:rPr>
              <a:t>Wild Law Conference </a:t>
            </a:r>
          </a:p>
          <a:p>
            <a:pPr algn="ctr"/>
            <a:r>
              <a:rPr lang="en-AU" sz="1800" dirty="0">
                <a:solidFill>
                  <a:schemeClr val="tx1"/>
                </a:solidFill>
              </a:rPr>
              <a:t>27-29 </a:t>
            </a:r>
            <a:r>
              <a:rPr lang="en-AU" sz="1800" dirty="0" smtClean="0">
                <a:solidFill>
                  <a:schemeClr val="tx1"/>
                </a:solidFill>
              </a:rPr>
              <a:t>September 2013</a:t>
            </a:r>
            <a:r>
              <a:rPr lang="en-AU" sz="1800" dirty="0">
                <a:solidFill>
                  <a:schemeClr val="tx1"/>
                </a:solidFill>
              </a:rPr>
              <a:t>, </a:t>
            </a:r>
            <a:r>
              <a:rPr lang="en-AU" sz="1800" dirty="0" smtClean="0">
                <a:solidFill>
                  <a:schemeClr val="tx1"/>
                </a:solidFill>
              </a:rPr>
              <a:t>Ian </a:t>
            </a:r>
            <a:r>
              <a:rPr lang="en-AU" sz="1800" dirty="0">
                <a:solidFill>
                  <a:schemeClr val="tx1"/>
                </a:solidFill>
              </a:rPr>
              <a:t>Hangar </a:t>
            </a:r>
            <a:r>
              <a:rPr lang="en-AU" sz="1800" dirty="0" smtClean="0">
                <a:solidFill>
                  <a:schemeClr val="tx1"/>
                </a:solidFill>
              </a:rPr>
              <a:t>Recital </a:t>
            </a:r>
            <a:r>
              <a:rPr lang="en-AU" sz="1800" dirty="0">
                <a:solidFill>
                  <a:schemeClr val="tx1"/>
                </a:solidFill>
              </a:rPr>
              <a:t>Hall, Qld </a:t>
            </a:r>
            <a:r>
              <a:rPr lang="en-AU" sz="1800" dirty="0" smtClean="0">
                <a:solidFill>
                  <a:schemeClr val="tx1"/>
                </a:solidFill>
              </a:rPr>
              <a:t>Conservatorium,,</a:t>
            </a:r>
            <a:r>
              <a:rPr lang="en-AU" sz="1800" dirty="0" err="1" smtClean="0">
                <a:solidFill>
                  <a:schemeClr val="tx1"/>
                </a:solidFill>
              </a:rPr>
              <a:t>SouthBank</a:t>
            </a:r>
            <a:r>
              <a:rPr lang="en-AU" sz="1800" dirty="0" smtClean="0">
                <a:solidFill>
                  <a:schemeClr val="tx1"/>
                </a:solidFill>
              </a:rPr>
              <a:t> Brisbane</a:t>
            </a:r>
            <a:endParaRPr lang="en-AU" sz="1800" b="1" dirty="0">
              <a:solidFill>
                <a:schemeClr val="tx1"/>
              </a:solidFill>
              <a:latin typeface="+mn-lt"/>
            </a:endParaRPr>
          </a:p>
        </p:txBody>
      </p:sp>
      <p:pic>
        <p:nvPicPr>
          <p:cNvPr id="12293" name="Picture 7" descr="Floating Fre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4398" y="3717032"/>
            <a:ext cx="2779530" cy="20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3662" y="1052736"/>
            <a:ext cx="9127481" cy="1569660"/>
          </a:xfrm>
          <a:prstGeom prst="rect">
            <a:avLst/>
          </a:prstGeom>
          <a:noFill/>
        </p:spPr>
        <p:txBody>
          <a:bodyPr wrap="square" rtlCol="0">
            <a:spAutoFit/>
          </a:bodyPr>
          <a:lstStyle/>
          <a:p>
            <a:pPr algn="ctr"/>
            <a:r>
              <a:rPr lang="en-AU" sz="3200" dirty="0" smtClean="0">
                <a:solidFill>
                  <a:srgbClr val="C00000"/>
                </a:solidFill>
                <a:latin typeface="+mj-lt"/>
              </a:rPr>
              <a:t>Contraction &amp; Convergence: a framework for negotiating international environmental agreements consistent with planetary boundaries</a:t>
            </a:r>
            <a:endParaRPr lang="en-AU" sz="3200" dirty="0">
              <a:solidFill>
                <a:srgbClr val="C00000"/>
              </a:solidFill>
              <a:latin typeface="+mj-lt"/>
            </a:endParaRPr>
          </a:p>
        </p:txBody>
      </p:sp>
    </p:spTree>
    <p:extLst>
      <p:ext uri="{BB962C8B-B14F-4D97-AF65-F5344CB8AC3E}">
        <p14:creationId xmlns:p14="http://schemas.microsoft.com/office/powerpoint/2010/main" val="1267209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0" y="0"/>
            <a:ext cx="9144032" cy="6881500"/>
          </a:xfrm>
          <a:prstGeom prst="rect">
            <a:avLst/>
          </a:prstGeom>
          <a:noFill/>
          <a:ln w="9525">
            <a:noFill/>
            <a:miter lim="800000"/>
            <a:headEnd/>
            <a:tailEnd/>
          </a:ln>
        </p:spPr>
      </p:pic>
      <p:sp>
        <p:nvSpPr>
          <p:cNvPr id="4" name="Rectangle 3"/>
          <p:cNvSpPr/>
          <p:nvPr/>
        </p:nvSpPr>
        <p:spPr>
          <a:xfrm>
            <a:off x="4714876" y="0"/>
            <a:ext cx="4429124" cy="5786454"/>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dirty="0" smtClean="0">
                <a:solidFill>
                  <a:schemeClr val="tx1"/>
                </a:solidFill>
              </a:rPr>
              <a:t>Using a ‘per capita’ allocation, total emissions contract according to the agreed timetable, and all nations converge to have the same per capita emission allocation, and then decrease in step until total emissions reaches zero at the appointed time</a:t>
            </a:r>
          </a:p>
          <a:p>
            <a:endParaRPr lang="en-AU" dirty="0" smtClean="0">
              <a:solidFill>
                <a:schemeClr val="tx1"/>
              </a:solidFill>
            </a:endParaRPr>
          </a:p>
        </p:txBody>
      </p:sp>
      <p:sp>
        <p:nvSpPr>
          <p:cNvPr id="5" name="TextBox 4"/>
          <p:cNvSpPr txBox="1"/>
          <p:nvPr/>
        </p:nvSpPr>
        <p:spPr>
          <a:xfrm>
            <a:off x="1500166" y="3866381"/>
            <a:ext cx="1080745" cy="276999"/>
          </a:xfrm>
          <a:prstGeom prst="rect">
            <a:avLst/>
          </a:prstGeom>
          <a:noFill/>
        </p:spPr>
        <p:txBody>
          <a:bodyPr wrap="none" rtlCol="0">
            <a:spAutoFit/>
          </a:bodyPr>
          <a:lstStyle/>
          <a:p>
            <a:r>
              <a:rPr lang="en-AU" sz="1200" dirty="0" smtClean="0">
                <a:solidFill>
                  <a:srgbClr val="0070C0"/>
                </a:solidFill>
              </a:rPr>
              <a:t>Rest of world</a:t>
            </a:r>
            <a:endParaRPr lang="en-AU" sz="1200" dirty="0">
              <a:solidFill>
                <a:srgbClr val="0070C0"/>
              </a:solidFill>
            </a:endParaRPr>
          </a:p>
        </p:txBody>
      </p:sp>
      <p:sp>
        <p:nvSpPr>
          <p:cNvPr id="6" name="TextBox 5"/>
          <p:cNvSpPr txBox="1"/>
          <p:nvPr/>
        </p:nvSpPr>
        <p:spPr>
          <a:xfrm>
            <a:off x="1643042" y="4192793"/>
            <a:ext cx="583814" cy="276999"/>
          </a:xfrm>
          <a:prstGeom prst="rect">
            <a:avLst/>
          </a:prstGeom>
          <a:noFill/>
        </p:spPr>
        <p:txBody>
          <a:bodyPr wrap="none" rtlCol="0">
            <a:spAutoFit/>
          </a:bodyPr>
          <a:lstStyle/>
          <a:p>
            <a:r>
              <a:rPr lang="en-AU" sz="1200" dirty="0" smtClean="0">
                <a:solidFill>
                  <a:srgbClr val="0070C0"/>
                </a:solidFill>
              </a:rPr>
              <a:t>China</a:t>
            </a:r>
            <a:endParaRPr lang="en-AU" sz="1200" dirty="0">
              <a:solidFill>
                <a:srgbClr val="0070C0"/>
              </a:solidFill>
            </a:endParaRPr>
          </a:p>
        </p:txBody>
      </p:sp>
      <p:cxnSp>
        <p:nvCxnSpPr>
          <p:cNvPr id="8" name="Straight Connector 7"/>
          <p:cNvCxnSpPr>
            <a:stCxn id="5" idx="3"/>
          </p:cNvCxnSpPr>
          <p:nvPr/>
        </p:nvCxnSpPr>
        <p:spPr>
          <a:xfrm>
            <a:off x="2580911" y="4004881"/>
            <a:ext cx="1991089" cy="4956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5984" y="4357694"/>
            <a:ext cx="2357454" cy="428628"/>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1406" y="357166"/>
            <a:ext cx="3000396" cy="1938992"/>
          </a:xfrm>
          <a:prstGeom prst="rect">
            <a:avLst/>
          </a:prstGeom>
          <a:noFill/>
        </p:spPr>
        <p:txBody>
          <a:bodyPr wrap="square" rtlCol="0">
            <a:spAutoFit/>
          </a:bodyPr>
          <a:lstStyle/>
          <a:p>
            <a:pPr marL="228600" indent="-228600">
              <a:buAutoNum type="arabicPeriod"/>
            </a:pPr>
            <a:r>
              <a:rPr lang="en-AU" sz="1200" dirty="0" smtClean="0">
                <a:solidFill>
                  <a:schemeClr val="bg1"/>
                </a:solidFill>
              </a:rPr>
              <a:t>Note that units on vertical axis are in GTC i.e. Giga (billion) tonnes of carbon (not carbon dioxide) </a:t>
            </a:r>
          </a:p>
          <a:p>
            <a:pPr marL="228600" indent="-228600">
              <a:buAutoNum type="arabicPeriod"/>
            </a:pPr>
            <a:endParaRPr lang="en-AU" sz="1200" dirty="0" smtClean="0">
              <a:solidFill>
                <a:schemeClr val="bg1"/>
              </a:solidFill>
            </a:endParaRPr>
          </a:p>
          <a:p>
            <a:pPr marL="228600" indent="-228600">
              <a:buAutoNum type="arabicPeriod"/>
            </a:pPr>
            <a:r>
              <a:rPr lang="en-AU" sz="1200" dirty="0" smtClean="0">
                <a:solidFill>
                  <a:schemeClr val="bg1"/>
                </a:solidFill>
              </a:rPr>
              <a:t>Note also that graph shows both (</a:t>
            </a:r>
            <a:r>
              <a:rPr lang="en-AU" sz="1200" dirty="0" err="1" smtClean="0">
                <a:solidFill>
                  <a:schemeClr val="bg1"/>
                </a:solidFill>
              </a:rPr>
              <a:t>i</a:t>
            </a:r>
            <a:r>
              <a:rPr lang="en-AU" sz="1200" dirty="0" smtClean="0">
                <a:solidFill>
                  <a:schemeClr val="bg1"/>
                </a:solidFill>
              </a:rPr>
              <a:t>) accumulated carbon emissions as well as (ii) annual carbon emissions</a:t>
            </a:r>
          </a:p>
          <a:p>
            <a:pPr marL="228600" indent="-228600">
              <a:buAutoNum type="arabicPeriod"/>
            </a:pPr>
            <a:endParaRPr lang="en-AU" sz="1200" dirty="0" smtClean="0">
              <a:solidFill>
                <a:schemeClr val="bg1"/>
              </a:solidFill>
            </a:endParaRPr>
          </a:p>
          <a:p>
            <a:pPr marL="228600" indent="-228600"/>
            <a:r>
              <a:rPr lang="en-AU" sz="1200" dirty="0" smtClean="0">
                <a:solidFill>
                  <a:schemeClr val="bg1"/>
                </a:solidFill>
              </a:rPr>
              <a:t>Source: Global Commons Institute</a:t>
            </a:r>
          </a:p>
          <a:p>
            <a:pPr marL="228600" indent="-228600"/>
            <a:r>
              <a:rPr lang="en-AU" sz="1200" dirty="0" smtClean="0">
                <a:solidFill>
                  <a:schemeClr val="bg1"/>
                </a:solidFill>
              </a:rPr>
              <a:t>              </a:t>
            </a:r>
            <a:r>
              <a:rPr lang="en-AU" sz="1200" dirty="0" smtClean="0">
                <a:solidFill>
                  <a:schemeClr val="bg1"/>
                </a:solidFill>
                <a:hlinkClick r:id="rId3"/>
              </a:rPr>
              <a:t>http://www.gci.org.uk/</a:t>
            </a:r>
            <a:r>
              <a:rPr lang="en-AU" sz="1200" dirty="0" smtClean="0">
                <a:solidFill>
                  <a:schemeClr val="bg1"/>
                </a:solidFill>
              </a:rPr>
              <a:t> </a:t>
            </a:r>
            <a:endParaRPr lang="en-AU" sz="1200" dirty="0">
              <a:solidFill>
                <a:schemeClr val="bg1"/>
              </a:solidFill>
            </a:endParaRPr>
          </a:p>
        </p:txBody>
      </p:sp>
    </p:spTree>
    <p:extLst>
      <p:ext uri="{BB962C8B-B14F-4D97-AF65-F5344CB8AC3E}">
        <p14:creationId xmlns:p14="http://schemas.microsoft.com/office/powerpoint/2010/main" val="4090995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1+ppt_w/2"/>
                                          </p:val>
                                        </p:tav>
                                      </p:tavLst>
                                    </p:anim>
                                    <p:anim calcmode="lin" valueType="num">
                                      <p:cBhvr additive="base">
                                        <p:cTn id="7" dur="500"/>
                                        <p:tgtEl>
                                          <p:spTgt spid="4"/>
                                        </p:tgtEl>
                                        <p:attrNameLst>
                                          <p:attrName>ppt_y</p:attrName>
                                        </p:attrNameLst>
                                      </p:cBhvr>
                                      <p:tavLst>
                                        <p:tav tm="0">
                                          <p:val>
                                            <p:strVal val="ppt_y"/>
                                          </p:val>
                                        </p:tav>
                                        <p:tav tm="100000">
                                          <p:val>
                                            <p:strVal val="ppt_y"/>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0" y="404664"/>
            <a:ext cx="9079707" cy="584773"/>
          </a:xfrm>
          <a:prstGeom prst="rect">
            <a:avLst/>
          </a:prstGeom>
          <a:noFill/>
          <a:ln>
            <a:noFill/>
          </a:ln>
          <a:effectLst/>
          <a:extLst>
            <a:ext uri="{909E8E84-426E-40DD-AFC4-6F175D3DCCD1}">
              <a14:hiddenFill xmlns:a14="http://schemas.microsoft.com/office/drawing/2010/main">
                <a:gradFill rotWithShape="0">
                  <a:gsLst>
                    <a:gs pos="0">
                      <a:srgbClr val="003B00"/>
                    </a:gs>
                    <a:gs pos="100000">
                      <a:srgbClr val="008000"/>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9" tIns="45719" rIns="91439" bIns="45719">
            <a:spAutoFit/>
          </a:bodyPr>
          <a:lstStyle>
            <a:lvl1pPr defTabSz="1016000" eaLnBrk="0" hangingPunct="0">
              <a:defRPr sz="3200">
                <a:solidFill>
                  <a:srgbClr val="FFFFFF"/>
                </a:solidFill>
                <a:latin typeface="Gill Sans" charset="0"/>
                <a:sym typeface="Gill Sans" charset="0"/>
              </a:defRPr>
            </a:lvl1pPr>
            <a:lvl2pPr marL="742950" indent="-285750" defTabSz="1016000" eaLnBrk="0" hangingPunct="0">
              <a:defRPr sz="3200">
                <a:solidFill>
                  <a:srgbClr val="FFFFFF"/>
                </a:solidFill>
                <a:latin typeface="Gill Sans" charset="0"/>
                <a:sym typeface="Gill Sans" charset="0"/>
              </a:defRPr>
            </a:lvl2pPr>
            <a:lvl3pPr marL="1143000" indent="-228600" defTabSz="1016000" eaLnBrk="0" hangingPunct="0">
              <a:defRPr sz="3200">
                <a:solidFill>
                  <a:srgbClr val="FFFFFF"/>
                </a:solidFill>
                <a:latin typeface="Gill Sans" charset="0"/>
                <a:sym typeface="Gill Sans" charset="0"/>
              </a:defRPr>
            </a:lvl3pPr>
            <a:lvl4pPr marL="1600200" indent="-228600" defTabSz="1016000" eaLnBrk="0" hangingPunct="0">
              <a:defRPr sz="3200">
                <a:solidFill>
                  <a:srgbClr val="FFFFFF"/>
                </a:solidFill>
                <a:latin typeface="Gill Sans" charset="0"/>
                <a:sym typeface="Gill Sans" charset="0"/>
              </a:defRPr>
            </a:lvl4pPr>
            <a:lvl5pPr marL="2057400" indent="-228600" defTabSz="1016000" eaLnBrk="0" hangingPunct="0">
              <a:defRPr sz="3200">
                <a:solidFill>
                  <a:srgbClr val="FFFFFF"/>
                </a:solidFill>
                <a:latin typeface="Gill Sans" charset="0"/>
                <a:sym typeface="Gill Sans" charset="0"/>
              </a:defRPr>
            </a:lvl5pPr>
            <a:lvl6pPr marL="2514600" indent="-228600" algn="ctr" defTabSz="1016000" eaLnBrk="0" fontAlgn="base" hangingPunct="0">
              <a:spcBef>
                <a:spcPct val="0"/>
              </a:spcBef>
              <a:spcAft>
                <a:spcPct val="0"/>
              </a:spcAft>
              <a:defRPr sz="3200">
                <a:solidFill>
                  <a:srgbClr val="FFFFFF"/>
                </a:solidFill>
                <a:latin typeface="Gill Sans" charset="0"/>
                <a:sym typeface="Gill Sans" charset="0"/>
              </a:defRPr>
            </a:lvl6pPr>
            <a:lvl7pPr marL="2971800" indent="-228600" algn="ctr" defTabSz="1016000" eaLnBrk="0" fontAlgn="base" hangingPunct="0">
              <a:spcBef>
                <a:spcPct val="0"/>
              </a:spcBef>
              <a:spcAft>
                <a:spcPct val="0"/>
              </a:spcAft>
              <a:defRPr sz="3200">
                <a:solidFill>
                  <a:srgbClr val="FFFFFF"/>
                </a:solidFill>
                <a:latin typeface="Gill Sans" charset="0"/>
                <a:sym typeface="Gill Sans" charset="0"/>
              </a:defRPr>
            </a:lvl7pPr>
            <a:lvl8pPr marL="3429000" indent="-228600" algn="ctr" defTabSz="1016000" eaLnBrk="0" fontAlgn="base" hangingPunct="0">
              <a:spcBef>
                <a:spcPct val="0"/>
              </a:spcBef>
              <a:spcAft>
                <a:spcPct val="0"/>
              </a:spcAft>
              <a:defRPr sz="3200">
                <a:solidFill>
                  <a:srgbClr val="FFFFFF"/>
                </a:solidFill>
                <a:latin typeface="Gill Sans" charset="0"/>
                <a:sym typeface="Gill Sans" charset="0"/>
              </a:defRPr>
            </a:lvl8pPr>
            <a:lvl9pPr marL="3886200" indent="-228600" algn="ctr" defTabSz="1016000" eaLnBrk="0" fontAlgn="base" hangingPunct="0">
              <a:spcBef>
                <a:spcPct val="0"/>
              </a:spcBef>
              <a:spcAft>
                <a:spcPct val="0"/>
              </a:spcAft>
              <a:defRPr sz="3200">
                <a:solidFill>
                  <a:srgbClr val="FFFFFF"/>
                </a:solidFill>
                <a:latin typeface="Gill Sans" charset="0"/>
                <a:sym typeface="Gill Sans" charset="0"/>
              </a:defRPr>
            </a:lvl9pPr>
          </a:lstStyle>
          <a:p>
            <a:pPr algn="ctr" eaLnBrk="1" hangingPunct="1"/>
            <a:r>
              <a:rPr lang="en-AU" dirty="0" smtClean="0">
                <a:solidFill>
                  <a:srgbClr val="C00000"/>
                </a:solidFill>
                <a:latin typeface="GillSans" pitchFamily="34" charset="0"/>
              </a:rPr>
              <a:t>Advantages of C&amp;C?</a:t>
            </a:r>
            <a:endParaRPr lang="en-AU" dirty="0">
              <a:solidFill>
                <a:srgbClr val="C00000"/>
              </a:solidFill>
              <a:latin typeface="GillSans" pitchFamily="34" charset="0"/>
            </a:endParaRPr>
          </a:p>
        </p:txBody>
      </p:sp>
      <p:sp>
        <p:nvSpPr>
          <p:cNvPr id="5" name="TextBox 4"/>
          <p:cNvSpPr txBox="1"/>
          <p:nvPr/>
        </p:nvSpPr>
        <p:spPr>
          <a:xfrm>
            <a:off x="0" y="1340768"/>
            <a:ext cx="9144000" cy="5632311"/>
          </a:xfrm>
          <a:prstGeom prst="rect">
            <a:avLst/>
          </a:prstGeom>
          <a:noFill/>
        </p:spPr>
        <p:txBody>
          <a:bodyPr wrap="square" rtlCol="0">
            <a:spAutoFit/>
          </a:bodyPr>
          <a:lstStyle/>
          <a:p>
            <a:pPr marL="342900" indent="-342900">
              <a:buFont typeface="Arial" pitchFamily="34" charset="0"/>
              <a:buChar char="•"/>
            </a:pPr>
            <a:r>
              <a:rPr lang="en-AU" sz="2400" dirty="0" smtClean="0"/>
              <a:t>A negotiating </a:t>
            </a:r>
            <a:r>
              <a:rPr lang="en-AU" sz="2400" dirty="0"/>
              <a:t>framework </a:t>
            </a:r>
            <a:r>
              <a:rPr lang="en-AU" sz="2400" dirty="0" smtClean="0"/>
              <a:t>for </a:t>
            </a:r>
            <a:r>
              <a:rPr lang="en-AU" sz="2400" dirty="0"/>
              <a:t>stabilizing atmospheric greenhouse gases at a 'safe' concentration </a:t>
            </a:r>
            <a:r>
              <a:rPr lang="en-AU" sz="2400" dirty="0" smtClean="0"/>
              <a:t>(as </a:t>
            </a:r>
            <a:r>
              <a:rPr lang="en-AU" sz="2400" dirty="0"/>
              <a:t>set by science) by an agreed </a:t>
            </a:r>
            <a:r>
              <a:rPr lang="en-AU" sz="2400" dirty="0" smtClean="0"/>
              <a:t>date</a:t>
            </a:r>
          </a:p>
          <a:p>
            <a:pPr marL="342900" indent="-342900">
              <a:buFont typeface="Arial" pitchFamily="34" charset="0"/>
              <a:buChar char="•"/>
            </a:pPr>
            <a:endParaRPr lang="en-AU" sz="2400" dirty="0" smtClean="0"/>
          </a:p>
          <a:p>
            <a:pPr marL="457200" indent="-457200">
              <a:buFont typeface="Wingdings" pitchFamily="2" charset="2"/>
              <a:buChar char="ü"/>
            </a:pPr>
            <a:r>
              <a:rPr lang="en-AU" sz="2400" dirty="0" smtClean="0"/>
              <a:t> Deals with the total </a:t>
            </a:r>
            <a:r>
              <a:rPr lang="en-AU" sz="2400" i="1" dirty="0" smtClean="0"/>
              <a:t>permissible global carbon budget</a:t>
            </a:r>
            <a:r>
              <a:rPr lang="en-AU" sz="2400" dirty="0" smtClean="0"/>
              <a:t> &amp; entire </a:t>
            </a:r>
            <a:r>
              <a:rPr lang="en-AU" sz="2400" i="1" dirty="0" smtClean="0"/>
              <a:t>emission contraction curve</a:t>
            </a:r>
          </a:p>
          <a:p>
            <a:pPr marL="457200" indent="-457200">
              <a:buFont typeface="Wingdings" pitchFamily="2" charset="2"/>
              <a:buChar char="ü"/>
            </a:pPr>
            <a:endParaRPr lang="en-AU" sz="2400" i="1" dirty="0" smtClean="0"/>
          </a:p>
          <a:p>
            <a:pPr marL="457200" indent="-457200">
              <a:buFont typeface="Wingdings" pitchFamily="2" charset="2"/>
              <a:buChar char="ü"/>
            </a:pPr>
            <a:r>
              <a:rPr lang="en-AU" sz="2400" dirty="0" smtClean="0"/>
              <a:t>Delivers “climate justice without vengeance”, enabling key equity issues to be explicitly negotiated: </a:t>
            </a:r>
          </a:p>
          <a:p>
            <a:pPr marL="914400" lvl="1" indent="-457200">
              <a:buAutoNum type="arabicPeriod"/>
            </a:pPr>
            <a:r>
              <a:rPr lang="en-AU" sz="2400" dirty="0" smtClean="0"/>
              <a:t>total permissible C stock</a:t>
            </a:r>
          </a:p>
          <a:p>
            <a:pPr marL="914400" lvl="1" indent="-457200">
              <a:buFontTx/>
              <a:buAutoNum type="arabicPeriod"/>
            </a:pPr>
            <a:r>
              <a:rPr lang="en-AU" sz="2400" dirty="0"/>
              <a:t>Annual rate of contraction</a:t>
            </a:r>
          </a:p>
          <a:p>
            <a:pPr marL="914400" lvl="1" indent="-457200">
              <a:buAutoNum type="arabicPeriod"/>
            </a:pPr>
            <a:r>
              <a:rPr lang="en-AU" sz="2400" dirty="0" smtClean="0"/>
              <a:t>Convergence date</a:t>
            </a:r>
          </a:p>
          <a:p>
            <a:pPr marL="457200" indent="-457200">
              <a:buFont typeface="Wingdings" pitchFamily="2" charset="2"/>
              <a:buChar char="ü"/>
            </a:pPr>
            <a:endParaRPr lang="en-AU" sz="2400" dirty="0" smtClean="0"/>
          </a:p>
          <a:p>
            <a:pPr marL="457200" indent="-457200">
              <a:buFont typeface="Wingdings" pitchFamily="2" charset="2"/>
              <a:buChar char="ü"/>
            </a:pPr>
            <a:r>
              <a:rPr lang="en-AU" sz="2400" dirty="0" smtClean="0"/>
              <a:t>Frames subsequent negotiations on details of “how” emissions can be reduced</a:t>
            </a:r>
          </a:p>
          <a:p>
            <a:endParaRPr lang="en-AU" sz="2400" dirty="0" smtClean="0"/>
          </a:p>
        </p:txBody>
      </p:sp>
    </p:spTree>
    <p:extLst>
      <p:ext uri="{BB962C8B-B14F-4D97-AF65-F5344CB8AC3E}">
        <p14:creationId xmlns:p14="http://schemas.microsoft.com/office/powerpoint/2010/main" val="260928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1340768"/>
            <a:ext cx="9144000" cy="5544616"/>
            <a:chOff x="0" y="1340768"/>
            <a:chExt cx="9144000" cy="5544616"/>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282" y="1340768"/>
              <a:ext cx="810564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6516052"/>
              <a:ext cx="9144000" cy="369332"/>
            </a:xfrm>
            <a:prstGeom prst="rect">
              <a:avLst/>
            </a:prstGeom>
          </p:spPr>
          <p:txBody>
            <a:bodyPr wrap="square">
              <a:spAutoFit/>
            </a:bodyPr>
            <a:lstStyle/>
            <a:p>
              <a:r>
                <a:rPr lang="en-AU" dirty="0" smtClean="0"/>
                <a:t>Share </a:t>
              </a:r>
              <a:r>
                <a:rPr lang="en-AU" dirty="0"/>
                <a:t>of World Irrigated Land, Renewable Water, and Population, Selected Countries, </a:t>
              </a:r>
              <a:r>
                <a:rPr lang="en-AU" dirty="0" smtClean="0"/>
                <a:t> WRI 2010</a:t>
              </a:r>
              <a:endParaRPr lang="en-AU" dirty="0"/>
            </a:p>
          </p:txBody>
        </p:sp>
        <p:sp>
          <p:nvSpPr>
            <p:cNvPr id="3" name="TextBox 2"/>
            <p:cNvSpPr txBox="1"/>
            <p:nvPr/>
          </p:nvSpPr>
          <p:spPr>
            <a:xfrm>
              <a:off x="5148064" y="2289646"/>
              <a:ext cx="3168352" cy="923330"/>
            </a:xfrm>
            <a:prstGeom prst="rect">
              <a:avLst/>
            </a:prstGeom>
            <a:solidFill>
              <a:schemeClr val="bg1"/>
            </a:solidFill>
          </p:spPr>
          <p:txBody>
            <a:bodyPr wrap="square" rtlCol="0">
              <a:spAutoFit/>
            </a:bodyPr>
            <a:lstStyle/>
            <a:p>
              <a:r>
                <a:rPr lang="en-AU" dirty="0" smtClean="0"/>
                <a:t>Share of world irrigated land</a:t>
              </a:r>
            </a:p>
            <a:p>
              <a:r>
                <a:rPr lang="en-AU" dirty="0" smtClean="0"/>
                <a:t>Share of world renewable water</a:t>
              </a:r>
            </a:p>
            <a:p>
              <a:r>
                <a:rPr lang="en-AU" dirty="0" smtClean="0"/>
                <a:t>Share of world population</a:t>
              </a:r>
              <a:endParaRPr lang="en-AU" dirty="0"/>
            </a:p>
          </p:txBody>
        </p:sp>
      </p:grpSp>
      <p:sp>
        <p:nvSpPr>
          <p:cNvPr id="4" name="Rectangle 1"/>
          <p:cNvSpPr>
            <a:spLocks noChangeArrowheads="1"/>
          </p:cNvSpPr>
          <p:nvPr/>
        </p:nvSpPr>
        <p:spPr bwMode="auto">
          <a:xfrm>
            <a:off x="0" y="404664"/>
            <a:ext cx="9079707" cy="1067985"/>
          </a:xfrm>
          <a:prstGeom prst="rect">
            <a:avLst/>
          </a:prstGeom>
          <a:solidFill>
            <a:schemeClr val="bg1"/>
          </a:solidFill>
          <a:ln>
            <a:noFill/>
          </a:ln>
          <a:extLst/>
        </p:spPr>
        <p:txBody>
          <a:bodyPr lIns="82296" tIns="41148" rIns="82296" bIns="41148">
            <a:spAutoFit/>
          </a:bodyPr>
          <a:lstStyle/>
          <a:p>
            <a:r>
              <a:rPr lang="en-AU" sz="3200" dirty="0" smtClean="0">
                <a:solidFill>
                  <a:srgbClr val="C00000"/>
                </a:solidFill>
              </a:rPr>
              <a:t>C&amp;C can </a:t>
            </a:r>
            <a:r>
              <a:rPr lang="en-AU" sz="3200" dirty="0">
                <a:solidFill>
                  <a:srgbClr val="C00000"/>
                </a:solidFill>
              </a:rPr>
              <a:t>be applied to other global commons stock problems</a:t>
            </a:r>
            <a:r>
              <a:rPr lang="en-AU" sz="2400" dirty="0"/>
              <a:t> </a:t>
            </a:r>
            <a:r>
              <a:rPr lang="en-AU" sz="2400" dirty="0" smtClean="0"/>
              <a:t>as many global commons stocks are inequitably shared…</a:t>
            </a:r>
            <a:endParaRPr lang="en-AU" sz="2400" dirty="0"/>
          </a:p>
        </p:txBody>
      </p:sp>
      <p:sp>
        <p:nvSpPr>
          <p:cNvPr id="5" name="Rectangle 4"/>
          <p:cNvSpPr/>
          <p:nvPr/>
        </p:nvSpPr>
        <p:spPr>
          <a:xfrm>
            <a:off x="8244408" y="1772816"/>
            <a:ext cx="154096" cy="4032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45603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6529" y="1340767"/>
            <a:ext cx="4371975" cy="349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338" name="Group 2"/>
          <p:cNvGrpSpPr>
            <a:grpSpLocks/>
          </p:cNvGrpSpPr>
          <p:nvPr/>
        </p:nvGrpSpPr>
        <p:grpSpPr bwMode="auto">
          <a:xfrm>
            <a:off x="0" y="4320"/>
            <a:ext cx="0" cy="369332"/>
            <a:chOff x="0" y="4320"/>
            <a:chExt cx="0" cy="369332"/>
          </a:xfrm>
        </p:grpSpPr>
        <p:sp>
          <p:nvSpPr>
            <p:cNvPr id="14344" name="Rectangle 3"/>
            <p:cNvSpPr>
              <a:spLocks noChangeArrowheads="1"/>
            </p:cNvSpPr>
            <p:nvPr/>
          </p:nvSpPr>
          <p:spPr bwMode="auto">
            <a:xfrm>
              <a:off x="0" y="4320"/>
              <a:ext cx="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AU"/>
            </a:p>
          </p:txBody>
        </p:sp>
        <p:sp>
          <p:nvSpPr>
            <p:cNvPr id="14345" name="Rectangle 4"/>
            <p:cNvSpPr>
              <a:spLocks noChangeArrowheads="1"/>
            </p:cNvSpPr>
            <p:nvPr/>
          </p:nvSpPr>
          <p:spPr bwMode="auto">
            <a:xfrm>
              <a:off x="0" y="4320"/>
              <a:ext cx="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AU"/>
            </a:p>
          </p:txBody>
        </p:sp>
      </p:grpSp>
      <p:sp>
        <p:nvSpPr>
          <p:cNvPr id="8" name="TextBox 7"/>
          <p:cNvSpPr txBox="1">
            <a:spLocks noChangeArrowheads="1"/>
          </p:cNvSpPr>
          <p:nvPr/>
        </p:nvSpPr>
        <p:spPr bwMode="auto">
          <a:xfrm>
            <a:off x="35496" y="1625834"/>
            <a:ext cx="4536281" cy="3961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lvl1pPr eaLnBrk="0" hangingPunct="0">
              <a:defRPr sz="3200">
                <a:solidFill>
                  <a:srgbClr val="FFFFFF"/>
                </a:solidFill>
                <a:latin typeface="Gill Sans" charset="0"/>
                <a:sym typeface="Gill Sans" charset="0"/>
              </a:defRPr>
            </a:lvl1pPr>
            <a:lvl2pPr marL="742950" indent="-285750" eaLnBrk="0" hangingPunct="0">
              <a:defRPr sz="3200">
                <a:solidFill>
                  <a:srgbClr val="FFFFFF"/>
                </a:solidFill>
                <a:latin typeface="Gill Sans" charset="0"/>
                <a:sym typeface="Gill Sans" charset="0"/>
              </a:defRPr>
            </a:lvl2pPr>
            <a:lvl3pPr marL="1143000" indent="-228600" eaLnBrk="0" hangingPunct="0">
              <a:defRPr sz="3200">
                <a:solidFill>
                  <a:srgbClr val="FFFFFF"/>
                </a:solidFill>
                <a:latin typeface="Gill Sans" charset="0"/>
                <a:sym typeface="Gill Sans" charset="0"/>
              </a:defRPr>
            </a:lvl3pPr>
            <a:lvl4pPr marL="1600200" indent="-228600" eaLnBrk="0" hangingPunct="0">
              <a:defRPr sz="3200">
                <a:solidFill>
                  <a:srgbClr val="FFFFFF"/>
                </a:solidFill>
                <a:latin typeface="Gill Sans" charset="0"/>
                <a:sym typeface="Gill Sans" charset="0"/>
              </a:defRPr>
            </a:lvl4pPr>
            <a:lvl5pPr marL="2057400" indent="-228600" eaLnBrk="0" hangingPunct="0">
              <a:defRPr sz="3200">
                <a:solidFill>
                  <a:srgbClr val="FFFFFF"/>
                </a:solidFill>
                <a:latin typeface="Gill Sans" charset="0"/>
                <a:sym typeface="Gill Sans" charset="0"/>
              </a:defRPr>
            </a:lvl5pPr>
            <a:lvl6pPr marL="2514600" indent="-228600" algn="ctr" eaLnBrk="0" fontAlgn="base" hangingPunct="0">
              <a:spcBef>
                <a:spcPct val="0"/>
              </a:spcBef>
              <a:spcAft>
                <a:spcPct val="0"/>
              </a:spcAft>
              <a:defRPr sz="3200">
                <a:solidFill>
                  <a:srgbClr val="FFFFFF"/>
                </a:solidFill>
                <a:latin typeface="Gill Sans" charset="0"/>
                <a:sym typeface="Gill Sans" charset="0"/>
              </a:defRPr>
            </a:lvl6pPr>
            <a:lvl7pPr marL="2971800" indent="-228600" algn="ctr" eaLnBrk="0" fontAlgn="base" hangingPunct="0">
              <a:spcBef>
                <a:spcPct val="0"/>
              </a:spcBef>
              <a:spcAft>
                <a:spcPct val="0"/>
              </a:spcAft>
              <a:defRPr sz="3200">
                <a:solidFill>
                  <a:srgbClr val="FFFFFF"/>
                </a:solidFill>
                <a:latin typeface="Gill Sans" charset="0"/>
                <a:sym typeface="Gill Sans" charset="0"/>
              </a:defRPr>
            </a:lvl7pPr>
            <a:lvl8pPr marL="3429000" indent="-228600" algn="ctr" eaLnBrk="0" fontAlgn="base" hangingPunct="0">
              <a:spcBef>
                <a:spcPct val="0"/>
              </a:spcBef>
              <a:spcAft>
                <a:spcPct val="0"/>
              </a:spcAft>
              <a:defRPr sz="3200">
                <a:solidFill>
                  <a:srgbClr val="FFFFFF"/>
                </a:solidFill>
                <a:latin typeface="Gill Sans" charset="0"/>
                <a:sym typeface="Gill Sans" charset="0"/>
              </a:defRPr>
            </a:lvl8pPr>
            <a:lvl9pPr marL="3886200" indent="-228600" algn="ctr" eaLnBrk="0" fontAlgn="base" hangingPunct="0">
              <a:spcBef>
                <a:spcPct val="0"/>
              </a:spcBef>
              <a:spcAft>
                <a:spcPct val="0"/>
              </a:spcAft>
              <a:defRPr sz="3200">
                <a:solidFill>
                  <a:srgbClr val="FFFFFF"/>
                </a:solidFill>
                <a:latin typeface="Gill Sans" charset="0"/>
                <a:sym typeface="Gill Sans" charset="0"/>
              </a:defRPr>
            </a:lvl9pPr>
          </a:lstStyle>
          <a:p>
            <a:pPr algn="ctr" eaLnBrk="1" hangingPunct="1"/>
            <a:r>
              <a:rPr lang="en-AU" sz="2800" dirty="0" smtClean="0">
                <a:solidFill>
                  <a:schemeClr val="tx1"/>
                </a:solidFill>
                <a:latin typeface="+mn-lt"/>
              </a:rPr>
              <a:t>At some point, the</a:t>
            </a:r>
          </a:p>
          <a:p>
            <a:pPr algn="ctr" eaLnBrk="1" hangingPunct="1"/>
            <a:r>
              <a:rPr lang="en-AU" sz="2800" b="1" i="1" dirty="0" smtClean="0">
                <a:solidFill>
                  <a:schemeClr val="tx1"/>
                </a:solidFill>
                <a:latin typeface="+mn-lt"/>
              </a:rPr>
              <a:t>real </a:t>
            </a:r>
            <a:r>
              <a:rPr lang="en-AU" sz="2800" b="1" i="1" dirty="0" err="1">
                <a:solidFill>
                  <a:schemeClr val="tx1"/>
                </a:solidFill>
                <a:latin typeface="+mn-lt"/>
              </a:rPr>
              <a:t>politik</a:t>
            </a:r>
            <a:r>
              <a:rPr lang="en-AU" sz="2800" b="1" dirty="0">
                <a:solidFill>
                  <a:schemeClr val="tx1"/>
                </a:solidFill>
                <a:latin typeface="+mn-lt"/>
              </a:rPr>
              <a:t>  </a:t>
            </a:r>
            <a:endParaRPr lang="en-AU" sz="2800" b="1" dirty="0" smtClean="0">
              <a:solidFill>
                <a:schemeClr val="tx1"/>
              </a:solidFill>
              <a:latin typeface="+mn-lt"/>
            </a:endParaRPr>
          </a:p>
          <a:p>
            <a:pPr algn="ctr" eaLnBrk="1" hangingPunct="1"/>
            <a:r>
              <a:rPr lang="en-AU" sz="2800" dirty="0" smtClean="0">
                <a:solidFill>
                  <a:schemeClr val="tx1"/>
                </a:solidFill>
                <a:latin typeface="+mn-lt"/>
              </a:rPr>
              <a:t>of </a:t>
            </a:r>
            <a:r>
              <a:rPr lang="en-AU" sz="2800" dirty="0">
                <a:solidFill>
                  <a:schemeClr val="tx1"/>
                </a:solidFill>
                <a:latin typeface="+mn-lt"/>
              </a:rPr>
              <a:t>political negotiations must operate within the </a:t>
            </a:r>
            <a:endParaRPr lang="en-AU" sz="2800" dirty="0" smtClean="0">
              <a:solidFill>
                <a:schemeClr val="tx1"/>
              </a:solidFill>
              <a:latin typeface="+mn-lt"/>
            </a:endParaRPr>
          </a:p>
          <a:p>
            <a:pPr algn="ctr" eaLnBrk="1" hangingPunct="1"/>
            <a:r>
              <a:rPr lang="en-AU" sz="2800" b="1" i="1" dirty="0" smtClean="0">
                <a:solidFill>
                  <a:schemeClr val="tx1"/>
                </a:solidFill>
                <a:latin typeface="+mn-lt"/>
              </a:rPr>
              <a:t>real </a:t>
            </a:r>
            <a:r>
              <a:rPr lang="en-AU" sz="2800" b="1" i="1" dirty="0" err="1">
                <a:solidFill>
                  <a:schemeClr val="tx1"/>
                </a:solidFill>
                <a:latin typeface="+mn-lt"/>
              </a:rPr>
              <a:t>scientifik</a:t>
            </a:r>
            <a:r>
              <a:rPr lang="en-AU" sz="2800" b="1" dirty="0">
                <a:solidFill>
                  <a:schemeClr val="tx1"/>
                </a:solidFill>
                <a:latin typeface="+mn-lt"/>
              </a:rPr>
              <a:t> </a:t>
            </a:r>
            <a:endParaRPr lang="en-AU" sz="2800" b="1" dirty="0" smtClean="0">
              <a:solidFill>
                <a:schemeClr val="tx1"/>
              </a:solidFill>
              <a:latin typeface="+mn-lt"/>
            </a:endParaRPr>
          </a:p>
          <a:p>
            <a:pPr algn="ctr" eaLnBrk="1" hangingPunct="1"/>
            <a:r>
              <a:rPr lang="en-AU" sz="2800" dirty="0" smtClean="0">
                <a:solidFill>
                  <a:schemeClr val="tx1"/>
                </a:solidFill>
                <a:latin typeface="+mn-lt"/>
              </a:rPr>
              <a:t>of </a:t>
            </a:r>
            <a:r>
              <a:rPr lang="en-AU" sz="2800" dirty="0">
                <a:solidFill>
                  <a:schemeClr val="tx1"/>
                </a:solidFill>
                <a:latin typeface="+mn-lt"/>
              </a:rPr>
              <a:t>what the Earth system can </a:t>
            </a:r>
            <a:r>
              <a:rPr lang="en-AU" sz="2800" dirty="0" smtClean="0">
                <a:solidFill>
                  <a:schemeClr val="tx1"/>
                </a:solidFill>
                <a:latin typeface="+mn-lt"/>
              </a:rPr>
              <a:t>absorb, in ways that are </a:t>
            </a:r>
          </a:p>
          <a:p>
            <a:pPr algn="ctr" eaLnBrk="1" hangingPunct="1"/>
            <a:r>
              <a:rPr lang="en-AU" sz="2800" b="1" i="1" dirty="0" smtClean="0">
                <a:solidFill>
                  <a:schemeClr val="tx1"/>
                </a:solidFill>
                <a:latin typeface="+mn-lt"/>
              </a:rPr>
              <a:t>sufficiently just</a:t>
            </a:r>
            <a:r>
              <a:rPr lang="en-AU" sz="2800" dirty="0" smtClean="0">
                <a:solidFill>
                  <a:schemeClr val="tx1"/>
                </a:solidFill>
                <a:latin typeface="+mn-lt"/>
              </a:rPr>
              <a:t> </a:t>
            </a:r>
          </a:p>
          <a:p>
            <a:pPr algn="ctr" eaLnBrk="1" hangingPunct="1"/>
            <a:r>
              <a:rPr lang="en-AU" sz="2800" dirty="0" smtClean="0">
                <a:solidFill>
                  <a:schemeClr val="tx1"/>
                </a:solidFill>
                <a:latin typeface="+mn-lt"/>
              </a:rPr>
              <a:t>for all </a:t>
            </a:r>
            <a:endParaRPr lang="en-AU" sz="2800" dirty="0">
              <a:solidFill>
                <a:schemeClr val="tx1"/>
              </a:solidFill>
              <a:latin typeface="+mn-lt"/>
            </a:endParaRPr>
          </a:p>
        </p:txBody>
      </p:sp>
      <p:sp>
        <p:nvSpPr>
          <p:cNvPr id="3" name="Rectangle 2"/>
          <p:cNvSpPr/>
          <p:nvPr/>
        </p:nvSpPr>
        <p:spPr>
          <a:xfrm>
            <a:off x="5208439" y="4842523"/>
            <a:ext cx="3935561" cy="923330"/>
          </a:xfrm>
          <a:prstGeom prst="rect">
            <a:avLst/>
          </a:prstGeom>
        </p:spPr>
        <p:txBody>
          <a:bodyPr wrap="square">
            <a:spAutoFit/>
          </a:bodyPr>
          <a:lstStyle/>
          <a:p>
            <a:pPr algn="ctr"/>
            <a:r>
              <a:rPr lang="en-AU" dirty="0" smtClean="0"/>
              <a:t>Planetary boundaries framework</a:t>
            </a:r>
          </a:p>
          <a:p>
            <a:pPr algn="ctr"/>
            <a:r>
              <a:rPr lang="en-AU" dirty="0" smtClean="0"/>
              <a:t>Source</a:t>
            </a:r>
            <a:r>
              <a:rPr lang="en-AU" dirty="0"/>
              <a:t>: Johan</a:t>
            </a:r>
            <a:r>
              <a:rPr lang="en-AU" b="1" dirty="0"/>
              <a:t> </a:t>
            </a:r>
            <a:r>
              <a:rPr lang="en-AU" dirty="0" err="1"/>
              <a:t>RockstrÖm</a:t>
            </a:r>
            <a:r>
              <a:rPr lang="en-AU" dirty="0"/>
              <a:t> et al. </a:t>
            </a:r>
            <a:r>
              <a:rPr lang="en-AU" dirty="0" err="1"/>
              <a:t>NATURE|Vol</a:t>
            </a:r>
            <a:r>
              <a:rPr lang="en-AU" dirty="0"/>
              <a:t> 461|24 September 2009</a:t>
            </a:r>
          </a:p>
        </p:txBody>
      </p:sp>
      <p:sp>
        <p:nvSpPr>
          <p:cNvPr id="17" name="Text Box 5"/>
          <p:cNvSpPr txBox="1">
            <a:spLocks noChangeArrowheads="1"/>
          </p:cNvSpPr>
          <p:nvPr/>
        </p:nvSpPr>
        <p:spPr bwMode="auto">
          <a:xfrm>
            <a:off x="0" y="335560"/>
            <a:ext cx="9144000" cy="584773"/>
          </a:xfrm>
          <a:prstGeom prst="rect">
            <a:avLst/>
          </a:prstGeom>
          <a:noFill/>
          <a:ln>
            <a:noFill/>
          </a:ln>
          <a:effectLst/>
          <a:extLst>
            <a:ext uri="{909E8E84-426E-40DD-AFC4-6F175D3DCCD1}">
              <a14:hiddenFill xmlns:a14="http://schemas.microsoft.com/office/drawing/2010/main">
                <a:gradFill rotWithShape="0">
                  <a:gsLst>
                    <a:gs pos="0">
                      <a:srgbClr val="003B00"/>
                    </a:gs>
                    <a:gs pos="100000">
                      <a:srgbClr val="008000"/>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9" tIns="45719" rIns="91439" bIns="45719">
            <a:spAutoFit/>
          </a:bodyPr>
          <a:lstStyle>
            <a:lvl1pPr defTabSz="1016000" eaLnBrk="0" hangingPunct="0">
              <a:defRPr sz="3200">
                <a:solidFill>
                  <a:srgbClr val="FFFFFF"/>
                </a:solidFill>
                <a:latin typeface="Gill Sans" charset="0"/>
                <a:sym typeface="Gill Sans" charset="0"/>
              </a:defRPr>
            </a:lvl1pPr>
            <a:lvl2pPr marL="742950" indent="-285750" defTabSz="1016000" eaLnBrk="0" hangingPunct="0">
              <a:defRPr sz="3200">
                <a:solidFill>
                  <a:srgbClr val="FFFFFF"/>
                </a:solidFill>
                <a:latin typeface="Gill Sans" charset="0"/>
                <a:sym typeface="Gill Sans" charset="0"/>
              </a:defRPr>
            </a:lvl2pPr>
            <a:lvl3pPr marL="1143000" indent="-228600" defTabSz="1016000" eaLnBrk="0" hangingPunct="0">
              <a:defRPr sz="3200">
                <a:solidFill>
                  <a:srgbClr val="FFFFFF"/>
                </a:solidFill>
                <a:latin typeface="Gill Sans" charset="0"/>
                <a:sym typeface="Gill Sans" charset="0"/>
              </a:defRPr>
            </a:lvl3pPr>
            <a:lvl4pPr marL="1600200" indent="-228600" defTabSz="1016000" eaLnBrk="0" hangingPunct="0">
              <a:defRPr sz="3200">
                <a:solidFill>
                  <a:srgbClr val="FFFFFF"/>
                </a:solidFill>
                <a:latin typeface="Gill Sans" charset="0"/>
                <a:sym typeface="Gill Sans" charset="0"/>
              </a:defRPr>
            </a:lvl4pPr>
            <a:lvl5pPr marL="2057400" indent="-228600" defTabSz="1016000" eaLnBrk="0" hangingPunct="0">
              <a:defRPr sz="3200">
                <a:solidFill>
                  <a:srgbClr val="FFFFFF"/>
                </a:solidFill>
                <a:latin typeface="Gill Sans" charset="0"/>
                <a:sym typeface="Gill Sans" charset="0"/>
              </a:defRPr>
            </a:lvl5pPr>
            <a:lvl6pPr marL="2514600" indent="-228600" algn="ctr" defTabSz="1016000" eaLnBrk="0" fontAlgn="base" hangingPunct="0">
              <a:spcBef>
                <a:spcPct val="0"/>
              </a:spcBef>
              <a:spcAft>
                <a:spcPct val="0"/>
              </a:spcAft>
              <a:defRPr sz="3200">
                <a:solidFill>
                  <a:srgbClr val="FFFFFF"/>
                </a:solidFill>
                <a:latin typeface="Gill Sans" charset="0"/>
                <a:sym typeface="Gill Sans" charset="0"/>
              </a:defRPr>
            </a:lvl6pPr>
            <a:lvl7pPr marL="2971800" indent="-228600" algn="ctr" defTabSz="1016000" eaLnBrk="0" fontAlgn="base" hangingPunct="0">
              <a:spcBef>
                <a:spcPct val="0"/>
              </a:spcBef>
              <a:spcAft>
                <a:spcPct val="0"/>
              </a:spcAft>
              <a:defRPr sz="3200">
                <a:solidFill>
                  <a:srgbClr val="FFFFFF"/>
                </a:solidFill>
                <a:latin typeface="Gill Sans" charset="0"/>
                <a:sym typeface="Gill Sans" charset="0"/>
              </a:defRPr>
            </a:lvl7pPr>
            <a:lvl8pPr marL="3429000" indent="-228600" algn="ctr" defTabSz="1016000" eaLnBrk="0" fontAlgn="base" hangingPunct="0">
              <a:spcBef>
                <a:spcPct val="0"/>
              </a:spcBef>
              <a:spcAft>
                <a:spcPct val="0"/>
              </a:spcAft>
              <a:defRPr sz="3200">
                <a:solidFill>
                  <a:srgbClr val="FFFFFF"/>
                </a:solidFill>
                <a:latin typeface="Gill Sans" charset="0"/>
                <a:sym typeface="Gill Sans" charset="0"/>
              </a:defRPr>
            </a:lvl8pPr>
            <a:lvl9pPr marL="3886200" indent="-228600" algn="ctr" defTabSz="1016000" eaLnBrk="0" fontAlgn="base" hangingPunct="0">
              <a:spcBef>
                <a:spcPct val="0"/>
              </a:spcBef>
              <a:spcAft>
                <a:spcPct val="0"/>
              </a:spcAft>
              <a:defRPr sz="3200">
                <a:solidFill>
                  <a:srgbClr val="FFFFFF"/>
                </a:solidFill>
                <a:latin typeface="Gill Sans" charset="0"/>
                <a:sym typeface="Gill Sans" charset="0"/>
              </a:defRPr>
            </a:lvl9pPr>
          </a:lstStyle>
          <a:p>
            <a:pPr algn="ctr" eaLnBrk="1" hangingPunct="1"/>
            <a:r>
              <a:rPr lang="en-AU" dirty="0" smtClean="0">
                <a:solidFill>
                  <a:srgbClr val="C00000"/>
                </a:solidFill>
                <a:latin typeface="GillSans" pitchFamily="34" charset="0"/>
              </a:rPr>
              <a:t>Conclusion</a:t>
            </a:r>
            <a:endParaRPr lang="en-AU" dirty="0">
              <a:solidFill>
                <a:srgbClr val="C00000"/>
              </a:solidFill>
              <a:latin typeface="GillSans" pitchFamily="34" charset="0"/>
            </a:endParaRPr>
          </a:p>
        </p:txBody>
      </p:sp>
    </p:spTree>
    <p:extLst>
      <p:ext uri="{BB962C8B-B14F-4D97-AF65-F5344CB8AC3E}">
        <p14:creationId xmlns:p14="http://schemas.microsoft.com/office/powerpoint/2010/main" val="401328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40" y="899428"/>
            <a:ext cx="9144000" cy="584775"/>
          </a:xfrm>
          <a:prstGeom prst="rect">
            <a:avLst/>
          </a:prstGeom>
        </p:spPr>
        <p:txBody>
          <a:bodyPr wrap="square">
            <a:spAutoFit/>
          </a:bodyPr>
          <a:lstStyle/>
          <a:p>
            <a:pPr algn="ctr"/>
            <a:r>
              <a:rPr lang="en-AU" sz="3200" dirty="0" smtClean="0">
                <a:solidFill>
                  <a:srgbClr val="C00000"/>
                </a:solidFill>
              </a:rPr>
              <a:t>Video explaining Contraction &amp; Convergence</a:t>
            </a:r>
          </a:p>
        </p:txBody>
      </p:sp>
      <p:sp>
        <p:nvSpPr>
          <p:cNvPr id="3" name="Rectangle 2"/>
          <p:cNvSpPr/>
          <p:nvPr/>
        </p:nvSpPr>
        <p:spPr>
          <a:xfrm>
            <a:off x="1475656" y="1700808"/>
            <a:ext cx="6120680" cy="369332"/>
          </a:xfrm>
          <a:prstGeom prst="rect">
            <a:avLst/>
          </a:prstGeom>
        </p:spPr>
        <p:txBody>
          <a:bodyPr wrap="square">
            <a:spAutoFit/>
          </a:bodyPr>
          <a:lstStyle/>
          <a:p>
            <a:r>
              <a:rPr lang="en-AU" dirty="0">
                <a:hlinkClick r:id="rId2"/>
              </a:rPr>
              <a:t>http://www.climateconsent.org/pages/videosummary.html</a:t>
            </a:r>
            <a:endParaRPr lang="en-AU" dirty="0"/>
          </a:p>
        </p:txBody>
      </p:sp>
      <p:sp>
        <p:nvSpPr>
          <p:cNvPr id="4" name="Rectangle 3"/>
          <p:cNvSpPr/>
          <p:nvPr/>
        </p:nvSpPr>
        <p:spPr>
          <a:xfrm>
            <a:off x="35496" y="2556193"/>
            <a:ext cx="9144000" cy="584775"/>
          </a:xfrm>
          <a:prstGeom prst="rect">
            <a:avLst/>
          </a:prstGeom>
        </p:spPr>
        <p:txBody>
          <a:bodyPr wrap="square">
            <a:spAutoFit/>
          </a:bodyPr>
          <a:lstStyle/>
          <a:p>
            <a:pPr algn="ctr"/>
            <a:r>
              <a:rPr lang="en-AU" sz="3200" dirty="0" smtClean="0">
                <a:solidFill>
                  <a:srgbClr val="C00000"/>
                </a:solidFill>
              </a:rPr>
              <a:t>Further information on Contraction &amp; Convergence</a:t>
            </a:r>
          </a:p>
        </p:txBody>
      </p:sp>
      <p:sp>
        <p:nvSpPr>
          <p:cNvPr id="5" name="Rectangle 4"/>
          <p:cNvSpPr/>
          <p:nvPr/>
        </p:nvSpPr>
        <p:spPr>
          <a:xfrm>
            <a:off x="35496" y="3105835"/>
            <a:ext cx="9108504" cy="1200329"/>
          </a:xfrm>
          <a:prstGeom prst="rect">
            <a:avLst/>
          </a:prstGeom>
        </p:spPr>
        <p:txBody>
          <a:bodyPr wrap="square">
            <a:spAutoFit/>
          </a:bodyPr>
          <a:lstStyle/>
          <a:p>
            <a:r>
              <a:rPr lang="en-AU" i="1" dirty="0"/>
              <a:t>Contraction and Convergence: The Global Solution to Climate Change (Schumacher Briefings)</a:t>
            </a:r>
            <a:r>
              <a:rPr lang="en-AU" dirty="0"/>
              <a:t> by Aubrey Meyer (Dec 2000</a:t>
            </a:r>
            <a:r>
              <a:rPr lang="en-AU" dirty="0" smtClean="0"/>
              <a:t>) </a:t>
            </a:r>
            <a:r>
              <a:rPr lang="en-AU" dirty="0" smtClean="0">
                <a:hlinkClick r:id="rId3"/>
              </a:rPr>
              <a:t>http</a:t>
            </a:r>
            <a:r>
              <a:rPr lang="en-AU" dirty="0">
                <a:hlinkClick r:id="rId3"/>
              </a:rPr>
              <a:t>://</a:t>
            </a:r>
            <a:r>
              <a:rPr lang="en-AU" dirty="0" smtClean="0">
                <a:hlinkClick r:id="rId3"/>
              </a:rPr>
              <a:t>www.amazon.co.uk/Aubrey-Meyer/e/B001K80I8K</a:t>
            </a:r>
            <a:endParaRPr lang="en-AU" dirty="0" smtClean="0"/>
          </a:p>
          <a:p>
            <a:endParaRPr lang="en-AU" dirty="0"/>
          </a:p>
          <a:p>
            <a:r>
              <a:rPr lang="en-AU" dirty="0" smtClean="0"/>
              <a:t>Further details on C&amp;C can be found here: </a:t>
            </a:r>
            <a:r>
              <a:rPr lang="en-AU" dirty="0">
                <a:hlinkClick r:id="rId4"/>
              </a:rPr>
              <a:t>http://</a:t>
            </a:r>
            <a:r>
              <a:rPr lang="en-AU" dirty="0" smtClean="0">
                <a:hlinkClick r:id="rId4"/>
              </a:rPr>
              <a:t>www.gci.org.uk/briefings.html</a:t>
            </a:r>
            <a:endParaRPr lang="en-AU" dirty="0" smtClean="0"/>
          </a:p>
        </p:txBody>
      </p:sp>
    </p:spTree>
    <p:extLst>
      <p:ext uri="{BB962C8B-B14F-4D97-AF65-F5344CB8AC3E}">
        <p14:creationId xmlns:p14="http://schemas.microsoft.com/office/powerpoint/2010/main" val="2125987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40" y="476672"/>
            <a:ext cx="9144000" cy="6186309"/>
          </a:xfrm>
          <a:prstGeom prst="rect">
            <a:avLst/>
          </a:prstGeom>
        </p:spPr>
        <p:txBody>
          <a:bodyPr wrap="square">
            <a:spAutoFit/>
          </a:bodyPr>
          <a:lstStyle/>
          <a:p>
            <a:r>
              <a:rPr lang="en-AU" b="1" dirty="0" smtClean="0">
                <a:solidFill>
                  <a:srgbClr val="C00000"/>
                </a:solidFill>
              </a:rPr>
              <a:t>Abstract</a:t>
            </a:r>
            <a:endParaRPr lang="en-AU" dirty="0" smtClean="0">
              <a:solidFill>
                <a:srgbClr val="C00000"/>
              </a:solidFill>
            </a:endParaRPr>
          </a:p>
          <a:p>
            <a:r>
              <a:rPr lang="en-AU" dirty="0" smtClean="0"/>
              <a:t>We </a:t>
            </a:r>
            <a:r>
              <a:rPr lang="en-AU" dirty="0"/>
              <a:t>find ourselves in difficult times with many planetary boundaries either breached or at straining point – the climate change problem and the biodiversity extinction crisis being two prominent expressions of this malaise.  Such global problems demand global solutions. The human species while rich in its diversity of cultural expressions and local contexts also has shared values, needs and aspirations. Irrespective of the source of our ethics (be it religion or humanism), at the most fundamental level we all believe that life is better than non-life, and accept the axiom that consequently we must be concerned for the quality of life lived. Giving effect to this belief in turn demands we treat life with respect and care. Furthermore, we now find universal acceptance that (at least) all human life is of equal intrinsic value and therefore that solutions to global problems must serve equally all people’s concerns and capacities. Taking the climate problem as our focus, how can it be solved in ways consistent with these ethical foundations?  The solution lies is using ‘contraction and convergence’ (C&amp;C) which was originally conceived and is still being promoted by Aubrey Meyer from the Global Commons Foundation as a framework for climate change treaty mitigation negotiations. However, C&amp;C is equally applicable to all global environmental problems where the problem hinges on equitable distribution over time of a finite natural resource. Other issues to which it has been applied include global animal protein supply and rare earth metals. In this presentation I explain the principles of C&amp;C, explore some related justice issues, and discuss how it can help the international community secure the “real deal” – one that results in legally binding mitigation commitments that will stabilize atmospheric concentrations of greenhouse gases at a level within the planet’s safe operating space.</a:t>
            </a:r>
          </a:p>
        </p:txBody>
      </p:sp>
    </p:spTree>
    <p:extLst>
      <p:ext uri="{BB962C8B-B14F-4D97-AF65-F5344CB8AC3E}">
        <p14:creationId xmlns:p14="http://schemas.microsoft.com/office/powerpoint/2010/main" val="1220850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CP_compilation_rcp85long_2.jpg"/>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969522" y="1052736"/>
            <a:ext cx="8138982" cy="5312947"/>
          </a:xfrm>
          <a:prstGeom prst="rect">
            <a:avLst/>
          </a:prstGeom>
          <a:noFill/>
          <a:ln w="9525">
            <a:noFill/>
            <a:miter lim="800000"/>
            <a:headEnd/>
            <a:tailEnd/>
          </a:ln>
        </p:spPr>
      </p:pic>
      <p:sp>
        <p:nvSpPr>
          <p:cNvPr id="5" name="Rounded Rectangular Callout 4"/>
          <p:cNvSpPr/>
          <p:nvPr/>
        </p:nvSpPr>
        <p:spPr>
          <a:xfrm>
            <a:off x="4067943" y="2132856"/>
            <a:ext cx="1368153" cy="864096"/>
          </a:xfrm>
          <a:prstGeom prst="wedgeRoundRectCallout">
            <a:avLst>
              <a:gd name="adj1" fmla="val 71633"/>
              <a:gd name="adj2" fmla="val -9786"/>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2400" dirty="0" smtClean="0">
                <a:solidFill>
                  <a:schemeClr val="bg1"/>
                </a:solidFill>
              </a:rPr>
              <a:t> </a:t>
            </a:r>
            <a:r>
              <a:rPr lang="en-AU" sz="2000" b="1" dirty="0" smtClean="0">
                <a:solidFill>
                  <a:schemeClr val="bg1"/>
                </a:solidFill>
              </a:rPr>
              <a:t>+12°C by 2200 ?!</a:t>
            </a:r>
            <a:endParaRPr lang="en-AU" sz="2000" b="1" dirty="0">
              <a:solidFill>
                <a:schemeClr val="bg1"/>
              </a:solidFill>
            </a:endParaRPr>
          </a:p>
        </p:txBody>
      </p:sp>
      <p:sp>
        <p:nvSpPr>
          <p:cNvPr id="6" name="TextBox 5"/>
          <p:cNvSpPr txBox="1"/>
          <p:nvPr/>
        </p:nvSpPr>
        <p:spPr>
          <a:xfrm>
            <a:off x="3208" y="407566"/>
            <a:ext cx="9140792" cy="584775"/>
          </a:xfrm>
          <a:prstGeom prst="rect">
            <a:avLst/>
          </a:prstGeom>
          <a:noFill/>
        </p:spPr>
        <p:txBody>
          <a:bodyPr wrap="square" rtlCol="0">
            <a:spAutoFit/>
          </a:bodyPr>
          <a:lstStyle/>
          <a:p>
            <a:pPr algn="ctr"/>
            <a:r>
              <a:rPr lang="en-AU" sz="3200" dirty="0" smtClean="0">
                <a:solidFill>
                  <a:srgbClr val="C00000"/>
                </a:solidFill>
              </a:rPr>
              <a:t>Climate change – how bad can it get?</a:t>
            </a:r>
            <a:endParaRPr lang="en-AU" sz="3200" dirty="0">
              <a:solidFill>
                <a:srgbClr val="C00000"/>
              </a:solidFill>
            </a:endParaRPr>
          </a:p>
        </p:txBody>
      </p:sp>
      <p:sp>
        <p:nvSpPr>
          <p:cNvPr id="7" name="TextBox 6"/>
          <p:cNvSpPr txBox="1"/>
          <p:nvPr/>
        </p:nvSpPr>
        <p:spPr>
          <a:xfrm>
            <a:off x="2893328" y="6453658"/>
            <a:ext cx="3570529" cy="369332"/>
          </a:xfrm>
          <a:prstGeom prst="rect">
            <a:avLst/>
          </a:prstGeom>
          <a:noFill/>
        </p:spPr>
        <p:txBody>
          <a:bodyPr wrap="none" rtlCol="0">
            <a:spAutoFit/>
          </a:bodyPr>
          <a:lstStyle/>
          <a:p>
            <a:r>
              <a:rPr lang="en-AU" dirty="0" smtClean="0"/>
              <a:t>(Source</a:t>
            </a:r>
            <a:r>
              <a:rPr lang="en-AU" dirty="0"/>
              <a:t>: </a:t>
            </a:r>
            <a:r>
              <a:rPr lang="en-AU" dirty="0" err="1" smtClean="0"/>
              <a:t>Meinhausen</a:t>
            </a:r>
            <a:r>
              <a:rPr lang="en-AU" dirty="0" smtClean="0"/>
              <a:t>, pers.  comm.)</a:t>
            </a:r>
            <a:endParaRPr lang="en-AU" dirty="0"/>
          </a:p>
        </p:txBody>
      </p:sp>
      <p:sp>
        <p:nvSpPr>
          <p:cNvPr id="8" name="Rounded Rectangular Callout 7"/>
          <p:cNvSpPr/>
          <p:nvPr/>
        </p:nvSpPr>
        <p:spPr>
          <a:xfrm>
            <a:off x="2699791" y="3861048"/>
            <a:ext cx="1368153" cy="864096"/>
          </a:xfrm>
          <a:prstGeom prst="wedgeRoundRectCallout">
            <a:avLst>
              <a:gd name="adj1" fmla="val 71633"/>
              <a:gd name="adj2" fmla="val -9786"/>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2400" dirty="0" smtClean="0">
                <a:solidFill>
                  <a:schemeClr val="bg1"/>
                </a:solidFill>
              </a:rPr>
              <a:t> </a:t>
            </a:r>
            <a:r>
              <a:rPr lang="en-AU" sz="2000" b="1" dirty="0" smtClean="0">
                <a:solidFill>
                  <a:schemeClr val="bg1"/>
                </a:solidFill>
              </a:rPr>
              <a:t>+</a:t>
            </a:r>
            <a:r>
              <a:rPr lang="en-AU" sz="2000" b="1" dirty="0">
                <a:solidFill>
                  <a:schemeClr val="bg1"/>
                </a:solidFill>
              </a:rPr>
              <a:t>5</a:t>
            </a:r>
            <a:r>
              <a:rPr lang="en-AU" sz="2000" b="1" dirty="0" smtClean="0">
                <a:solidFill>
                  <a:schemeClr val="bg1"/>
                </a:solidFill>
              </a:rPr>
              <a:t>°C </a:t>
            </a:r>
            <a:r>
              <a:rPr lang="en-AU" sz="2000" b="1" dirty="0">
                <a:solidFill>
                  <a:schemeClr val="bg1"/>
                </a:solidFill>
              </a:rPr>
              <a:t>by </a:t>
            </a:r>
            <a:r>
              <a:rPr lang="en-AU" sz="2000" b="1" dirty="0" smtClean="0">
                <a:solidFill>
                  <a:schemeClr val="bg1"/>
                </a:solidFill>
              </a:rPr>
              <a:t>2100?</a:t>
            </a:r>
            <a:endParaRPr lang="en-AU" sz="2000" b="1" dirty="0">
              <a:solidFill>
                <a:schemeClr val="bg1"/>
              </a:solidFill>
            </a:endParaRPr>
          </a:p>
        </p:txBody>
      </p:sp>
      <p:sp>
        <p:nvSpPr>
          <p:cNvPr id="9" name="Rounded Rectangular Callout 8"/>
          <p:cNvSpPr/>
          <p:nvPr/>
        </p:nvSpPr>
        <p:spPr>
          <a:xfrm>
            <a:off x="1835695" y="4653136"/>
            <a:ext cx="1368153" cy="864096"/>
          </a:xfrm>
          <a:prstGeom prst="wedgeRoundRectCallout">
            <a:avLst>
              <a:gd name="adj1" fmla="val 71633"/>
              <a:gd name="adj2" fmla="val -9786"/>
              <a:gd name="adj3" fmla="val 1666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2400" dirty="0" smtClean="0">
                <a:solidFill>
                  <a:schemeClr val="bg1"/>
                </a:solidFill>
              </a:rPr>
              <a:t> </a:t>
            </a:r>
            <a:r>
              <a:rPr lang="en-AU" sz="2000" b="1" dirty="0" smtClean="0">
                <a:solidFill>
                  <a:schemeClr val="bg1"/>
                </a:solidFill>
              </a:rPr>
              <a:t>+2°C guardrail</a:t>
            </a:r>
            <a:endParaRPr lang="en-AU" sz="2000" b="1" dirty="0">
              <a:solidFill>
                <a:schemeClr val="bg1"/>
              </a:solidFill>
            </a:endParaRPr>
          </a:p>
        </p:txBody>
      </p:sp>
    </p:spTree>
    <p:extLst>
      <p:ext uri="{BB962C8B-B14F-4D97-AF65-F5344CB8AC3E}">
        <p14:creationId xmlns:p14="http://schemas.microsoft.com/office/powerpoint/2010/main" val="271089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421" y="1229851"/>
            <a:ext cx="9073158" cy="830997"/>
          </a:xfrm>
          <a:prstGeom prst="rect">
            <a:avLst/>
          </a:prstGeom>
          <a:noFill/>
        </p:spPr>
        <p:txBody>
          <a:bodyPr wrap="square" rtlCol="0">
            <a:spAutoFit/>
          </a:bodyPr>
          <a:lstStyle/>
          <a:p>
            <a:pPr algn="ctr"/>
            <a:r>
              <a:rPr lang="en-AU" sz="2400" dirty="0" smtClean="0"/>
              <a:t>Q. What </a:t>
            </a:r>
            <a:r>
              <a:rPr lang="en-AU" sz="2400" dirty="0"/>
              <a:t>is the total amount of fossil fuel carbon that humanity can emit in order to </a:t>
            </a:r>
            <a:r>
              <a:rPr lang="en-AU" sz="2400" dirty="0" smtClean="0"/>
              <a:t>avoid dangerous climate change?</a:t>
            </a:r>
            <a:endParaRPr lang="en-AU" sz="2400" dirty="0"/>
          </a:p>
        </p:txBody>
      </p:sp>
      <p:sp>
        <p:nvSpPr>
          <p:cNvPr id="5" name="Rectangle 4"/>
          <p:cNvSpPr/>
          <p:nvPr/>
        </p:nvSpPr>
        <p:spPr>
          <a:xfrm>
            <a:off x="0" y="2348880"/>
            <a:ext cx="9144000" cy="830997"/>
          </a:xfrm>
          <a:prstGeom prst="rect">
            <a:avLst/>
          </a:prstGeom>
        </p:spPr>
        <p:txBody>
          <a:bodyPr wrap="square">
            <a:spAutoFit/>
          </a:bodyPr>
          <a:lstStyle/>
          <a:p>
            <a:pPr algn="ctr"/>
            <a:r>
              <a:rPr lang="en-AU" sz="2400" dirty="0" smtClean="0"/>
              <a:t>A. ~1,000 billion t CO</a:t>
            </a:r>
            <a:r>
              <a:rPr lang="en-AU" sz="2400" baseline="-25000" dirty="0" smtClean="0"/>
              <a:t>2 </a:t>
            </a:r>
            <a:r>
              <a:rPr lang="en-AU" sz="2400" dirty="0" smtClean="0"/>
              <a:t>(367 billion t C) if we are to limit global warming to “2 degrees above pre-industrial temperature”</a:t>
            </a:r>
          </a:p>
        </p:txBody>
      </p:sp>
      <p:sp>
        <p:nvSpPr>
          <p:cNvPr id="3" name="TextBox 2"/>
          <p:cNvSpPr txBox="1"/>
          <p:nvPr/>
        </p:nvSpPr>
        <p:spPr>
          <a:xfrm>
            <a:off x="-1" y="404664"/>
            <a:ext cx="9108579" cy="584775"/>
          </a:xfrm>
          <a:prstGeom prst="rect">
            <a:avLst/>
          </a:prstGeom>
          <a:noFill/>
        </p:spPr>
        <p:txBody>
          <a:bodyPr wrap="square" rtlCol="0">
            <a:spAutoFit/>
          </a:bodyPr>
          <a:lstStyle/>
          <a:p>
            <a:pPr algn="ctr"/>
            <a:r>
              <a:rPr lang="en-AU" sz="3200" dirty="0">
                <a:solidFill>
                  <a:srgbClr val="C00000"/>
                </a:solidFill>
              </a:rPr>
              <a:t>T</a:t>
            </a:r>
            <a:r>
              <a:rPr lang="en-AU" sz="3200" dirty="0" smtClean="0">
                <a:solidFill>
                  <a:srgbClr val="C00000"/>
                </a:solidFill>
              </a:rPr>
              <a:t>he ‘permissible’ fossil fuel carbon stock</a:t>
            </a:r>
            <a:endParaRPr lang="en-AU" sz="3200" dirty="0">
              <a:solidFill>
                <a:srgbClr val="C00000"/>
              </a:solidFill>
            </a:endParaRPr>
          </a:p>
        </p:txBody>
      </p:sp>
      <p:sp>
        <p:nvSpPr>
          <p:cNvPr id="2" name="Rectangle 1"/>
          <p:cNvSpPr/>
          <p:nvPr/>
        </p:nvSpPr>
        <p:spPr>
          <a:xfrm>
            <a:off x="35421" y="3429000"/>
            <a:ext cx="9108579" cy="1200329"/>
          </a:xfrm>
          <a:prstGeom prst="rect">
            <a:avLst/>
          </a:prstGeom>
        </p:spPr>
        <p:txBody>
          <a:bodyPr wrap="square">
            <a:spAutoFit/>
          </a:bodyPr>
          <a:lstStyle/>
          <a:p>
            <a:pPr algn="ctr"/>
            <a:r>
              <a:rPr lang="en-AU" sz="2400" dirty="0" smtClean="0"/>
              <a:t>Furthermore, this permissible fossil fuel carbon stock of ~367 billion </a:t>
            </a:r>
            <a:r>
              <a:rPr lang="en-AU" sz="2400" i="1" dirty="0" smtClean="0"/>
              <a:t>t</a:t>
            </a:r>
            <a:r>
              <a:rPr lang="en-AU" sz="2400" dirty="0" smtClean="0"/>
              <a:t>  can only be used over </a:t>
            </a:r>
            <a:r>
              <a:rPr lang="en-AU" sz="2400" dirty="0"/>
              <a:t>the next </a:t>
            </a:r>
            <a:r>
              <a:rPr lang="en-AU" sz="2400" dirty="0" smtClean="0"/>
              <a:t>~70 </a:t>
            </a:r>
            <a:r>
              <a:rPr lang="en-AU" sz="2400" dirty="0"/>
              <a:t>years, </a:t>
            </a:r>
            <a:r>
              <a:rPr lang="en-AU" sz="2400" dirty="0" smtClean="0"/>
              <a:t>and it has to be somehow shared between </a:t>
            </a:r>
            <a:r>
              <a:rPr lang="en-AU" sz="2400" dirty="0"/>
              <a:t>7 billion people living in 193 U.N. sovereign states</a:t>
            </a:r>
          </a:p>
        </p:txBody>
      </p:sp>
      <p:pic>
        <p:nvPicPr>
          <p:cNvPr id="10" name="Picture 2" descr="http://cookingfromtheheart.com.au/wp-content/uploads/2011/05/CFTH_110503_01_ApplePi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760" y="5011792"/>
            <a:ext cx="1919024" cy="144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2843808" y="5085184"/>
            <a:ext cx="5940152" cy="1323439"/>
          </a:xfrm>
          <a:prstGeom prst="rect">
            <a:avLst/>
          </a:prstGeom>
        </p:spPr>
        <p:txBody>
          <a:bodyPr wrap="square">
            <a:spAutoFit/>
          </a:bodyPr>
          <a:lstStyle/>
          <a:p>
            <a:r>
              <a:rPr lang="en-AU" sz="2000" dirty="0" err="1" smtClean="0"/>
              <a:t>n.b.</a:t>
            </a:r>
            <a:r>
              <a:rPr lang="en-AU" sz="2000" dirty="0" smtClean="0"/>
              <a:t> By analogy, the “global carbon pie” can only be made bigger if we are prepared to accept an increase in global warming greater than 2 degrees (e.g. a 4 degree world), along with the associated risks</a:t>
            </a:r>
          </a:p>
        </p:txBody>
      </p:sp>
    </p:spTree>
    <p:extLst>
      <p:ext uri="{BB962C8B-B14F-4D97-AF65-F5344CB8AC3E}">
        <p14:creationId xmlns:p14="http://schemas.microsoft.com/office/powerpoint/2010/main" val="314208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2"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404664"/>
            <a:ext cx="9108579" cy="584775"/>
          </a:xfrm>
          <a:prstGeom prst="rect">
            <a:avLst/>
          </a:prstGeom>
          <a:noFill/>
        </p:spPr>
        <p:txBody>
          <a:bodyPr wrap="square" rtlCol="0">
            <a:spAutoFit/>
          </a:bodyPr>
          <a:lstStyle/>
          <a:p>
            <a:pPr algn="ctr"/>
            <a:r>
              <a:rPr lang="en-AU" sz="3200" dirty="0" smtClean="0">
                <a:solidFill>
                  <a:srgbClr val="C00000"/>
                </a:solidFill>
              </a:rPr>
              <a:t>The underlying science</a:t>
            </a:r>
            <a:endParaRPr lang="en-AU" sz="3200" dirty="0">
              <a:solidFill>
                <a:srgbClr val="C00000"/>
              </a:solidFill>
            </a:endParaRPr>
          </a:p>
        </p:txBody>
      </p:sp>
      <p:sp>
        <p:nvSpPr>
          <p:cNvPr id="2" name="TextBox 1"/>
          <p:cNvSpPr txBox="1"/>
          <p:nvPr/>
        </p:nvSpPr>
        <p:spPr>
          <a:xfrm>
            <a:off x="0" y="1124744"/>
            <a:ext cx="9108504" cy="830997"/>
          </a:xfrm>
          <a:prstGeom prst="rect">
            <a:avLst/>
          </a:prstGeom>
          <a:noFill/>
        </p:spPr>
        <p:txBody>
          <a:bodyPr wrap="square" rtlCol="0">
            <a:spAutoFit/>
          </a:bodyPr>
          <a:lstStyle/>
          <a:p>
            <a:pPr algn="ctr"/>
            <a:r>
              <a:rPr lang="en-AU" sz="2400" dirty="0" smtClean="0"/>
              <a:t>Reduce emissions of fossil fuel carbon emissions to stabilize atmospheric concentrations at a level that limits global warming</a:t>
            </a:r>
            <a:endParaRPr lang="en-AU" sz="2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0985" y="1916832"/>
            <a:ext cx="7109232" cy="4828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reeform 9"/>
          <p:cNvSpPr/>
          <p:nvPr/>
        </p:nvSpPr>
        <p:spPr>
          <a:xfrm>
            <a:off x="5315724" y="2872740"/>
            <a:ext cx="2232660" cy="426720"/>
          </a:xfrm>
          <a:custGeom>
            <a:avLst/>
            <a:gdLst>
              <a:gd name="connsiteX0" fmla="*/ 7620 w 2232660"/>
              <a:gd name="connsiteY0" fmla="*/ 426720 h 426720"/>
              <a:gd name="connsiteX1" fmla="*/ 0 w 2232660"/>
              <a:gd name="connsiteY1" fmla="*/ 0 h 426720"/>
              <a:gd name="connsiteX2" fmla="*/ 281940 w 2232660"/>
              <a:gd name="connsiteY2" fmla="*/ 7620 h 426720"/>
              <a:gd name="connsiteX3" fmla="*/ 1051560 w 2232660"/>
              <a:gd name="connsiteY3" fmla="*/ 297180 h 426720"/>
              <a:gd name="connsiteX4" fmla="*/ 2232660 w 2232660"/>
              <a:gd name="connsiteY4" fmla="*/ 411480 h 426720"/>
              <a:gd name="connsiteX5" fmla="*/ 7620 w 2232660"/>
              <a:gd name="connsiteY5" fmla="*/ 426720 h 42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32660" h="426720">
                <a:moveTo>
                  <a:pt x="7620" y="426720"/>
                </a:moveTo>
                <a:lnTo>
                  <a:pt x="0" y="0"/>
                </a:lnTo>
                <a:lnTo>
                  <a:pt x="281940" y="7620"/>
                </a:lnTo>
                <a:lnTo>
                  <a:pt x="1051560" y="297180"/>
                </a:lnTo>
                <a:lnTo>
                  <a:pt x="2232660" y="411480"/>
                </a:lnTo>
                <a:lnTo>
                  <a:pt x="7620" y="42672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 name="Group 13"/>
          <p:cNvGrpSpPr/>
          <p:nvPr/>
        </p:nvGrpSpPr>
        <p:grpSpPr>
          <a:xfrm>
            <a:off x="3049176" y="3086100"/>
            <a:ext cx="2376263" cy="2058318"/>
            <a:chOff x="3049176" y="3086100"/>
            <a:chExt cx="2376263" cy="2058318"/>
          </a:xfrm>
        </p:grpSpPr>
        <p:cxnSp>
          <p:nvCxnSpPr>
            <p:cNvPr id="12" name="Straight Arrow Connector 11"/>
            <p:cNvCxnSpPr/>
            <p:nvPr/>
          </p:nvCxnSpPr>
          <p:spPr>
            <a:xfrm flipV="1">
              <a:off x="4327572" y="3086100"/>
              <a:ext cx="953852" cy="11349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9176" y="4221088"/>
              <a:ext cx="2376263" cy="923330"/>
            </a:xfrm>
            <a:prstGeom prst="rect">
              <a:avLst/>
            </a:prstGeom>
            <a:solidFill>
              <a:schemeClr val="bg1"/>
            </a:solidFill>
            <a:ln w="50800">
              <a:solidFill>
                <a:schemeClr val="accent1"/>
              </a:solidFill>
            </a:ln>
          </p:spPr>
          <p:txBody>
            <a:bodyPr wrap="square" rtlCol="0">
              <a:spAutoFit/>
            </a:bodyPr>
            <a:lstStyle/>
            <a:p>
              <a:pPr algn="ctr"/>
              <a:r>
                <a:rPr lang="en-AU" dirty="0" smtClean="0"/>
                <a:t>Area under the curve is the permissible fossil fuel carbon stock</a:t>
              </a:r>
              <a:endParaRPr lang="en-AU" dirty="0"/>
            </a:p>
          </p:txBody>
        </p:sp>
      </p:grpSp>
      <p:sp>
        <p:nvSpPr>
          <p:cNvPr id="15" name="TextBox 14"/>
          <p:cNvSpPr txBox="1"/>
          <p:nvPr/>
        </p:nvSpPr>
        <p:spPr>
          <a:xfrm rot="16200000">
            <a:off x="3605" y="5427647"/>
            <a:ext cx="2265428" cy="369332"/>
          </a:xfrm>
          <a:prstGeom prst="rect">
            <a:avLst/>
          </a:prstGeom>
          <a:noFill/>
        </p:spPr>
        <p:txBody>
          <a:bodyPr wrap="none" rtlCol="0">
            <a:spAutoFit/>
          </a:bodyPr>
          <a:lstStyle/>
          <a:p>
            <a:r>
              <a:rPr lang="en-AU" dirty="0" smtClean="0"/>
              <a:t>Source: Steffen (2011)</a:t>
            </a:r>
            <a:endParaRPr lang="en-AU" dirty="0"/>
          </a:p>
        </p:txBody>
      </p:sp>
      <p:sp>
        <p:nvSpPr>
          <p:cNvPr id="16" name="Down Arrow 15"/>
          <p:cNvSpPr/>
          <p:nvPr/>
        </p:nvSpPr>
        <p:spPr>
          <a:xfrm rot="16200000">
            <a:off x="7123144" y="5270344"/>
            <a:ext cx="484632" cy="97840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Down Arrow 18"/>
          <p:cNvSpPr/>
          <p:nvPr/>
        </p:nvSpPr>
        <p:spPr>
          <a:xfrm rot="17979917">
            <a:off x="6297135" y="2297527"/>
            <a:ext cx="484632" cy="97840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1803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 y="1196752"/>
            <a:ext cx="9079707" cy="5693866"/>
          </a:xfrm>
          <a:prstGeom prst="rect">
            <a:avLst/>
          </a:prstGeom>
          <a:noFill/>
        </p:spPr>
        <p:txBody>
          <a:bodyPr wrap="square" rtlCol="0">
            <a:spAutoFit/>
          </a:bodyPr>
          <a:lstStyle/>
          <a:p>
            <a:r>
              <a:rPr lang="en-AU" sz="2800" dirty="0" smtClean="0"/>
              <a:t>On what </a:t>
            </a:r>
            <a:r>
              <a:rPr lang="en-AU" sz="2800" u="sng" dirty="0" smtClean="0"/>
              <a:t>basis</a:t>
            </a:r>
            <a:r>
              <a:rPr lang="en-AU" sz="2800" dirty="0" smtClean="0"/>
              <a:t> can the permissible fossil fuel carbon stock be distributed among the world’s nations?</a:t>
            </a:r>
            <a:endParaRPr lang="en-AU" sz="2800" dirty="0"/>
          </a:p>
          <a:p>
            <a:endParaRPr lang="en-AU" sz="2800" dirty="0" smtClean="0"/>
          </a:p>
          <a:p>
            <a:pPr marL="514350" indent="-514350">
              <a:buFont typeface="Arial" pitchFamily="34" charset="0"/>
              <a:buChar char="•"/>
            </a:pPr>
            <a:r>
              <a:rPr lang="en-AU" sz="2800" dirty="0" smtClean="0"/>
              <a:t>Current national level of fossil fuel use</a:t>
            </a:r>
          </a:p>
          <a:p>
            <a:pPr marL="514350" indent="-514350">
              <a:buFont typeface="Arial" pitchFamily="34" charset="0"/>
              <a:buChar char="•"/>
            </a:pPr>
            <a:r>
              <a:rPr lang="en-AU" sz="2800" dirty="0" smtClean="0"/>
              <a:t>Future national need for fossil fuel</a:t>
            </a:r>
          </a:p>
          <a:p>
            <a:pPr marL="514350" indent="-514350">
              <a:buFont typeface="Arial" pitchFamily="34" charset="0"/>
              <a:buChar char="•"/>
            </a:pPr>
            <a:r>
              <a:rPr lang="en-AU" sz="2800" dirty="0" smtClean="0"/>
              <a:t>Economic strength</a:t>
            </a:r>
          </a:p>
          <a:p>
            <a:pPr marL="514350" indent="-514350">
              <a:buFont typeface="Arial" pitchFamily="34" charset="0"/>
              <a:buChar char="•"/>
            </a:pPr>
            <a:r>
              <a:rPr lang="en-AU" sz="2800" dirty="0" smtClean="0"/>
              <a:t>Military might</a:t>
            </a:r>
          </a:p>
          <a:p>
            <a:pPr marL="514350" indent="-514350">
              <a:buFont typeface="Arial" pitchFamily="34" charset="0"/>
              <a:buChar char="•"/>
            </a:pPr>
            <a:r>
              <a:rPr lang="en-AU" sz="2800" dirty="0" smtClean="0"/>
              <a:t>Human development needs</a:t>
            </a:r>
            <a:endParaRPr lang="en-AU" sz="2800" dirty="0"/>
          </a:p>
          <a:p>
            <a:pPr marL="514350" indent="-514350">
              <a:buFont typeface="Arial" pitchFamily="34" charset="0"/>
              <a:buChar char="•"/>
            </a:pPr>
            <a:r>
              <a:rPr lang="en-AU" sz="2800" dirty="0" smtClean="0"/>
              <a:t>Inverse of a nation’s historic accumulative emissions</a:t>
            </a:r>
          </a:p>
          <a:p>
            <a:endParaRPr lang="en-AU" sz="2800" dirty="0"/>
          </a:p>
          <a:p>
            <a:r>
              <a:rPr lang="en-AU" sz="2800" dirty="0" smtClean="0"/>
              <a:t>Whatever, the solution must be consistent with international ethical norms as a global agreement will need to be fair and be seen be fair </a:t>
            </a:r>
          </a:p>
        </p:txBody>
      </p:sp>
      <p:sp>
        <p:nvSpPr>
          <p:cNvPr id="9" name="Rectangle 1"/>
          <p:cNvSpPr>
            <a:spLocks noChangeArrowheads="1"/>
          </p:cNvSpPr>
          <p:nvPr/>
        </p:nvSpPr>
        <p:spPr bwMode="auto">
          <a:xfrm>
            <a:off x="0" y="404664"/>
            <a:ext cx="9079707" cy="57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p>
            <a:pPr algn="ctr"/>
            <a:r>
              <a:rPr lang="en-AU" sz="3200" dirty="0" smtClean="0">
                <a:solidFill>
                  <a:srgbClr val="C00000"/>
                </a:solidFill>
              </a:rPr>
              <a:t>The climate change mitigation negotiation challenge</a:t>
            </a:r>
            <a:endParaRPr lang="en-AU" sz="3200" dirty="0">
              <a:solidFill>
                <a:srgbClr val="C00000"/>
              </a:solidFill>
            </a:endParaRPr>
          </a:p>
        </p:txBody>
      </p:sp>
    </p:spTree>
    <p:extLst>
      <p:ext uri="{BB962C8B-B14F-4D97-AF65-F5344CB8AC3E}">
        <p14:creationId xmlns:p14="http://schemas.microsoft.com/office/powerpoint/2010/main" val="354798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8" name="Rectangle 1"/>
          <p:cNvSpPr>
            <a:spLocks noChangeArrowheads="1"/>
          </p:cNvSpPr>
          <p:nvPr/>
        </p:nvSpPr>
        <p:spPr bwMode="auto">
          <a:xfrm>
            <a:off x="0" y="404664"/>
            <a:ext cx="9079707" cy="106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p>
            <a:pPr algn="ctr"/>
            <a:r>
              <a:rPr lang="en-AU" sz="3200" dirty="0" smtClean="0">
                <a:solidFill>
                  <a:srgbClr val="C00000"/>
                </a:solidFill>
              </a:rPr>
              <a:t>Amidst our cultural diversity, shared ethical values and universal norms have emerged</a:t>
            </a:r>
            <a:endParaRPr lang="en-AU" sz="3200" dirty="0">
              <a:solidFill>
                <a:srgbClr val="C00000"/>
              </a:solidFill>
            </a:endParaRPr>
          </a:p>
        </p:txBody>
      </p:sp>
      <p:sp>
        <p:nvSpPr>
          <p:cNvPr id="16" name="TextBox 15"/>
          <p:cNvSpPr txBox="1"/>
          <p:nvPr/>
        </p:nvSpPr>
        <p:spPr>
          <a:xfrm>
            <a:off x="683568" y="3488809"/>
            <a:ext cx="7834161" cy="3108543"/>
          </a:xfrm>
          <a:prstGeom prst="rect">
            <a:avLst/>
          </a:prstGeom>
          <a:noFill/>
        </p:spPr>
        <p:txBody>
          <a:bodyPr wrap="square" rtlCol="0">
            <a:spAutoFit/>
          </a:bodyPr>
          <a:lstStyle/>
          <a:p>
            <a:r>
              <a:rPr lang="en-AU" sz="2800" dirty="0" smtClean="0"/>
              <a:t>Norms accepted in principle if not practice:</a:t>
            </a:r>
          </a:p>
          <a:p>
            <a:endParaRPr lang="en-AU" sz="2800" dirty="0" smtClean="0"/>
          </a:p>
          <a:p>
            <a:pPr marL="457200" indent="-457200">
              <a:buFont typeface="Wingdings" pitchFamily="2" charset="2"/>
              <a:buChar char="ü"/>
            </a:pPr>
            <a:r>
              <a:rPr lang="en-AU" sz="2800" dirty="0" smtClean="0"/>
              <a:t>Life is better than non-life</a:t>
            </a:r>
          </a:p>
          <a:p>
            <a:pPr marL="457200" indent="-457200">
              <a:buFont typeface="Wingdings" pitchFamily="2" charset="2"/>
              <a:buChar char="ü"/>
            </a:pPr>
            <a:r>
              <a:rPr lang="en-AU" sz="2800" dirty="0" smtClean="0"/>
              <a:t>The quality of life lived matters</a:t>
            </a:r>
          </a:p>
          <a:p>
            <a:pPr marL="457200" indent="-457200">
              <a:buFont typeface="Wingdings" pitchFamily="2" charset="2"/>
              <a:buChar char="ü"/>
            </a:pPr>
            <a:r>
              <a:rPr lang="en-AU" sz="2800" dirty="0" smtClean="0"/>
              <a:t>Human life has intrinsic value</a:t>
            </a:r>
          </a:p>
          <a:p>
            <a:pPr marL="457200" indent="-457200">
              <a:buFont typeface="Wingdings" pitchFamily="2" charset="2"/>
              <a:buChar char="ü"/>
            </a:pPr>
            <a:r>
              <a:rPr lang="en-AU" sz="2800" dirty="0" smtClean="0"/>
              <a:t>All humans have equal rights</a:t>
            </a:r>
          </a:p>
          <a:p>
            <a:endParaRPr lang="en-AU" sz="2800" dirty="0"/>
          </a:p>
        </p:txBody>
      </p:sp>
      <p:pic>
        <p:nvPicPr>
          <p:cNvPr id="17" name="Picture 4" descr="http://www.topnews.in/files/un_log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1831062"/>
            <a:ext cx="1189612" cy="1094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 descr="https://encrypted-tbn1.gstatic.com/images?q=tbn:ANd9GcRc9TezXXJ8Awe24r_WTSc-SOAWnpPLV2YSm1ryqBoKAk5X00Fx"/>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3976778" y="1967251"/>
            <a:ext cx="936597" cy="95769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04570" y="1916832"/>
            <a:ext cx="2160240" cy="923330"/>
          </a:xfrm>
          <a:prstGeom prst="rect">
            <a:avLst/>
          </a:prstGeom>
          <a:noFill/>
        </p:spPr>
        <p:txBody>
          <a:bodyPr wrap="square" rtlCol="0">
            <a:spAutoFit/>
          </a:bodyPr>
          <a:lstStyle/>
          <a:p>
            <a:r>
              <a:rPr lang="en-AU" dirty="0" smtClean="0"/>
              <a:t>Universal Declaration of Human Rights</a:t>
            </a:r>
            <a:endParaRPr lang="en-AU" dirty="0"/>
          </a:p>
        </p:txBody>
      </p:sp>
      <p:sp>
        <p:nvSpPr>
          <p:cNvPr id="5" name="TextBox 4"/>
          <p:cNvSpPr txBox="1"/>
          <p:nvPr/>
        </p:nvSpPr>
        <p:spPr>
          <a:xfrm>
            <a:off x="4984890" y="1988840"/>
            <a:ext cx="1555806" cy="646331"/>
          </a:xfrm>
          <a:prstGeom prst="rect">
            <a:avLst/>
          </a:prstGeom>
          <a:noFill/>
        </p:spPr>
        <p:txBody>
          <a:bodyPr wrap="square" rtlCol="0">
            <a:spAutoFit/>
          </a:bodyPr>
          <a:lstStyle/>
          <a:p>
            <a:r>
              <a:rPr lang="en-AU" dirty="0" smtClean="0"/>
              <a:t>The Earth Charter</a:t>
            </a:r>
            <a:endParaRPr lang="en-AU" dirty="0"/>
          </a:p>
        </p:txBody>
      </p:sp>
      <p:pic>
        <p:nvPicPr>
          <p:cNvPr id="19" name="Picture 2" descr="https://encrypted-tbn2.gstatic.com/images?q=tbn:ANd9GcS_5YyfyAklUcHsxtcp6wUfTFW98nY2M0ERaQ4yh6F2JsVFbbj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6209026" y="1831062"/>
            <a:ext cx="1441573" cy="10091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361154" y="1980776"/>
            <a:ext cx="955262" cy="369332"/>
          </a:xfrm>
          <a:prstGeom prst="rect">
            <a:avLst/>
          </a:prstGeom>
          <a:noFill/>
        </p:spPr>
        <p:txBody>
          <a:bodyPr wrap="none" rtlCol="0">
            <a:spAutoFit/>
          </a:bodyPr>
          <a:lstStyle/>
          <a:p>
            <a:r>
              <a:rPr lang="en-AU" dirty="0" smtClean="0"/>
              <a:t>UNFCCC</a:t>
            </a:r>
            <a:endParaRPr lang="en-AU" dirty="0"/>
          </a:p>
        </p:txBody>
      </p:sp>
    </p:spTree>
    <p:extLst>
      <p:ext uri="{BB962C8B-B14F-4D97-AF65-F5344CB8AC3E}">
        <p14:creationId xmlns:p14="http://schemas.microsoft.com/office/powerpoint/2010/main" val="46173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 y="1196752"/>
            <a:ext cx="9079707" cy="5328592"/>
          </a:xfrm>
          <a:prstGeom prst="rect">
            <a:avLst/>
          </a:prstGeom>
          <a:noFill/>
        </p:spPr>
        <p:txBody>
          <a:bodyPr wrap="square" rtlCol="0">
            <a:noAutofit/>
          </a:bodyPr>
          <a:lstStyle/>
          <a:p>
            <a:pPr marL="457200" indent="-457200">
              <a:buFont typeface="Wingdings" pitchFamily="2" charset="2"/>
              <a:buChar char="ü"/>
            </a:pPr>
            <a:r>
              <a:rPr lang="en-AU" sz="2800" dirty="0" smtClean="0"/>
              <a:t>Future </a:t>
            </a:r>
            <a:r>
              <a:rPr lang="en-AU" sz="2400" dirty="0"/>
              <a:t>generations have these rights and we must </a:t>
            </a:r>
            <a:r>
              <a:rPr lang="en-AU" sz="2400" dirty="0" smtClean="0"/>
              <a:t>preserve for them </a:t>
            </a:r>
            <a:r>
              <a:rPr lang="en-AU" sz="2400" dirty="0"/>
              <a:t>the necessary </a:t>
            </a:r>
            <a:r>
              <a:rPr lang="en-AU" sz="2400" dirty="0" smtClean="0"/>
              <a:t>preconditions</a:t>
            </a:r>
          </a:p>
          <a:p>
            <a:endParaRPr lang="en-AU" sz="2400" dirty="0"/>
          </a:p>
          <a:p>
            <a:pPr marL="457200" indent="-457200">
              <a:buFont typeface="Wingdings" pitchFamily="2" charset="2"/>
              <a:buChar char="ü"/>
            </a:pPr>
            <a:r>
              <a:rPr lang="en-AU" sz="2400" dirty="0"/>
              <a:t>Global commons essential for the </a:t>
            </a:r>
            <a:r>
              <a:rPr lang="en-AU" sz="2400" dirty="0" smtClean="0"/>
              <a:t>existence and quality </a:t>
            </a:r>
            <a:r>
              <a:rPr lang="en-AU" sz="2400" dirty="0"/>
              <a:t>of life must be equally </a:t>
            </a:r>
            <a:r>
              <a:rPr lang="en-AU" sz="2400" dirty="0" smtClean="0"/>
              <a:t>shared including stocks of material substances </a:t>
            </a:r>
          </a:p>
          <a:p>
            <a:pPr marL="457200" indent="-457200">
              <a:buFont typeface="Wingdings" pitchFamily="2" charset="2"/>
              <a:buChar char="ü"/>
            </a:pPr>
            <a:endParaRPr lang="en-AU" sz="2400" dirty="0" smtClean="0"/>
          </a:p>
          <a:p>
            <a:pPr marL="457200" indent="-457200">
              <a:buFont typeface="Wingdings" pitchFamily="2" charset="2"/>
              <a:buChar char="ü"/>
            </a:pPr>
            <a:r>
              <a:rPr lang="en-AU" sz="2400" dirty="0" smtClean="0"/>
              <a:t>The quantity of “permissible fossil fuel carbon” is an example of a “global common stock”, and therefore if it to be used, its use must be equitable</a:t>
            </a:r>
          </a:p>
          <a:p>
            <a:pPr marL="457200" indent="-457200">
              <a:buFont typeface="Wingdings" pitchFamily="2" charset="2"/>
              <a:buChar char="ü"/>
            </a:pPr>
            <a:endParaRPr lang="en-AU" sz="2400" dirty="0" smtClean="0"/>
          </a:p>
          <a:p>
            <a:pPr marL="457200" indent="-457200">
              <a:buFont typeface="Wingdings" pitchFamily="2" charset="2"/>
              <a:buChar char="ü"/>
            </a:pPr>
            <a:r>
              <a:rPr lang="en-AU" sz="2400" dirty="0" smtClean="0"/>
              <a:t>Each person </a:t>
            </a:r>
            <a:r>
              <a:rPr lang="en-AU" sz="2400" dirty="0"/>
              <a:t>has an equal claim on the global atmosphere and is therefore entitled to an equal share of the permissible fossil fuel carbon stock over a given period of </a:t>
            </a:r>
            <a:r>
              <a:rPr lang="en-AU" sz="2400" dirty="0" smtClean="0"/>
              <a:t>time</a:t>
            </a:r>
            <a:endParaRPr lang="en-AU" sz="2400" dirty="0"/>
          </a:p>
        </p:txBody>
      </p:sp>
      <p:sp>
        <p:nvSpPr>
          <p:cNvPr id="9" name="Rectangle 1"/>
          <p:cNvSpPr>
            <a:spLocks noChangeArrowheads="1"/>
          </p:cNvSpPr>
          <p:nvPr/>
        </p:nvSpPr>
        <p:spPr bwMode="auto">
          <a:xfrm>
            <a:off x="0" y="404664"/>
            <a:ext cx="9079707" cy="57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p>
            <a:pPr algn="ctr"/>
            <a:r>
              <a:rPr lang="en-AU" sz="3200" dirty="0">
                <a:solidFill>
                  <a:srgbClr val="C00000"/>
                </a:solidFill>
              </a:rPr>
              <a:t>Emerging </a:t>
            </a:r>
            <a:r>
              <a:rPr lang="en-AU" sz="3200" i="1" dirty="0">
                <a:solidFill>
                  <a:srgbClr val="C00000"/>
                </a:solidFill>
              </a:rPr>
              <a:t>sustainability</a:t>
            </a:r>
            <a:r>
              <a:rPr lang="en-AU" sz="3200" dirty="0">
                <a:solidFill>
                  <a:srgbClr val="C00000"/>
                </a:solidFill>
              </a:rPr>
              <a:t> ethical </a:t>
            </a:r>
            <a:r>
              <a:rPr lang="en-AU" sz="3200" dirty="0" smtClean="0">
                <a:solidFill>
                  <a:srgbClr val="C00000"/>
                </a:solidFill>
              </a:rPr>
              <a:t>norms…</a:t>
            </a:r>
            <a:endParaRPr lang="en-AU" sz="3200" dirty="0">
              <a:solidFill>
                <a:srgbClr val="C00000"/>
              </a:solidFill>
            </a:endParaRPr>
          </a:p>
        </p:txBody>
      </p:sp>
    </p:spTree>
    <p:extLst>
      <p:ext uri="{BB962C8B-B14F-4D97-AF65-F5344CB8AC3E}">
        <p14:creationId xmlns:p14="http://schemas.microsoft.com/office/powerpoint/2010/main" val="376170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21" y="1581079"/>
            <a:ext cx="9079707" cy="769441"/>
          </a:xfrm>
          <a:prstGeom prst="rect">
            <a:avLst/>
          </a:prstGeom>
        </p:spPr>
        <p:txBody>
          <a:bodyPr wrap="square">
            <a:spAutoFit/>
          </a:bodyPr>
          <a:lstStyle/>
          <a:p>
            <a:r>
              <a:rPr lang="en-AU" sz="2200" dirty="0" smtClean="0"/>
              <a:t>C&amp;C divvies up the total permissible C stock by allocating each nation an annual amount  on a per capita basis  i.e. based on the population as of now</a:t>
            </a:r>
            <a:endParaRPr lang="en-AU" sz="2200" dirty="0"/>
          </a:p>
        </p:txBody>
      </p:sp>
      <p:sp>
        <p:nvSpPr>
          <p:cNvPr id="5" name="Text Box 5"/>
          <p:cNvSpPr txBox="1">
            <a:spLocks noChangeArrowheads="1"/>
          </p:cNvSpPr>
          <p:nvPr/>
        </p:nvSpPr>
        <p:spPr bwMode="auto">
          <a:xfrm>
            <a:off x="0" y="404664"/>
            <a:ext cx="9079707" cy="1077216"/>
          </a:xfrm>
          <a:prstGeom prst="rect">
            <a:avLst/>
          </a:prstGeom>
          <a:noFill/>
          <a:ln>
            <a:noFill/>
          </a:ln>
          <a:effectLst/>
          <a:extLst>
            <a:ext uri="{909E8E84-426E-40DD-AFC4-6F175D3DCCD1}">
              <a14:hiddenFill xmlns:a14="http://schemas.microsoft.com/office/drawing/2010/main">
                <a:gradFill rotWithShape="0">
                  <a:gsLst>
                    <a:gs pos="0">
                      <a:srgbClr val="003B00"/>
                    </a:gs>
                    <a:gs pos="100000">
                      <a:srgbClr val="008000"/>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9" tIns="45719" rIns="91439" bIns="45719">
            <a:spAutoFit/>
          </a:bodyPr>
          <a:lstStyle>
            <a:lvl1pPr defTabSz="1016000" eaLnBrk="0" hangingPunct="0">
              <a:defRPr sz="3200">
                <a:solidFill>
                  <a:srgbClr val="FFFFFF"/>
                </a:solidFill>
                <a:latin typeface="Gill Sans" charset="0"/>
                <a:sym typeface="Gill Sans" charset="0"/>
              </a:defRPr>
            </a:lvl1pPr>
            <a:lvl2pPr marL="742950" indent="-285750" defTabSz="1016000" eaLnBrk="0" hangingPunct="0">
              <a:defRPr sz="3200">
                <a:solidFill>
                  <a:srgbClr val="FFFFFF"/>
                </a:solidFill>
                <a:latin typeface="Gill Sans" charset="0"/>
                <a:sym typeface="Gill Sans" charset="0"/>
              </a:defRPr>
            </a:lvl2pPr>
            <a:lvl3pPr marL="1143000" indent="-228600" defTabSz="1016000" eaLnBrk="0" hangingPunct="0">
              <a:defRPr sz="3200">
                <a:solidFill>
                  <a:srgbClr val="FFFFFF"/>
                </a:solidFill>
                <a:latin typeface="Gill Sans" charset="0"/>
                <a:sym typeface="Gill Sans" charset="0"/>
              </a:defRPr>
            </a:lvl3pPr>
            <a:lvl4pPr marL="1600200" indent="-228600" defTabSz="1016000" eaLnBrk="0" hangingPunct="0">
              <a:defRPr sz="3200">
                <a:solidFill>
                  <a:srgbClr val="FFFFFF"/>
                </a:solidFill>
                <a:latin typeface="Gill Sans" charset="0"/>
                <a:sym typeface="Gill Sans" charset="0"/>
              </a:defRPr>
            </a:lvl4pPr>
            <a:lvl5pPr marL="2057400" indent="-228600" defTabSz="1016000" eaLnBrk="0" hangingPunct="0">
              <a:defRPr sz="3200">
                <a:solidFill>
                  <a:srgbClr val="FFFFFF"/>
                </a:solidFill>
                <a:latin typeface="Gill Sans" charset="0"/>
                <a:sym typeface="Gill Sans" charset="0"/>
              </a:defRPr>
            </a:lvl5pPr>
            <a:lvl6pPr marL="2514600" indent="-228600" algn="ctr" defTabSz="1016000" eaLnBrk="0" fontAlgn="base" hangingPunct="0">
              <a:spcBef>
                <a:spcPct val="0"/>
              </a:spcBef>
              <a:spcAft>
                <a:spcPct val="0"/>
              </a:spcAft>
              <a:defRPr sz="3200">
                <a:solidFill>
                  <a:srgbClr val="FFFFFF"/>
                </a:solidFill>
                <a:latin typeface="Gill Sans" charset="0"/>
                <a:sym typeface="Gill Sans" charset="0"/>
              </a:defRPr>
            </a:lvl6pPr>
            <a:lvl7pPr marL="2971800" indent="-228600" algn="ctr" defTabSz="1016000" eaLnBrk="0" fontAlgn="base" hangingPunct="0">
              <a:spcBef>
                <a:spcPct val="0"/>
              </a:spcBef>
              <a:spcAft>
                <a:spcPct val="0"/>
              </a:spcAft>
              <a:defRPr sz="3200">
                <a:solidFill>
                  <a:srgbClr val="FFFFFF"/>
                </a:solidFill>
                <a:latin typeface="Gill Sans" charset="0"/>
                <a:sym typeface="Gill Sans" charset="0"/>
              </a:defRPr>
            </a:lvl7pPr>
            <a:lvl8pPr marL="3429000" indent="-228600" algn="ctr" defTabSz="1016000" eaLnBrk="0" fontAlgn="base" hangingPunct="0">
              <a:spcBef>
                <a:spcPct val="0"/>
              </a:spcBef>
              <a:spcAft>
                <a:spcPct val="0"/>
              </a:spcAft>
              <a:defRPr sz="3200">
                <a:solidFill>
                  <a:srgbClr val="FFFFFF"/>
                </a:solidFill>
                <a:latin typeface="Gill Sans" charset="0"/>
                <a:sym typeface="Gill Sans" charset="0"/>
              </a:defRPr>
            </a:lvl8pPr>
            <a:lvl9pPr marL="3886200" indent="-228600" algn="ctr" defTabSz="1016000" eaLnBrk="0" fontAlgn="base" hangingPunct="0">
              <a:spcBef>
                <a:spcPct val="0"/>
              </a:spcBef>
              <a:spcAft>
                <a:spcPct val="0"/>
              </a:spcAft>
              <a:defRPr sz="3200">
                <a:solidFill>
                  <a:srgbClr val="FFFFFF"/>
                </a:solidFill>
                <a:latin typeface="Gill Sans" charset="0"/>
                <a:sym typeface="Gill Sans" charset="0"/>
              </a:defRPr>
            </a:lvl9pPr>
          </a:lstStyle>
          <a:p>
            <a:pPr algn="ctr" eaLnBrk="1" hangingPunct="1"/>
            <a:r>
              <a:rPr lang="en-AU" dirty="0" smtClean="0">
                <a:solidFill>
                  <a:srgbClr val="C00000"/>
                </a:solidFill>
                <a:latin typeface="GillSans" pitchFamily="34" charset="0"/>
              </a:rPr>
              <a:t>One approach:</a:t>
            </a:r>
            <a:r>
              <a:rPr lang="en-AU" i="1" dirty="0" smtClean="0">
                <a:solidFill>
                  <a:srgbClr val="C00000"/>
                </a:solidFill>
                <a:latin typeface="GillSans" pitchFamily="34" charset="0"/>
              </a:rPr>
              <a:t> Contraction &amp; Convergence</a:t>
            </a:r>
          </a:p>
          <a:p>
            <a:pPr algn="ctr" eaLnBrk="1" hangingPunct="1"/>
            <a:r>
              <a:rPr lang="en-AU" sz="2400" dirty="0" smtClean="0">
                <a:solidFill>
                  <a:schemeClr val="tx1"/>
                </a:solidFill>
                <a:latin typeface="GillSans" pitchFamily="34" charset="0"/>
              </a:rPr>
              <a:t>Source: </a:t>
            </a:r>
            <a:r>
              <a:rPr lang="en-AU" sz="2400" dirty="0" smtClean="0">
                <a:solidFill>
                  <a:schemeClr val="tx1"/>
                </a:solidFill>
                <a:latin typeface="GillSans" pitchFamily="34" charset="0"/>
                <a:hlinkClick r:id="rId2"/>
              </a:rPr>
              <a:t>www.gci.org</a:t>
            </a:r>
            <a:r>
              <a:rPr lang="en-AU" dirty="0">
                <a:solidFill>
                  <a:schemeClr val="tx1"/>
                </a:solidFill>
                <a:latin typeface="GillSans" pitchFamily="34" charset="0"/>
              </a:rPr>
              <a:t> </a:t>
            </a:r>
            <a:r>
              <a:rPr lang="en-AU" sz="2400" dirty="0">
                <a:solidFill>
                  <a:schemeClr val="tx1"/>
                </a:solidFill>
                <a:latin typeface="GillSans" pitchFamily="34" charset="0"/>
              </a:rPr>
              <a:t>&amp; </a:t>
            </a:r>
            <a:r>
              <a:rPr lang="en-AU" sz="2400" dirty="0" smtClean="0">
                <a:solidFill>
                  <a:schemeClr val="tx1"/>
                </a:solidFill>
                <a:latin typeface="GillSans" pitchFamily="34" charset="0"/>
                <a:hlinkClick r:id="rId3"/>
              </a:rPr>
              <a:t>www.candcfoundation.com</a:t>
            </a:r>
            <a:r>
              <a:rPr lang="en-AU" sz="2400" dirty="0" smtClean="0">
                <a:solidFill>
                  <a:schemeClr val="tx1"/>
                </a:solidFill>
                <a:latin typeface="GillSans" pitchFamily="34" charset="0"/>
              </a:rPr>
              <a:t> </a:t>
            </a:r>
            <a:endParaRPr lang="en-AU" sz="2400" dirty="0">
              <a:solidFill>
                <a:schemeClr val="tx1"/>
              </a:solidFill>
              <a:latin typeface="GillSans" pitchFamily="34" charset="0"/>
            </a:endParaRPr>
          </a:p>
        </p:txBody>
      </p:sp>
      <p:sp>
        <p:nvSpPr>
          <p:cNvPr id="6" name="Rectangle 5"/>
          <p:cNvSpPr/>
          <p:nvPr/>
        </p:nvSpPr>
        <p:spPr>
          <a:xfrm>
            <a:off x="-2" y="4351163"/>
            <a:ext cx="9079706" cy="2462213"/>
          </a:xfrm>
          <a:prstGeom prst="rect">
            <a:avLst/>
          </a:prstGeom>
        </p:spPr>
        <p:txBody>
          <a:bodyPr wrap="square">
            <a:spAutoFit/>
          </a:bodyPr>
          <a:lstStyle/>
          <a:p>
            <a:r>
              <a:rPr lang="en-AU" sz="2200" dirty="0"/>
              <a:t>C&amp;C's </a:t>
            </a:r>
            <a:r>
              <a:rPr lang="en-AU" sz="2200" dirty="0" smtClean="0"/>
              <a:t>budget calculation starts </a:t>
            </a:r>
            <a:r>
              <a:rPr lang="en-AU" sz="2200" dirty="0"/>
              <a:t>by steadily reducing carbon </a:t>
            </a:r>
            <a:r>
              <a:rPr lang="en-AU" sz="2200" dirty="0" smtClean="0"/>
              <a:t>entitlements </a:t>
            </a:r>
            <a:r>
              <a:rPr lang="en-AU" sz="2200" dirty="0"/>
              <a:t>for countries with high per capita emissions whilst increasing entitlements </a:t>
            </a:r>
            <a:r>
              <a:rPr lang="en-AU" sz="2200" dirty="0" smtClean="0"/>
              <a:t>for </a:t>
            </a:r>
            <a:r>
              <a:rPr lang="en-AU" sz="2200" dirty="0"/>
              <a:t>carbon-frugal nations, until all countries entitlements </a:t>
            </a:r>
            <a:r>
              <a:rPr lang="en-AU" sz="2200" b="1" i="1" dirty="0" smtClean="0"/>
              <a:t>converge</a:t>
            </a:r>
          </a:p>
          <a:p>
            <a:endParaRPr lang="en-AU" sz="2200" b="1" i="1" dirty="0"/>
          </a:p>
          <a:p>
            <a:r>
              <a:rPr lang="en-AU" sz="2200" dirty="0" smtClean="0"/>
              <a:t>After 'convergence‘ , the annual emissions </a:t>
            </a:r>
            <a:r>
              <a:rPr lang="en-AU" sz="2200" dirty="0"/>
              <a:t>entitlements for all nations will </a:t>
            </a:r>
            <a:r>
              <a:rPr lang="en-AU" sz="2200" b="1" i="1" dirty="0" smtClean="0"/>
              <a:t>contract</a:t>
            </a:r>
            <a:r>
              <a:rPr lang="en-AU" sz="2200" dirty="0" smtClean="0"/>
              <a:t> in </a:t>
            </a:r>
            <a:r>
              <a:rPr lang="en-AU" sz="2200" dirty="0"/>
              <a:t>step until </a:t>
            </a:r>
            <a:r>
              <a:rPr lang="en-AU" sz="2200" dirty="0" smtClean="0"/>
              <a:t>the global emissions reduction target is reached (e.g. zero emissions by 2080)</a:t>
            </a:r>
          </a:p>
        </p:txBody>
      </p:sp>
      <p:sp>
        <p:nvSpPr>
          <p:cNvPr id="7" name="Rectangle 6"/>
          <p:cNvSpPr/>
          <p:nvPr/>
        </p:nvSpPr>
        <p:spPr>
          <a:xfrm>
            <a:off x="-10620" y="2420888"/>
            <a:ext cx="9079707" cy="1785104"/>
          </a:xfrm>
          <a:prstGeom prst="rect">
            <a:avLst/>
          </a:prstGeom>
        </p:spPr>
        <p:txBody>
          <a:bodyPr wrap="square">
            <a:spAutoFit/>
          </a:bodyPr>
          <a:lstStyle/>
          <a:p>
            <a:r>
              <a:rPr lang="en-AU" sz="2200" dirty="0" smtClean="0"/>
              <a:t>‘</a:t>
            </a:r>
            <a:r>
              <a:rPr lang="en-AU" sz="2200" b="1" dirty="0" smtClean="0">
                <a:solidFill>
                  <a:srgbClr val="FF0000"/>
                </a:solidFill>
              </a:rPr>
              <a:t>Contraction</a:t>
            </a:r>
            <a:r>
              <a:rPr lang="en-AU" sz="2200" dirty="0" smtClean="0"/>
              <a:t>’ refers to the total annual global emissions reducing annually until they reach zero according to the agreed schedule</a:t>
            </a:r>
          </a:p>
          <a:p>
            <a:endParaRPr lang="en-AU" sz="2200" dirty="0" smtClean="0"/>
          </a:p>
          <a:p>
            <a:r>
              <a:rPr lang="en-AU" sz="2200" dirty="0" smtClean="0"/>
              <a:t>‘</a:t>
            </a:r>
            <a:r>
              <a:rPr lang="en-AU" sz="2200" b="1" dirty="0" smtClean="0">
                <a:solidFill>
                  <a:srgbClr val="FF0000"/>
                </a:solidFill>
              </a:rPr>
              <a:t>Convergence</a:t>
            </a:r>
            <a:r>
              <a:rPr lang="en-AU" sz="2200" dirty="0" smtClean="0"/>
              <a:t>’ refers to each nation’s per capita emissions converging to the same amount and then reducing annually in step</a:t>
            </a:r>
            <a:endParaRPr lang="en-AU" sz="2200" dirty="0"/>
          </a:p>
        </p:txBody>
      </p:sp>
    </p:spTree>
    <p:extLst>
      <p:ext uri="{BB962C8B-B14F-4D97-AF65-F5344CB8AC3E}">
        <p14:creationId xmlns:p14="http://schemas.microsoft.com/office/powerpoint/2010/main" val="420854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752" y="1340768"/>
            <a:ext cx="9090248" cy="3139321"/>
          </a:xfrm>
          <a:prstGeom prst="rect">
            <a:avLst/>
          </a:prstGeom>
        </p:spPr>
        <p:txBody>
          <a:bodyPr wrap="square">
            <a:spAutoFit/>
          </a:bodyPr>
          <a:lstStyle/>
          <a:p>
            <a:r>
              <a:rPr lang="en-AU" sz="2200" dirty="0"/>
              <a:t>Financial incentives to avoid fossil fuels </a:t>
            </a:r>
            <a:r>
              <a:rPr lang="en-AU" sz="2200" dirty="0" smtClean="0"/>
              <a:t>could </a:t>
            </a:r>
            <a:r>
              <a:rPr lang="en-AU" sz="2200" dirty="0"/>
              <a:t>be created by a parallel trade in per capita carbon entitlements. These become increasingly valuable as they become scarcer and this way, carbon-frugal countries can sell their unused per capita entitlements to the carbon-intensive countries that may struggle to stay within their falling national entitlements. </a:t>
            </a:r>
            <a:endParaRPr lang="en-AU" sz="2200" dirty="0" smtClean="0"/>
          </a:p>
          <a:p>
            <a:endParaRPr lang="en-AU" sz="2200" dirty="0"/>
          </a:p>
          <a:p>
            <a:r>
              <a:rPr lang="en-AU" sz="2200" dirty="0" smtClean="0"/>
              <a:t>This </a:t>
            </a:r>
            <a:r>
              <a:rPr lang="en-AU" sz="2200" dirty="0"/>
              <a:t>trade will generate the kind of income that will enable developing countries to grow sustainable economies and help make climate change and poverty </a:t>
            </a:r>
            <a:r>
              <a:rPr lang="en-AU" sz="2200" dirty="0" smtClean="0"/>
              <a:t>history</a:t>
            </a:r>
            <a:endParaRPr lang="en-AU" sz="2200" dirty="0"/>
          </a:p>
        </p:txBody>
      </p:sp>
      <p:sp>
        <p:nvSpPr>
          <p:cNvPr id="3" name="Rectangle 2"/>
          <p:cNvSpPr/>
          <p:nvPr/>
        </p:nvSpPr>
        <p:spPr>
          <a:xfrm>
            <a:off x="0" y="4869160"/>
            <a:ext cx="9090248" cy="1785104"/>
          </a:xfrm>
          <a:prstGeom prst="rect">
            <a:avLst/>
          </a:prstGeom>
        </p:spPr>
        <p:txBody>
          <a:bodyPr wrap="square">
            <a:spAutoFit/>
          </a:bodyPr>
          <a:lstStyle/>
          <a:p>
            <a:r>
              <a:rPr lang="en-AU" sz="2200" dirty="0"/>
              <a:t>C&amp;C's carbon market offers 'built-in' financial compensation to developing nations for the 'historic emissions' of industrialized nations, since the earlier the date negotiated for the international convergence of per capita carbon entitlements, the more carbon rights industrialized nations will have to buy from developing nations in the early stages</a:t>
            </a:r>
          </a:p>
        </p:txBody>
      </p:sp>
      <p:sp>
        <p:nvSpPr>
          <p:cNvPr id="4" name="Text Box 5"/>
          <p:cNvSpPr txBox="1">
            <a:spLocks noChangeArrowheads="1"/>
          </p:cNvSpPr>
          <p:nvPr/>
        </p:nvSpPr>
        <p:spPr bwMode="auto">
          <a:xfrm>
            <a:off x="53752" y="404664"/>
            <a:ext cx="9090248" cy="584773"/>
          </a:xfrm>
          <a:prstGeom prst="rect">
            <a:avLst/>
          </a:prstGeom>
          <a:noFill/>
          <a:ln>
            <a:noFill/>
          </a:ln>
          <a:effectLst/>
          <a:extLst>
            <a:ext uri="{909E8E84-426E-40DD-AFC4-6F175D3DCCD1}">
              <a14:hiddenFill xmlns:a14="http://schemas.microsoft.com/office/drawing/2010/main">
                <a:gradFill rotWithShape="0">
                  <a:gsLst>
                    <a:gs pos="0">
                      <a:srgbClr val="003B00"/>
                    </a:gs>
                    <a:gs pos="100000">
                      <a:srgbClr val="008000"/>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39" tIns="45719" rIns="91439" bIns="45719">
            <a:spAutoFit/>
          </a:bodyPr>
          <a:lstStyle>
            <a:lvl1pPr defTabSz="1016000" eaLnBrk="0" hangingPunct="0">
              <a:defRPr sz="3200">
                <a:solidFill>
                  <a:srgbClr val="FFFFFF"/>
                </a:solidFill>
                <a:latin typeface="Gill Sans" charset="0"/>
                <a:sym typeface="Gill Sans" charset="0"/>
              </a:defRPr>
            </a:lvl1pPr>
            <a:lvl2pPr marL="742950" indent="-285750" defTabSz="1016000" eaLnBrk="0" hangingPunct="0">
              <a:defRPr sz="3200">
                <a:solidFill>
                  <a:srgbClr val="FFFFFF"/>
                </a:solidFill>
                <a:latin typeface="Gill Sans" charset="0"/>
                <a:sym typeface="Gill Sans" charset="0"/>
              </a:defRPr>
            </a:lvl2pPr>
            <a:lvl3pPr marL="1143000" indent="-228600" defTabSz="1016000" eaLnBrk="0" hangingPunct="0">
              <a:defRPr sz="3200">
                <a:solidFill>
                  <a:srgbClr val="FFFFFF"/>
                </a:solidFill>
                <a:latin typeface="Gill Sans" charset="0"/>
                <a:sym typeface="Gill Sans" charset="0"/>
              </a:defRPr>
            </a:lvl3pPr>
            <a:lvl4pPr marL="1600200" indent="-228600" defTabSz="1016000" eaLnBrk="0" hangingPunct="0">
              <a:defRPr sz="3200">
                <a:solidFill>
                  <a:srgbClr val="FFFFFF"/>
                </a:solidFill>
                <a:latin typeface="Gill Sans" charset="0"/>
                <a:sym typeface="Gill Sans" charset="0"/>
              </a:defRPr>
            </a:lvl4pPr>
            <a:lvl5pPr marL="2057400" indent="-228600" defTabSz="1016000" eaLnBrk="0" hangingPunct="0">
              <a:defRPr sz="3200">
                <a:solidFill>
                  <a:srgbClr val="FFFFFF"/>
                </a:solidFill>
                <a:latin typeface="Gill Sans" charset="0"/>
                <a:sym typeface="Gill Sans" charset="0"/>
              </a:defRPr>
            </a:lvl5pPr>
            <a:lvl6pPr marL="2514600" indent="-228600" algn="ctr" defTabSz="1016000" eaLnBrk="0" fontAlgn="base" hangingPunct="0">
              <a:spcBef>
                <a:spcPct val="0"/>
              </a:spcBef>
              <a:spcAft>
                <a:spcPct val="0"/>
              </a:spcAft>
              <a:defRPr sz="3200">
                <a:solidFill>
                  <a:srgbClr val="FFFFFF"/>
                </a:solidFill>
                <a:latin typeface="Gill Sans" charset="0"/>
                <a:sym typeface="Gill Sans" charset="0"/>
              </a:defRPr>
            </a:lvl6pPr>
            <a:lvl7pPr marL="2971800" indent="-228600" algn="ctr" defTabSz="1016000" eaLnBrk="0" fontAlgn="base" hangingPunct="0">
              <a:spcBef>
                <a:spcPct val="0"/>
              </a:spcBef>
              <a:spcAft>
                <a:spcPct val="0"/>
              </a:spcAft>
              <a:defRPr sz="3200">
                <a:solidFill>
                  <a:srgbClr val="FFFFFF"/>
                </a:solidFill>
                <a:latin typeface="Gill Sans" charset="0"/>
                <a:sym typeface="Gill Sans" charset="0"/>
              </a:defRPr>
            </a:lvl7pPr>
            <a:lvl8pPr marL="3429000" indent="-228600" algn="ctr" defTabSz="1016000" eaLnBrk="0" fontAlgn="base" hangingPunct="0">
              <a:spcBef>
                <a:spcPct val="0"/>
              </a:spcBef>
              <a:spcAft>
                <a:spcPct val="0"/>
              </a:spcAft>
              <a:defRPr sz="3200">
                <a:solidFill>
                  <a:srgbClr val="FFFFFF"/>
                </a:solidFill>
                <a:latin typeface="Gill Sans" charset="0"/>
                <a:sym typeface="Gill Sans" charset="0"/>
              </a:defRPr>
            </a:lvl8pPr>
            <a:lvl9pPr marL="3886200" indent="-228600" algn="ctr" defTabSz="1016000" eaLnBrk="0" fontAlgn="base" hangingPunct="0">
              <a:spcBef>
                <a:spcPct val="0"/>
              </a:spcBef>
              <a:spcAft>
                <a:spcPct val="0"/>
              </a:spcAft>
              <a:defRPr sz="3200">
                <a:solidFill>
                  <a:srgbClr val="FFFFFF"/>
                </a:solidFill>
                <a:latin typeface="Gill Sans" charset="0"/>
                <a:sym typeface="Gill Sans" charset="0"/>
              </a:defRPr>
            </a:lvl9pPr>
          </a:lstStyle>
          <a:p>
            <a:pPr algn="ctr" eaLnBrk="1" hangingPunct="1"/>
            <a:r>
              <a:rPr lang="en-AU" dirty="0" smtClean="0">
                <a:solidFill>
                  <a:srgbClr val="C00000"/>
                </a:solidFill>
                <a:latin typeface="GillSans" pitchFamily="34" charset="0"/>
              </a:rPr>
              <a:t>Contraction &amp; Convergence (cont’d)</a:t>
            </a:r>
          </a:p>
        </p:txBody>
      </p:sp>
    </p:spTree>
    <p:extLst>
      <p:ext uri="{BB962C8B-B14F-4D97-AF65-F5344CB8AC3E}">
        <p14:creationId xmlns:p14="http://schemas.microsoft.com/office/powerpoint/2010/main" val="272994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8796</TotalTime>
  <Words>1410</Words>
  <Application>Microsoft Office PowerPoint</Application>
  <PresentationFormat>On-screen Show (4:3)</PresentationFormat>
  <Paragraphs>109</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Fenner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dc:creator>
  <cp:lastModifiedBy>Brendan</cp:lastModifiedBy>
  <cp:revision>158</cp:revision>
  <dcterms:created xsi:type="dcterms:W3CDTF">2012-09-04T00:09:03Z</dcterms:created>
  <dcterms:modified xsi:type="dcterms:W3CDTF">2013-09-26T12:48:37Z</dcterms:modified>
</cp:coreProperties>
</file>