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75" r:id="rId5"/>
    <p:sldId id="280" r:id="rId6"/>
    <p:sldId id="258" r:id="rId7"/>
    <p:sldId id="281" r:id="rId8"/>
    <p:sldId id="295" r:id="rId9"/>
    <p:sldId id="282" r:id="rId10"/>
    <p:sldId id="293" r:id="rId11"/>
    <p:sldId id="294" r:id="rId12"/>
    <p:sldId id="283" r:id="rId13"/>
    <p:sldId id="285" r:id="rId14"/>
    <p:sldId id="264" r:id="rId15"/>
    <p:sldId id="284" r:id="rId16"/>
    <p:sldId id="286" r:id="rId17"/>
    <p:sldId id="287" r:id="rId18"/>
    <p:sldId id="288" r:id="rId19"/>
    <p:sldId id="289" r:id="rId20"/>
    <p:sldId id="291" r:id="rId21"/>
    <p:sldId id="296" r:id="rId22"/>
    <p:sldId id="290" r:id="rId23"/>
    <p:sldId id="270" r:id="rId24"/>
    <p:sldId id="277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786DB-4D75-4373-A689-45CA2E705EBF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EA5D5-EABB-4BA1-B3D8-3F389749E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44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25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4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1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0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2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32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42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11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0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1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28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CED4-D454-4378-A8CF-62C481D7F9EE}" type="datetimeFigureOut">
              <a:rPr lang="en-AU" smtClean="0"/>
              <a:t>28/09/2013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6012-F691-46F3-9732-2CBE0C362A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5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2228851"/>
          </a:xfrm>
        </p:spPr>
        <p:txBody>
          <a:bodyPr>
            <a:normAutofit fontScale="90000"/>
          </a:bodyPr>
          <a:lstStyle/>
          <a:p>
            <a:r>
              <a:rPr lang="en-AU" cap="all" dirty="0"/>
              <a:t>Reframing the </a:t>
            </a:r>
            <a:r>
              <a:rPr lang="en-AU" cap="all" dirty="0" smtClean="0"/>
              <a:t>economy, </a:t>
            </a:r>
            <a:br>
              <a:rPr lang="en-AU" cap="all" dirty="0" smtClean="0"/>
            </a:br>
            <a:r>
              <a:rPr lang="en-AU" cap="all" dirty="0" smtClean="0"/>
              <a:t>reframing </a:t>
            </a:r>
            <a:r>
              <a:rPr lang="en-AU" cap="all" dirty="0"/>
              <a:t>ourselves: </a:t>
            </a:r>
            <a:r>
              <a:rPr lang="en-AU" cap="all" dirty="0" smtClean="0"/>
              <a:t/>
            </a:r>
            <a:br>
              <a:rPr lang="en-AU" cap="all" dirty="0" smtClean="0"/>
            </a:br>
            <a:r>
              <a:rPr lang="en-AU" sz="2200" cap="all" dirty="0" smtClean="0"/>
              <a:t/>
            </a:r>
            <a:br>
              <a:rPr lang="en-AU" sz="2200" cap="all" dirty="0" smtClean="0"/>
            </a:br>
            <a:r>
              <a:rPr lang="en-AU" cap="all" dirty="0" smtClean="0"/>
              <a:t>ethical </a:t>
            </a:r>
            <a:r>
              <a:rPr lang="en-AU" cap="all" dirty="0"/>
              <a:t>interdependence in a climate changing </a:t>
            </a:r>
            <a:r>
              <a:rPr lang="en-AU" cap="all" dirty="0" smtClean="0"/>
              <a:t>world </a:t>
            </a:r>
            <a:endParaRPr lang="en-AU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6934200" cy="1295400"/>
          </a:xfrm>
        </p:spPr>
        <p:txBody>
          <a:bodyPr>
            <a:normAutofit fontScale="92500"/>
          </a:bodyPr>
          <a:lstStyle/>
          <a:p>
            <a:r>
              <a:rPr lang="en-AU" sz="3500" dirty="0" smtClean="0"/>
              <a:t>Jenny Cameron, University of Newcastle  (and Community Economies Collective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16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Wellbeing: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Material (resources to meet our basic needs)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Occupational (whether paid or purposeful work)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Social 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Community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Physical</a:t>
            </a:r>
          </a:p>
          <a:p>
            <a:pPr>
              <a:buFont typeface="Arial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29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0" y="-1524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057400"/>
            <a:ext cx="3810000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“Less </a:t>
            </a: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is more in my world: </a:t>
            </a: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less to </a:t>
            </a: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worry about, less to find</a:t>
            </a:r>
          </a:p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space for, less to keep </a:t>
            </a: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up.”</a:t>
            </a:r>
          </a:p>
          <a:p>
            <a:endParaRPr lang="en-A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Dawn, Frugal for </a:t>
            </a:r>
            <a:r>
              <a:rPr lang="en-AU" sz="3200" b="1" dirty="0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</a:p>
          <a:p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143000"/>
            <a:ext cx="15174254" cy="85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3276600"/>
            <a:ext cx="4572000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25 per cent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semiskilled</a:t>
            </a:r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manual workers and apprentices downshifted between 1993 and</a:t>
            </a:r>
          </a:p>
          <a:p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2003, as did 27 </a:t>
            </a:r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per cent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of executives, </a:t>
            </a:r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managers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professionals (p. 15)</a:t>
            </a:r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111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38125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6" y="3810000"/>
            <a:ext cx="33879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111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38125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6" y="3810000"/>
            <a:ext cx="33879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290221"/>
            <a:ext cx="5334000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“Now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that we’ve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increased production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, improving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quality and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production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output will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become easier. Part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profits are being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put toward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creating new jobs,</a:t>
            </a:r>
          </a:p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improving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machinery,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and buying replacements for the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machines. The other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part of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the profits generated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are being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put toward society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A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Francisco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Murillo, </a:t>
            </a:r>
            <a:r>
              <a:rPr lang="en-AU" sz="2800" dirty="0" err="1">
                <a:solidFill>
                  <a:schemeClr val="accent1">
                    <a:lumMod val="75000"/>
                  </a:schemeClr>
                </a:solidFill>
              </a:rPr>
              <a:t>FaSinPat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 worker</a:t>
            </a:r>
          </a:p>
        </p:txBody>
      </p:sp>
    </p:spTree>
    <p:extLst>
      <p:ext uri="{BB962C8B-B14F-4D97-AF65-F5344CB8AC3E}">
        <p14:creationId xmlns:p14="http://schemas.microsoft.com/office/powerpoint/2010/main" val="6602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111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38125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6" y="3810000"/>
            <a:ext cx="33879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290221"/>
            <a:ext cx="53340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We always said the factory isn’t ours. We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are using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it, but it belongs to the community.” </a:t>
            </a:r>
            <a:endParaRPr lang="en-A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AU" sz="2800" dirty="0" err="1">
                <a:solidFill>
                  <a:schemeClr val="accent1">
                    <a:lumMod val="75000"/>
                  </a:schemeClr>
                </a:solidFill>
              </a:rPr>
              <a:t>Reinaldo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800" dirty="0" err="1">
                <a:solidFill>
                  <a:schemeClr val="accent1">
                    <a:lumMod val="75000"/>
                  </a:schemeClr>
                </a:solidFill>
              </a:rPr>
              <a:t>Gimenéz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800" dirty="0" err="1">
                <a:solidFill>
                  <a:schemeClr val="accent1">
                    <a:lumMod val="75000"/>
                  </a:schemeClr>
                </a:solidFill>
              </a:rPr>
              <a:t>FaSinPat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 worker</a:t>
            </a:r>
          </a:p>
          <a:p>
            <a:endParaRPr lang="en-A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The profits 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shouldn’t go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to us . . . but to the community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</a:p>
          <a:p>
            <a:endParaRPr lang="en-AU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Carlos </a:t>
            </a:r>
            <a:r>
              <a:rPr lang="en-AU" sz="2800" dirty="0" err="1" smtClean="0">
                <a:solidFill>
                  <a:schemeClr val="accent1">
                    <a:lumMod val="75000"/>
                  </a:schemeClr>
                </a:solidFill>
              </a:rPr>
              <a:t>Acuña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AU" sz="2800" dirty="0" err="1" smtClean="0">
                <a:solidFill>
                  <a:schemeClr val="accent1">
                    <a:lumMod val="75000"/>
                  </a:schemeClr>
                </a:solidFill>
              </a:rPr>
              <a:t>FaSinPat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25450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0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2100"/>
            <a:ext cx="51768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Brazilian government is required “to expropriate for the purpose of agrarian reform, rural property that is not performing its social function”</a:t>
            </a:r>
            <a:endParaRPr lang="en-AU" dirty="0" smtClean="0"/>
          </a:p>
          <a:p>
            <a:pPr marL="0" indent="0" algn="r">
              <a:buNone/>
            </a:pPr>
            <a:r>
              <a:rPr lang="en-AU" dirty="0" smtClean="0"/>
              <a:t>(Article 184, Brazilian Constitution)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6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Assemblages </a:t>
            </a:r>
            <a:r>
              <a:rPr lang="en-AU" dirty="0"/>
              <a:t>are “ad hoc groupings of diverse elements</a:t>
            </a:r>
            <a:r>
              <a:rPr lang="en-AU" dirty="0" smtClean="0"/>
              <a:t>” </a:t>
            </a:r>
            <a:r>
              <a:rPr lang="en-AU" dirty="0"/>
              <a:t>and “living, throbbing </a:t>
            </a:r>
            <a:r>
              <a:rPr lang="en-AU" dirty="0" smtClean="0"/>
              <a:t>confederations.” </a:t>
            </a:r>
          </a:p>
          <a:p>
            <a:pPr marL="0" indent="0" algn="r">
              <a:buNone/>
            </a:pPr>
            <a:r>
              <a:rPr lang="en-AU" dirty="0" smtClean="0"/>
              <a:t>(Jane Bennett, 2010</a:t>
            </a:r>
            <a:r>
              <a:rPr lang="en-AU" dirty="0"/>
              <a:t>, 23</a:t>
            </a:r>
            <a:r>
              <a:rPr lang="en-AU" dirty="0" smtClean="0"/>
              <a:t>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40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4191000"/>
            <a:ext cx="5334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“The </a:t>
            </a:r>
            <a:r>
              <a:rPr lang="en-AU" sz="3600" dirty="0">
                <a:solidFill>
                  <a:schemeClr val="bg1"/>
                </a:solidFill>
              </a:rPr>
              <a:t>food may be delivered today, but what will people eat </a:t>
            </a:r>
            <a:r>
              <a:rPr lang="en-AU" sz="3600" dirty="0" smtClean="0">
                <a:solidFill>
                  <a:schemeClr val="bg1"/>
                </a:solidFill>
              </a:rPr>
              <a:t>tomorrow?”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What economic systems do we need </a:t>
            </a: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to </a:t>
            </a:r>
            <a:r>
              <a:rPr lang="en-AU" dirty="0"/>
              <a:t>live within our limits</a:t>
            </a:r>
            <a:r>
              <a:rPr lang="en-AU" dirty="0" smtClean="0"/>
              <a:t>?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Living in times when we might draw on our capacity to be in relation with others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Enacting this capacity through economic assemblages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5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81025" y="422275"/>
          <a:ext cx="800100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3877056" imgH="2638654" progId="Excel.Chart.8">
                  <p:embed/>
                </p:oleObj>
              </mc:Choice>
              <mc:Fallback>
                <p:oleObj name="Chart" r:id="rId3" imgW="3877056" imgH="26386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22275"/>
                        <a:ext cx="8001000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5867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 smtClean="0"/>
              <a:t>(Ironmonger, 1996)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39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lives of these farmers are “undeniably complex in ways that are invisible to mainstream economic analysis.” </a:t>
            </a:r>
          </a:p>
          <a:p>
            <a:pPr marL="0" indent="0" algn="r">
              <a:buNone/>
            </a:pPr>
            <a:r>
              <a:rPr lang="en-AU" dirty="0" smtClean="0"/>
              <a:t>(Wright, 2010, 308)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If the economy is diverse, and if we occupy diverse economic identities, then what sorts of actions might we take to create an economy for our times--and the future?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5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25712"/>
              </p:ext>
            </p:extLst>
          </p:nvPr>
        </p:nvGraphicFramePr>
        <p:xfrm>
          <a:off x="304800" y="228600"/>
          <a:ext cx="8534400" cy="607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Usual economic</a:t>
                      </a:r>
                      <a:r>
                        <a:rPr lang="en-AU" sz="2800" baseline="0" dirty="0" smtClean="0"/>
                        <a:t> priority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Reframed ethical concern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Working for higher wages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Surviving</a:t>
                      </a:r>
                      <a:r>
                        <a:rPr lang="en-AU" sz="2800" baseline="0" dirty="0" smtClean="0"/>
                        <a:t> well via a range of labour practices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Running</a:t>
                      </a:r>
                      <a:r>
                        <a:rPr lang="en-AU" sz="2800" baseline="0" dirty="0" smtClean="0"/>
                        <a:t> businesses to maximise profit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Distributing</a:t>
                      </a:r>
                      <a:r>
                        <a:rPr lang="en-AU" sz="2800" baseline="0" dirty="0" smtClean="0"/>
                        <a:t> surplus to enrich social and environmental health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Paying less for more ‘stuff’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Encountering</a:t>
                      </a:r>
                      <a:r>
                        <a:rPr lang="en-AU" sz="2800" baseline="0" dirty="0" smtClean="0"/>
                        <a:t> others and taking into account their wellbeing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Generating</a:t>
                      </a:r>
                      <a:r>
                        <a:rPr lang="en-AU" sz="2800" baseline="0" dirty="0" smtClean="0"/>
                        <a:t> higher returns on property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Commoning all forms of property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Investing for greater</a:t>
                      </a:r>
                      <a:r>
                        <a:rPr lang="en-AU" sz="2800" baseline="0" dirty="0" smtClean="0"/>
                        <a:t> private return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Investing for</a:t>
                      </a:r>
                      <a:r>
                        <a:rPr lang="en-AU" sz="2800" baseline="0" dirty="0" smtClean="0"/>
                        <a:t> future generations</a:t>
                      </a:r>
                      <a:endParaRPr lang="en-A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76200" y="1175658"/>
            <a:ext cx="96774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5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66881"/>
              </p:ext>
            </p:extLst>
          </p:nvPr>
        </p:nvGraphicFramePr>
        <p:xfrm>
          <a:off x="304800" y="228600"/>
          <a:ext cx="8534400" cy="607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Usual economic</a:t>
                      </a:r>
                      <a:r>
                        <a:rPr lang="en-AU" sz="2800" baseline="0" dirty="0" smtClean="0"/>
                        <a:t> priority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Reframed ethical concern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Working for higher wages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Surviving</a:t>
                      </a:r>
                      <a:r>
                        <a:rPr lang="en-AU" sz="2800" baseline="0" dirty="0" smtClean="0"/>
                        <a:t> well via a range of labour practices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Running</a:t>
                      </a:r>
                      <a:r>
                        <a:rPr lang="en-AU" sz="2800" baseline="0" dirty="0" smtClean="0"/>
                        <a:t> businesses to maximise profit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Distributing</a:t>
                      </a:r>
                      <a:r>
                        <a:rPr lang="en-AU" sz="2800" baseline="0" dirty="0" smtClean="0"/>
                        <a:t> surplus to enrich social and environmental health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Paying less for more ‘stuff’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Encountering</a:t>
                      </a:r>
                      <a:r>
                        <a:rPr lang="en-AU" sz="2800" baseline="0" dirty="0" smtClean="0"/>
                        <a:t> others and taking into account their wellbeing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Generating</a:t>
                      </a:r>
                      <a:r>
                        <a:rPr lang="en-AU" sz="2800" baseline="0" dirty="0" smtClean="0"/>
                        <a:t> higher returns on property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Commoning all forms of property</a:t>
                      </a:r>
                      <a:endParaRPr lang="en-AU" sz="2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Investing for greater</a:t>
                      </a:r>
                      <a:r>
                        <a:rPr lang="en-AU" sz="2800" baseline="0" dirty="0" smtClean="0"/>
                        <a:t> private return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Investing for</a:t>
                      </a:r>
                      <a:r>
                        <a:rPr lang="en-AU" sz="2800" baseline="0" dirty="0" smtClean="0"/>
                        <a:t> future generations</a:t>
                      </a:r>
                      <a:endParaRPr lang="en-A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0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219200"/>
            <a:ext cx="15179675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4567297"/>
            <a:ext cx="4267200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“While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their incomes</a:t>
            </a:r>
          </a:p>
          <a:p>
            <a:pPr algn="ctr"/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may have shifted down,</a:t>
            </a:r>
          </a:p>
          <a:p>
            <a:pPr algn="ctr"/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everything else has</a:t>
            </a:r>
          </a:p>
          <a:p>
            <a:pPr algn="ctr"/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shifted </a:t>
            </a:r>
            <a:r>
              <a:rPr lang="en-AU" sz="3200" dirty="0" smtClean="0">
                <a:solidFill>
                  <a:schemeClr val="accent1">
                    <a:lumMod val="75000"/>
                  </a:schemeClr>
                </a:solidFill>
              </a:rPr>
              <a:t>up.” (p. 2)</a:t>
            </a:r>
            <a:endParaRPr lang="en-A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521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Reframing the economy,  reframing ourselves:   ethical interdependence in a climate changing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UoN</dc:creator>
  <cp:lastModifiedBy>UoN</cp:lastModifiedBy>
  <cp:revision>26</cp:revision>
  <dcterms:created xsi:type="dcterms:W3CDTF">2013-04-01T03:08:24Z</dcterms:created>
  <dcterms:modified xsi:type="dcterms:W3CDTF">2013-09-27T21:34:23Z</dcterms:modified>
</cp:coreProperties>
</file>