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3" r:id="rId2"/>
    <p:sldId id="256" r:id="rId3"/>
    <p:sldId id="257" r:id="rId4"/>
    <p:sldId id="260" r:id="rId5"/>
    <p:sldId id="261" r:id="rId6"/>
    <p:sldId id="262" r:id="rId7"/>
    <p:sldId id="263" r:id="rId8"/>
    <p:sldId id="264" r:id="rId9"/>
    <p:sldId id="265" r:id="rId10"/>
    <p:sldId id="268" r:id="rId11"/>
    <p:sldId id="269" r:id="rId12"/>
    <p:sldId id="266" r:id="rId13"/>
    <p:sldId id="267" r:id="rId14"/>
    <p:sldId id="270" r:id="rId15"/>
    <p:sldId id="271" r:id="rId16"/>
    <p:sldId id="272" r:id="rId17"/>
  </p:sldIdLst>
  <p:sldSz cx="9001125" cy="7200900"/>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2128" y="-112"/>
      </p:cViewPr>
      <p:guideLst>
        <p:guide orient="horz" pos="2268"/>
        <p:guide pos="2835"/>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409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409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409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FE0BEFA-6D02-450F-8C04-7D62AC138530}" type="slidenum">
              <a:rPr lang="en-AU"/>
              <a:pPr/>
              <a:t>‹#›</a:t>
            </a:fld>
            <a:endParaRPr lang="en-AU"/>
          </a:p>
        </p:txBody>
      </p:sp>
    </p:spTree>
    <p:extLst>
      <p:ext uri="{BB962C8B-B14F-4D97-AF65-F5344CB8AC3E}">
        <p14:creationId xmlns:p14="http://schemas.microsoft.com/office/powerpoint/2010/main" val="3493708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11268" name="Rectangle 4"/>
          <p:cNvSpPr>
            <a:spLocks noGrp="1" noRot="1" noChangeAspect="1" noChangeArrowheads="1" noTextEdit="1"/>
          </p:cNvSpPr>
          <p:nvPr>
            <p:ph type="sldImg" idx="2"/>
          </p:nvPr>
        </p:nvSpPr>
        <p:spPr bwMode="auto">
          <a:xfrm>
            <a:off x="1285875" y="685800"/>
            <a:ext cx="428625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C9E542B-A35D-401B-ABD0-CDB69CDCEFFC}" type="slidenum">
              <a:rPr lang="en-AU"/>
              <a:pPr/>
              <a:t>‹#›</a:t>
            </a:fld>
            <a:endParaRPr lang="en-AU"/>
          </a:p>
        </p:txBody>
      </p:sp>
    </p:spTree>
    <p:extLst>
      <p:ext uri="{BB962C8B-B14F-4D97-AF65-F5344CB8AC3E}">
        <p14:creationId xmlns:p14="http://schemas.microsoft.com/office/powerpoint/2010/main" val="31046355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7147A-1A12-4AA3-A589-9A1CDC542ED5}" type="slidenum">
              <a:rPr lang="en-AU"/>
              <a:pPr/>
              <a:t>2</a:t>
            </a:fld>
            <a:endParaRPr lang="en-AU"/>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Water Resource Planning</a:t>
            </a:r>
            <a:r>
              <a:rPr lang="en-AU" baseline="0" dirty="0" smtClean="0"/>
              <a:t> process: more participatory; development of shared values with stakeholders. Use of external scientists in consultation process (TAPs), to help develop indicators. Science has since moved in-house to make it more policy-relevant. Some use of co-learning to establish shared understanding: trust developed over time (once people realised they weren’t going to lose their entitlement). However the science is still complex and uncertain, and much of this is not transparent.</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12</a:t>
            </a:fld>
            <a:endParaRPr lang="en-AU"/>
          </a:p>
        </p:txBody>
      </p:sp>
    </p:spTree>
    <p:extLst>
      <p:ext uri="{BB962C8B-B14F-4D97-AF65-F5344CB8AC3E}">
        <p14:creationId xmlns:p14="http://schemas.microsoft.com/office/powerpoint/2010/main" val="299655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Simply understanding</a:t>
            </a:r>
            <a:r>
              <a:rPr lang="en-AU" baseline="0" dirty="0" smtClean="0"/>
              <a:t> that there are different types of science is a start</a:t>
            </a:r>
          </a:p>
          <a:p>
            <a:r>
              <a:rPr lang="en-AU" dirty="0" smtClean="0"/>
              <a:t>A governance/collaborative approach might be needed, but not easy to implement</a:t>
            </a:r>
          </a:p>
          <a:p>
            <a:r>
              <a:rPr lang="en-AU" dirty="0" smtClean="0"/>
              <a:t>May be times when science ‘over-rules’ society:</a:t>
            </a:r>
            <a:r>
              <a:rPr lang="en-AU" baseline="0" dirty="0" smtClean="0"/>
              <a:t> </a:t>
            </a:r>
            <a:r>
              <a:rPr lang="en-AU" dirty="0" smtClean="0"/>
              <a:t>Will result in politicisation and controversy which will need to be</a:t>
            </a:r>
            <a:r>
              <a:rPr lang="en-AU" baseline="0" dirty="0" smtClean="0"/>
              <a:t> handled</a:t>
            </a:r>
            <a:endParaRPr lang="en-AU" dirty="0" smtClean="0"/>
          </a:p>
          <a:p>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14</a:t>
            </a:fld>
            <a:endParaRPr lang="en-AU"/>
          </a:p>
        </p:txBody>
      </p:sp>
    </p:spTree>
    <p:extLst>
      <p:ext uri="{BB962C8B-B14F-4D97-AF65-F5344CB8AC3E}">
        <p14:creationId xmlns:p14="http://schemas.microsoft.com/office/powerpoint/2010/main" val="3592966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There are lots of tools to help</a:t>
            </a:r>
            <a:r>
              <a:rPr lang="en-AU" baseline="0" dirty="0" smtClean="0"/>
              <a:t> us: governance, science-policy literature. We need to start to apply them. My research is looking at choosing the right tools for the job.</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15</a:t>
            </a:fld>
            <a:endParaRPr lang="en-AU"/>
          </a:p>
        </p:txBody>
      </p:sp>
    </p:spTree>
    <p:extLst>
      <p:ext uri="{BB962C8B-B14F-4D97-AF65-F5344CB8AC3E}">
        <p14:creationId xmlns:p14="http://schemas.microsoft.com/office/powerpoint/2010/main" val="3739469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In my view: The more you understand</a:t>
            </a:r>
            <a:r>
              <a:rPr lang="en-AU" baseline="0" dirty="0" smtClean="0"/>
              <a:t> the complexity and enormity of nature and the universe, the easier it is to challenge the self-centred approach to the world</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16</a:t>
            </a:fld>
            <a:endParaRPr lang="en-AU"/>
          </a:p>
        </p:txBody>
      </p:sp>
    </p:spTree>
    <p:extLst>
      <p:ext uri="{BB962C8B-B14F-4D97-AF65-F5344CB8AC3E}">
        <p14:creationId xmlns:p14="http://schemas.microsoft.com/office/powerpoint/2010/main" val="156046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30A7D8-9306-45DC-8963-3821CB033015}" type="slidenum">
              <a:rPr lang="en-AU"/>
              <a:pPr/>
              <a:t>3</a:t>
            </a:fld>
            <a:endParaRPr lang="en-AU"/>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dirty="0" smtClean="0"/>
              <a:t>We know what the problem is: we are unsustainable. This is probably not unique, but has been exacerbated by science (in the form of applications). However, science also gives us understanding of nature and the problems we face. Albeit incomplete understanding.</a:t>
            </a:r>
          </a:p>
          <a:p>
            <a:r>
              <a:rPr lang="en-US" dirty="0" smtClean="0"/>
              <a:t>An Earth Law/jurisprudence approach aims to redefine our relationship with</a:t>
            </a:r>
            <a:r>
              <a:rPr lang="en-US" baseline="0" dirty="0" smtClean="0"/>
              <a:t> nature – we are a part of it.</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AU" dirty="0" smtClean="0"/>
              <a:t>It is a issue</a:t>
            </a:r>
            <a:r>
              <a:rPr lang="en-AU" baseline="0" dirty="0" smtClean="0"/>
              <a:t> of risk and consequently a social issue. Science can not tell us unequivocally what is right and wrong. E.g. climate change: we know this will have impacts, but whether those impacts are good or bad is a choice for us to make. Or pollution: science can tell us a substance is increasing or decreasing in concentration (with  a lot of precision), it can suggest potential impacts of a substance (with less precision), the idea of whether this is good or bad is not a science question.</a:t>
            </a:r>
          </a:p>
        </p:txBody>
      </p:sp>
      <p:sp>
        <p:nvSpPr>
          <p:cNvPr id="4" name="Slide Number Placeholder 3"/>
          <p:cNvSpPr>
            <a:spLocks noGrp="1"/>
          </p:cNvSpPr>
          <p:nvPr>
            <p:ph type="sldNum" sz="quarter" idx="10"/>
          </p:nvPr>
        </p:nvSpPr>
        <p:spPr/>
        <p:txBody>
          <a:bodyPr/>
          <a:lstStyle/>
          <a:p>
            <a:fld id="{2C9E542B-A35D-401B-ABD0-CDB69CDCEFFC}" type="slidenum">
              <a:rPr lang="en-AU" smtClean="0"/>
              <a:pPr/>
              <a:t>5</a:t>
            </a:fld>
            <a:endParaRPr lang="en-AU"/>
          </a:p>
        </p:txBody>
      </p:sp>
    </p:spTree>
    <p:extLst>
      <p:ext uri="{BB962C8B-B14F-4D97-AF65-F5344CB8AC3E}">
        <p14:creationId xmlns:p14="http://schemas.microsoft.com/office/powerpoint/2010/main" val="3123821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where my research comes in.</a:t>
            </a:r>
            <a:r>
              <a:rPr lang="en-AU" baseline="0" dirty="0" smtClean="0"/>
              <a:t> I look at the use of science in policy-making, which is one aspect of a wider issue: the use of science in society. Much of what applies to science-policy interface, applies to science-society interface. Climate change provides a fantastic example where all of these problems and solutions seem to appear.</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6</a:t>
            </a:fld>
            <a:endParaRPr lang="en-AU"/>
          </a:p>
        </p:txBody>
      </p:sp>
    </p:spTree>
    <p:extLst>
      <p:ext uri="{BB962C8B-B14F-4D97-AF65-F5344CB8AC3E}">
        <p14:creationId xmlns:p14="http://schemas.microsoft.com/office/powerpoint/2010/main" val="411974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Note that chemistry</a:t>
            </a:r>
            <a:r>
              <a:rPr lang="en-AU" baseline="0" dirty="0" smtClean="0"/>
              <a:t> is well-established, quantitative, precise and accurate. Physiology less precise, statistical, more qualitative. Science provides us with some knowledge, but can not tell us what the ‘right’ level is. If we use science solely, then science will end up on trial – Italian Earthquake. Not much science can offer the certainty required. Measurement of blood alcohol is difficult to challenge (except in terms of human error), physiological effect would be easier to challenge. </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7</a:t>
            </a:fld>
            <a:endParaRPr lang="en-AU"/>
          </a:p>
        </p:txBody>
      </p:sp>
    </p:spTree>
    <p:extLst>
      <p:ext uri="{BB962C8B-B14F-4D97-AF65-F5344CB8AC3E}">
        <p14:creationId xmlns:p14="http://schemas.microsoft.com/office/powerpoint/2010/main" val="264806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My research look</a:t>
            </a:r>
            <a:r>
              <a:rPr lang="en-AU" baseline="0" dirty="0" smtClean="0"/>
              <a:t>s at the use of science in one particular area, but the lessons can be applied more widely and have relevance here. Much of the use of science in WRM is about defining ‘limits’ – whether it is allocations, water quality levels, environmental flows etc. The approaches have been different. I’ll run through a few examples of what science was used for and how it was used. These are preliminary results…</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8</a:t>
            </a:fld>
            <a:endParaRPr lang="en-AU"/>
          </a:p>
        </p:txBody>
      </p:sp>
    </p:spTree>
    <p:extLst>
      <p:ext uri="{BB962C8B-B14F-4D97-AF65-F5344CB8AC3E}">
        <p14:creationId xmlns:p14="http://schemas.microsoft.com/office/powerpoint/2010/main" val="722471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Water quality: run by Healthy</a:t>
            </a:r>
            <a:r>
              <a:rPr lang="en-AU" baseline="0" dirty="0" smtClean="0"/>
              <a:t> Waterways, which is essentially and NGO. Started with science to identify and understand problem, led by scientists (among others). Science helped to define problem, then used to help identify best solutions. Trust and credibility were developed over time. However, reliant on collaboration – no legal enforcement. Used ‘external’ science through strong links with researchers. Allowed development of a shared understanding.</a:t>
            </a:r>
          </a:p>
          <a:p>
            <a:r>
              <a:rPr lang="en-AU" dirty="0" smtClean="0"/>
              <a:t>Water quantity: Became predominantly state controlled during drought. Science is generally ‘internal’: defined and led by policy problems. Much of it was in-house knowledge of</a:t>
            </a:r>
            <a:r>
              <a:rPr lang="en-AU" baseline="0" dirty="0" smtClean="0"/>
              <a:t> engineering, but ecology grew in importance. Use of knowledge in a traditional sense as opposed to understanding</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9</a:t>
            </a:fld>
            <a:endParaRPr lang="en-AU"/>
          </a:p>
        </p:txBody>
      </p:sp>
    </p:spTree>
    <p:extLst>
      <p:ext uri="{BB962C8B-B14F-4D97-AF65-F5344CB8AC3E}">
        <p14:creationId xmlns:p14="http://schemas.microsoft.com/office/powerpoint/2010/main" val="498689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Heavily reliant on ecology</a:t>
            </a:r>
            <a:r>
              <a:rPr lang="en-AU" baseline="0" dirty="0" smtClean="0"/>
              <a:t> – not simple quantitative science, but quantitative measures (indicators needed)</a:t>
            </a:r>
            <a:endParaRPr lang="en-AU" dirty="0" smtClean="0"/>
          </a:p>
          <a:p>
            <a:r>
              <a:rPr lang="en-AU" dirty="0" smtClean="0"/>
              <a:t>The</a:t>
            </a:r>
            <a:r>
              <a:rPr lang="en-AU" baseline="0" dirty="0" smtClean="0"/>
              <a:t> idea of good water quality was defined scientifically, but because of the integrated nature the science reflects values held by the stakeholders (who probably started with similar values). The process allowed for co-learning: trust was developed.</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10</a:t>
            </a:fld>
            <a:endParaRPr lang="en-AU"/>
          </a:p>
        </p:txBody>
      </p:sp>
    </p:spTree>
    <p:extLst>
      <p:ext uri="{BB962C8B-B14F-4D97-AF65-F5344CB8AC3E}">
        <p14:creationId xmlns:p14="http://schemas.microsoft.com/office/powerpoint/2010/main" val="112172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Values determined</a:t>
            </a:r>
            <a:r>
              <a:rPr lang="en-AU" baseline="0" dirty="0" smtClean="0"/>
              <a:t> by society: levels of service expected (although note that water usage did decrease dramatically as a result of demand side strategies).</a:t>
            </a:r>
          </a:p>
          <a:p>
            <a:r>
              <a:rPr lang="en-AU" baseline="0" dirty="0" smtClean="0"/>
              <a:t>The science was all policy-relevant, but little room for frontier science (including social science). Engineering dominated – resulting in engineering solution. Traveston and Toowoomba show examples where this approach hit problems. Traveston: the engineering science was questioned; but more importantly ecological science was used to advocate against the dam. There was existing legal framework (EPBC Act) that allowed minister to interfere in normally a State decision (legal protection for nature). Science was major part of no campaign, but the science could not really say whether it was good or bad to build a dam, only tell you what impacts there would/might be – decision was based on whether these impacts were OK. State government ‘ignored’ many of the impacts.</a:t>
            </a:r>
          </a:p>
          <a:p>
            <a:r>
              <a:rPr lang="en-AU" baseline="0" dirty="0" smtClean="0"/>
              <a:t>Water recycling: Toowoomba Regional Council invested heavily in a campaign to teach people about the water recycling process and how safe it was – science-led campaign. No campaign focussed on drinking sewage, and was backed by trusted locals. Economics and science couldn’t overcome emotions. Note however that there was no room for co-learning or participatory approach – plebiscite was forced. </a:t>
            </a:r>
          </a:p>
          <a:p>
            <a:r>
              <a:rPr lang="en-AU" baseline="0" dirty="0" smtClean="0"/>
              <a:t>   </a:t>
            </a:r>
            <a:endParaRPr lang="en-AU" dirty="0"/>
          </a:p>
        </p:txBody>
      </p:sp>
      <p:sp>
        <p:nvSpPr>
          <p:cNvPr id="4" name="Slide Number Placeholder 3"/>
          <p:cNvSpPr>
            <a:spLocks noGrp="1"/>
          </p:cNvSpPr>
          <p:nvPr>
            <p:ph type="sldNum" sz="quarter" idx="10"/>
          </p:nvPr>
        </p:nvSpPr>
        <p:spPr/>
        <p:txBody>
          <a:bodyPr/>
          <a:lstStyle/>
          <a:p>
            <a:fld id="{2C9E542B-A35D-401B-ABD0-CDB69CDCEFFC}" type="slidenum">
              <a:rPr lang="en-AU" smtClean="0"/>
              <a:pPr/>
              <a:t>11</a:t>
            </a:fld>
            <a:endParaRPr lang="en-AU"/>
          </a:p>
        </p:txBody>
      </p:sp>
    </p:spTree>
    <p:extLst>
      <p:ext uri="{BB962C8B-B14F-4D97-AF65-F5344CB8AC3E}">
        <p14:creationId xmlns:p14="http://schemas.microsoft.com/office/powerpoint/2010/main" val="2841651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175" name="Picture 7" descr="griffith-logo-white-standar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7200" y="215900"/>
            <a:ext cx="1976438" cy="50482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Line 10"/>
          <p:cNvSpPr>
            <a:spLocks noChangeShapeType="1"/>
          </p:cNvSpPr>
          <p:nvPr/>
        </p:nvSpPr>
        <p:spPr bwMode="auto">
          <a:xfrm>
            <a:off x="1727200" y="6692900"/>
            <a:ext cx="72691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179" name="Line 11"/>
          <p:cNvSpPr>
            <a:spLocks noChangeShapeType="1"/>
          </p:cNvSpPr>
          <p:nvPr/>
        </p:nvSpPr>
        <p:spPr bwMode="auto">
          <a:xfrm>
            <a:off x="1727200" y="898525"/>
            <a:ext cx="72691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7180" name="Picture 12" descr="southbank-35x40-150dpi"/>
          <p:cNvPicPr>
            <a:picLocks noChangeAspect="1" noChangeArrowheads="1"/>
          </p:cNvPicPr>
          <p:nvPr/>
        </p:nvPicPr>
        <p:blipFill>
          <a:blip r:embed="rId3">
            <a:extLst>
              <a:ext uri="{28A0092B-C50C-407E-A947-70E740481C1C}">
                <a14:useLocalDpi xmlns:a14="http://schemas.microsoft.com/office/drawing/2010/main" val="0"/>
              </a:ext>
            </a:extLst>
          </a:blip>
          <a:srcRect t="285"/>
          <a:stretch>
            <a:fillRect/>
          </a:stretch>
        </p:blipFill>
        <p:spPr bwMode="auto">
          <a:xfrm>
            <a:off x="142875" y="2159000"/>
            <a:ext cx="1439863"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13" descr="housing-20x40-150dp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 y="142875"/>
            <a:ext cx="1438275" cy="719138"/>
          </a:xfrm>
          <a:prstGeom prst="rect">
            <a:avLst/>
          </a:prstGeom>
          <a:noFill/>
          <a:extLst>
            <a:ext uri="{909E8E84-426E-40dd-AFC4-6F175D3DCCD1}">
              <a14:hiddenFill xmlns:a14="http://schemas.microsoft.com/office/drawing/2010/main">
                <a:solidFill>
                  <a:srgbClr val="FFFFFF"/>
                </a:solidFill>
              </a14:hiddenFill>
            </a:ext>
          </a:extLst>
        </p:spPr>
      </p:pic>
      <p:pic>
        <p:nvPicPr>
          <p:cNvPr id="7182" name="Picture 14" descr="busway-28x40-150dp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75" y="1006475"/>
            <a:ext cx="1438275" cy="1006475"/>
          </a:xfrm>
          <a:prstGeom prst="rect">
            <a:avLst/>
          </a:prstGeom>
          <a:noFill/>
          <a:extLst>
            <a:ext uri="{909E8E84-426E-40dd-AFC4-6F175D3DCCD1}">
              <a14:hiddenFill xmlns:a14="http://schemas.microsoft.com/office/drawing/2010/main">
                <a:solidFill>
                  <a:srgbClr val="FFFFFF"/>
                </a:solidFill>
              </a14:hiddenFill>
            </a:ext>
          </a:extLst>
        </p:spPr>
      </p:pic>
      <p:pic>
        <p:nvPicPr>
          <p:cNvPr id="7183" name="Picture 15" descr="brisbane-50x40-150dp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75" y="5253038"/>
            <a:ext cx="1438275" cy="1798637"/>
          </a:xfrm>
          <a:prstGeom prst="rect">
            <a:avLst/>
          </a:prstGeom>
          <a:noFill/>
          <a:extLst>
            <a:ext uri="{909E8E84-426E-40dd-AFC4-6F175D3DCCD1}">
              <a14:hiddenFill xmlns:a14="http://schemas.microsoft.com/office/drawing/2010/main">
                <a:solidFill>
                  <a:srgbClr val="FFFFFF"/>
                </a:solidFill>
              </a14:hiddenFill>
            </a:ext>
          </a:extLst>
        </p:spPr>
      </p:pic>
      <p:pic>
        <p:nvPicPr>
          <p:cNvPr id="7184" name="Picture 16" descr="goldcoast-43x40-150dp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75" y="3562350"/>
            <a:ext cx="1438275" cy="1547813"/>
          </a:xfrm>
          <a:prstGeom prst="rect">
            <a:avLst/>
          </a:prstGeom>
          <a:noFill/>
          <a:extLst>
            <a:ext uri="{909E8E84-426E-40dd-AFC4-6F175D3DCCD1}">
              <a14:hiddenFill xmlns:a14="http://schemas.microsoft.com/office/drawing/2010/main">
                <a:solidFill>
                  <a:srgbClr val="FFFFFF"/>
                </a:solidFill>
              </a14:hiddenFill>
            </a:ext>
          </a:extLst>
        </p:spPr>
      </p:pic>
      <p:sp>
        <p:nvSpPr>
          <p:cNvPr id="7170" name="Rectangle 2"/>
          <p:cNvSpPr>
            <a:spLocks noGrp="1" noChangeArrowheads="1"/>
          </p:cNvSpPr>
          <p:nvPr>
            <p:ph type="ctrTitle"/>
          </p:nvPr>
        </p:nvSpPr>
        <p:spPr>
          <a:xfrm>
            <a:off x="1728788" y="1042988"/>
            <a:ext cx="7164387" cy="3311525"/>
          </a:xfrm>
        </p:spPr>
        <p:txBody>
          <a:bodyPr/>
          <a:lstStyle>
            <a:lvl1pPr algn="l">
              <a:defRPr sz="4400"/>
            </a:lvl1pPr>
          </a:lstStyle>
          <a:p>
            <a:pPr lvl="0"/>
            <a:r>
              <a:rPr lang="en-AU" noProof="0" smtClean="0"/>
              <a:t>Click to edit Master title style</a:t>
            </a:r>
          </a:p>
        </p:txBody>
      </p:sp>
      <p:sp>
        <p:nvSpPr>
          <p:cNvPr id="7171" name="Rectangle 3"/>
          <p:cNvSpPr>
            <a:spLocks noGrp="1" noChangeArrowheads="1"/>
          </p:cNvSpPr>
          <p:nvPr>
            <p:ph type="subTitle" idx="1"/>
          </p:nvPr>
        </p:nvSpPr>
        <p:spPr>
          <a:xfrm>
            <a:off x="1728788" y="4389438"/>
            <a:ext cx="7164387" cy="2159000"/>
          </a:xfrm>
          <a:extLst>
            <a:ext uri="{909E8E84-426E-40dd-AFC4-6F175D3DCCD1}">
              <a14:hiddenFill xmlns:a14="http://schemas.microsoft.com/office/drawing/2010/main">
                <a:solidFill>
                  <a:schemeClr val="accent1"/>
                </a:solidFill>
              </a14:hiddenFill>
            </a:ext>
          </a:extLst>
        </p:spPr>
        <p:txBody>
          <a:bodyPr/>
          <a:lstStyle>
            <a:lvl1pPr marL="0" indent="0">
              <a:buFont typeface="Wingdings" pitchFamily="2" charset="2"/>
              <a:buNone/>
              <a:defRPr sz="2000"/>
            </a:lvl1pPr>
          </a:lstStyle>
          <a:p>
            <a:pPr lvl="0"/>
            <a:r>
              <a:rPr lang="en-AU" noProof="0" smtClean="0"/>
              <a:t>Click to edit Master subtitle style</a:t>
            </a:r>
          </a:p>
        </p:txBody>
      </p:sp>
      <p:sp>
        <p:nvSpPr>
          <p:cNvPr id="7174" name="Rectangle 6"/>
          <p:cNvSpPr>
            <a:spLocks noGrp="1" noChangeArrowheads="1"/>
          </p:cNvSpPr>
          <p:nvPr>
            <p:ph type="sldNum" sz="quarter" idx="4"/>
          </p:nvPr>
        </p:nvSpPr>
        <p:spPr/>
        <p:txBody>
          <a:bodyPr/>
          <a:lstStyle>
            <a:lvl1pPr>
              <a:defRPr/>
            </a:lvl1pPr>
          </a:lstStyle>
          <a:p>
            <a:fld id="{6F24BD67-EC30-4E9E-94FC-627F19452F98}" type="slidenum">
              <a:rPr lang="en-AU"/>
              <a:pPr/>
              <a:t>‹#›</a:t>
            </a:fld>
            <a:endParaRPr lang="en-AU"/>
          </a:p>
        </p:txBody>
      </p:sp>
      <p:pic>
        <p:nvPicPr>
          <p:cNvPr id="7189" name="Picture 21" descr="urban-research-program"/>
          <p:cNvPicPr>
            <a:picLocks noChangeAspect="1" noChangeArrowheads="1"/>
          </p:cNvPicPr>
          <p:nvPr/>
        </p:nvPicPr>
        <p:blipFill>
          <a:blip r:embed="rId8">
            <a:extLst>
              <a:ext uri="{28A0092B-C50C-407E-A947-70E740481C1C}">
                <a14:useLocalDpi xmlns:a14="http://schemas.microsoft.com/office/drawing/2010/main" val="0"/>
              </a:ext>
            </a:extLst>
          </a:blip>
          <a:srcRect b="711"/>
          <a:stretch>
            <a:fillRect/>
          </a:stretch>
        </p:blipFill>
        <p:spPr bwMode="auto">
          <a:xfrm>
            <a:off x="1584325" y="6694488"/>
            <a:ext cx="2157413" cy="503237"/>
          </a:xfrm>
          <a:prstGeom prst="rect">
            <a:avLst/>
          </a:prstGeom>
          <a:noFill/>
          <a:extLst>
            <a:ext uri="{909E8E84-426E-40dd-AFC4-6F175D3DCCD1}">
              <a14:hiddenFill xmlns:a14="http://schemas.microsoft.com/office/drawing/2010/main">
                <a:solidFill>
                  <a:srgbClr val="FFFFFF"/>
                </a:solidFill>
              </a14:hiddenFill>
            </a:ext>
          </a:extLst>
        </p:spPr>
      </p:pic>
      <p:pic>
        <p:nvPicPr>
          <p:cNvPr id="7190" name="Picture 22" descr="urp-web-addres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37363" y="6694488"/>
            <a:ext cx="2157412" cy="506412"/>
          </a:xfrm>
          <a:prstGeom prst="rect">
            <a:avLst/>
          </a:prstGeom>
          <a:noFill/>
          <a:extLst>
            <a:ext uri="{909E8E84-426E-40dd-AFC4-6F175D3DCCD1}">
              <a14:hiddenFill xmlns:a14="http://schemas.microsoft.com/office/drawing/2010/main">
                <a:solidFill>
                  <a:srgbClr val="FFFFFF"/>
                </a:solidFill>
              </a14:hiddenFill>
            </a:ext>
          </a:extLst>
        </p:spPr>
      </p:pic>
      <p:sp>
        <p:nvSpPr>
          <p:cNvPr id="7191" name="Rectangle 23"/>
          <p:cNvSpPr>
            <a:spLocks noGrp="1" noChangeArrowheads="1"/>
          </p:cNvSpPr>
          <p:nvPr>
            <p:ph type="dt" sz="half" idx="2"/>
          </p:nvPr>
        </p:nvSpPr>
        <p:spPr/>
        <p:txBody>
          <a:bodyPr/>
          <a:lstStyle>
            <a:lvl1pPr>
              <a:defRPr/>
            </a:lvl1pPr>
          </a:lstStyle>
          <a:p>
            <a:fld id="{9F96EC23-A2D8-4619-9CA4-7CBAA575A8A7}" type="datetime1">
              <a:rPr lang="en-AU"/>
              <a:pPr/>
              <a:t>27/09/13</a:t>
            </a:fld>
            <a:endParaRPr lang="en-AU"/>
          </a:p>
        </p:txBody>
      </p:sp>
      <p:sp>
        <p:nvSpPr>
          <p:cNvPr id="7192" name="Rectangle 24"/>
          <p:cNvSpPr>
            <a:spLocks noGrp="1" noChangeArrowheads="1"/>
          </p:cNvSpPr>
          <p:nvPr>
            <p:ph type="ftr" sz="quarter" idx="3"/>
          </p:nvPr>
        </p:nvSpPr>
        <p:spPr/>
        <p:txBody>
          <a:bodyPr/>
          <a:lstStyle>
            <a:lvl1pPr>
              <a:defRPr/>
            </a:lvl1pPr>
          </a:lstStyle>
          <a:p>
            <a:r>
              <a:rPr lang="en-AU"/>
              <a:t>abc</a:t>
            </a: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fld id="{5EA56F44-E2DC-48B1-812B-07F86B26A1D5}" type="datetime1">
              <a:rPr lang="en-AU"/>
              <a:pPr/>
              <a:t>27/09/13</a:t>
            </a:fld>
            <a:endParaRPr lang="en-AU"/>
          </a:p>
        </p:txBody>
      </p:sp>
      <p:sp>
        <p:nvSpPr>
          <p:cNvPr id="5" name="Footer Placeholder 4"/>
          <p:cNvSpPr>
            <a:spLocks noGrp="1"/>
          </p:cNvSpPr>
          <p:nvPr>
            <p:ph type="ftr" sz="quarter" idx="11"/>
          </p:nvPr>
        </p:nvSpPr>
        <p:spPr/>
        <p:txBody>
          <a:bodyPr/>
          <a:lstStyle>
            <a:lvl1pPr>
              <a:defRPr/>
            </a:lvl1pPr>
          </a:lstStyle>
          <a:p>
            <a:r>
              <a:rPr lang="en-AU"/>
              <a:t>abc</a:t>
            </a:r>
          </a:p>
        </p:txBody>
      </p:sp>
      <p:sp>
        <p:nvSpPr>
          <p:cNvPr id="6" name="Slide Number Placeholder 5"/>
          <p:cNvSpPr>
            <a:spLocks noGrp="1"/>
          </p:cNvSpPr>
          <p:nvPr>
            <p:ph type="sldNum" sz="quarter" idx="12"/>
          </p:nvPr>
        </p:nvSpPr>
        <p:spPr/>
        <p:txBody>
          <a:bodyPr/>
          <a:lstStyle>
            <a:lvl1pPr>
              <a:defRPr/>
            </a:lvl1pPr>
          </a:lstStyle>
          <a:p>
            <a:fld id="{9397B526-D29C-4EC2-8C06-761E32509751}" type="slidenum">
              <a:rPr lang="en-AU"/>
              <a:pPr/>
              <a:t>‹#›</a:t>
            </a:fld>
            <a:endParaRPr lang="en-AU"/>
          </a:p>
        </p:txBody>
      </p:sp>
    </p:spTree>
    <p:extLst>
      <p:ext uri="{BB962C8B-B14F-4D97-AF65-F5344CB8AC3E}">
        <p14:creationId xmlns:p14="http://schemas.microsoft.com/office/powerpoint/2010/main" val="327201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02475" y="104775"/>
            <a:ext cx="1790700" cy="648335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728788" y="104775"/>
            <a:ext cx="5221287" cy="6483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fld id="{48CC2CC4-3384-40B2-B7B8-CE123282E000}" type="datetime1">
              <a:rPr lang="en-AU"/>
              <a:pPr/>
              <a:t>27/09/13</a:t>
            </a:fld>
            <a:endParaRPr lang="en-AU"/>
          </a:p>
        </p:txBody>
      </p:sp>
      <p:sp>
        <p:nvSpPr>
          <p:cNvPr id="5" name="Footer Placeholder 4"/>
          <p:cNvSpPr>
            <a:spLocks noGrp="1"/>
          </p:cNvSpPr>
          <p:nvPr>
            <p:ph type="ftr" sz="quarter" idx="11"/>
          </p:nvPr>
        </p:nvSpPr>
        <p:spPr/>
        <p:txBody>
          <a:bodyPr/>
          <a:lstStyle>
            <a:lvl1pPr>
              <a:defRPr/>
            </a:lvl1pPr>
          </a:lstStyle>
          <a:p>
            <a:r>
              <a:rPr lang="en-AU"/>
              <a:t>abc</a:t>
            </a:r>
          </a:p>
        </p:txBody>
      </p:sp>
      <p:sp>
        <p:nvSpPr>
          <p:cNvPr id="6" name="Slide Number Placeholder 5"/>
          <p:cNvSpPr>
            <a:spLocks noGrp="1"/>
          </p:cNvSpPr>
          <p:nvPr>
            <p:ph type="sldNum" sz="quarter" idx="12"/>
          </p:nvPr>
        </p:nvSpPr>
        <p:spPr/>
        <p:txBody>
          <a:bodyPr/>
          <a:lstStyle>
            <a:lvl1pPr>
              <a:defRPr/>
            </a:lvl1pPr>
          </a:lstStyle>
          <a:p>
            <a:fld id="{1ACFA19D-8013-4DC1-B8FB-B263E551B129}" type="slidenum">
              <a:rPr lang="en-AU"/>
              <a:pPr/>
              <a:t>‹#›</a:t>
            </a:fld>
            <a:endParaRPr lang="en-AU"/>
          </a:p>
        </p:txBody>
      </p:sp>
    </p:spTree>
    <p:extLst>
      <p:ext uri="{BB962C8B-B14F-4D97-AF65-F5344CB8AC3E}">
        <p14:creationId xmlns:p14="http://schemas.microsoft.com/office/powerpoint/2010/main" val="271127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fld id="{DF3679CA-A488-43A9-9D03-B92A49914762}" type="datetime1">
              <a:rPr lang="en-AU"/>
              <a:pPr/>
              <a:t>27/09/13</a:t>
            </a:fld>
            <a:endParaRPr lang="en-AU"/>
          </a:p>
        </p:txBody>
      </p:sp>
      <p:sp>
        <p:nvSpPr>
          <p:cNvPr id="5" name="Footer Placeholder 4"/>
          <p:cNvSpPr>
            <a:spLocks noGrp="1"/>
          </p:cNvSpPr>
          <p:nvPr>
            <p:ph type="ftr" sz="quarter" idx="11"/>
          </p:nvPr>
        </p:nvSpPr>
        <p:spPr/>
        <p:txBody>
          <a:bodyPr/>
          <a:lstStyle>
            <a:lvl1pPr>
              <a:defRPr/>
            </a:lvl1pPr>
          </a:lstStyle>
          <a:p>
            <a:r>
              <a:rPr lang="en-AU"/>
              <a:t>abc</a:t>
            </a:r>
          </a:p>
        </p:txBody>
      </p:sp>
      <p:sp>
        <p:nvSpPr>
          <p:cNvPr id="6" name="Slide Number Placeholder 5"/>
          <p:cNvSpPr>
            <a:spLocks noGrp="1"/>
          </p:cNvSpPr>
          <p:nvPr>
            <p:ph type="sldNum" sz="quarter" idx="12"/>
          </p:nvPr>
        </p:nvSpPr>
        <p:spPr/>
        <p:txBody>
          <a:bodyPr/>
          <a:lstStyle>
            <a:lvl1pPr>
              <a:defRPr/>
            </a:lvl1pPr>
          </a:lstStyle>
          <a:p>
            <a:fld id="{B94C2AD0-696D-4797-ACBB-FA72F2E7D199}" type="slidenum">
              <a:rPr lang="en-AU"/>
              <a:pPr/>
              <a:t>‹#›</a:t>
            </a:fld>
            <a:endParaRPr lang="en-AU"/>
          </a:p>
        </p:txBody>
      </p:sp>
    </p:spTree>
    <p:extLst>
      <p:ext uri="{BB962C8B-B14F-4D97-AF65-F5344CB8AC3E}">
        <p14:creationId xmlns:p14="http://schemas.microsoft.com/office/powerpoint/2010/main" val="208262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11200" y="4627563"/>
            <a:ext cx="7650163" cy="1430337"/>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11200" y="3052763"/>
            <a:ext cx="7650163"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4A1AD67-9F60-4475-994E-D57EAC0056CF}" type="datetime1">
              <a:rPr lang="en-AU"/>
              <a:pPr/>
              <a:t>27/09/13</a:t>
            </a:fld>
            <a:endParaRPr lang="en-AU"/>
          </a:p>
        </p:txBody>
      </p:sp>
      <p:sp>
        <p:nvSpPr>
          <p:cNvPr id="5" name="Footer Placeholder 4"/>
          <p:cNvSpPr>
            <a:spLocks noGrp="1"/>
          </p:cNvSpPr>
          <p:nvPr>
            <p:ph type="ftr" sz="quarter" idx="11"/>
          </p:nvPr>
        </p:nvSpPr>
        <p:spPr/>
        <p:txBody>
          <a:bodyPr/>
          <a:lstStyle>
            <a:lvl1pPr>
              <a:defRPr/>
            </a:lvl1pPr>
          </a:lstStyle>
          <a:p>
            <a:r>
              <a:rPr lang="en-AU"/>
              <a:t>abc</a:t>
            </a:r>
          </a:p>
        </p:txBody>
      </p:sp>
      <p:sp>
        <p:nvSpPr>
          <p:cNvPr id="6" name="Slide Number Placeholder 5"/>
          <p:cNvSpPr>
            <a:spLocks noGrp="1"/>
          </p:cNvSpPr>
          <p:nvPr>
            <p:ph type="sldNum" sz="quarter" idx="12"/>
          </p:nvPr>
        </p:nvSpPr>
        <p:spPr/>
        <p:txBody>
          <a:bodyPr/>
          <a:lstStyle>
            <a:lvl1pPr>
              <a:defRPr/>
            </a:lvl1pPr>
          </a:lstStyle>
          <a:p>
            <a:fld id="{8551F820-0156-402A-8193-4380CAED046C}" type="slidenum">
              <a:rPr lang="en-AU"/>
              <a:pPr/>
              <a:t>‹#›</a:t>
            </a:fld>
            <a:endParaRPr lang="en-AU"/>
          </a:p>
        </p:txBody>
      </p:sp>
    </p:spTree>
    <p:extLst>
      <p:ext uri="{BB962C8B-B14F-4D97-AF65-F5344CB8AC3E}">
        <p14:creationId xmlns:p14="http://schemas.microsoft.com/office/powerpoint/2010/main" val="54180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728788" y="1368425"/>
            <a:ext cx="3505200" cy="521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386388" y="1368425"/>
            <a:ext cx="3506787" cy="521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fld id="{997AB1DD-22FC-4EB1-BFAB-C89F7D45C1F7}" type="datetime1">
              <a:rPr lang="en-AU"/>
              <a:pPr/>
              <a:t>27/09/13</a:t>
            </a:fld>
            <a:endParaRPr lang="en-AU"/>
          </a:p>
        </p:txBody>
      </p:sp>
      <p:sp>
        <p:nvSpPr>
          <p:cNvPr id="6" name="Footer Placeholder 5"/>
          <p:cNvSpPr>
            <a:spLocks noGrp="1"/>
          </p:cNvSpPr>
          <p:nvPr>
            <p:ph type="ftr" sz="quarter" idx="11"/>
          </p:nvPr>
        </p:nvSpPr>
        <p:spPr/>
        <p:txBody>
          <a:bodyPr/>
          <a:lstStyle>
            <a:lvl1pPr>
              <a:defRPr/>
            </a:lvl1pPr>
          </a:lstStyle>
          <a:p>
            <a:r>
              <a:rPr lang="en-AU"/>
              <a:t>abc</a:t>
            </a:r>
          </a:p>
        </p:txBody>
      </p:sp>
      <p:sp>
        <p:nvSpPr>
          <p:cNvPr id="7" name="Slide Number Placeholder 6"/>
          <p:cNvSpPr>
            <a:spLocks noGrp="1"/>
          </p:cNvSpPr>
          <p:nvPr>
            <p:ph type="sldNum" sz="quarter" idx="12"/>
          </p:nvPr>
        </p:nvSpPr>
        <p:spPr/>
        <p:txBody>
          <a:bodyPr/>
          <a:lstStyle>
            <a:lvl1pPr>
              <a:defRPr/>
            </a:lvl1pPr>
          </a:lstStyle>
          <a:p>
            <a:fld id="{B488835D-62A2-4822-B35A-2E19F550A8A4}" type="slidenum">
              <a:rPr lang="en-AU"/>
              <a:pPr/>
              <a:t>‹#›</a:t>
            </a:fld>
            <a:endParaRPr lang="en-AU"/>
          </a:p>
        </p:txBody>
      </p:sp>
    </p:spTree>
    <p:extLst>
      <p:ext uri="{BB962C8B-B14F-4D97-AF65-F5344CB8AC3E}">
        <p14:creationId xmlns:p14="http://schemas.microsoft.com/office/powerpoint/2010/main" val="195398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0850" y="288925"/>
            <a:ext cx="8101013" cy="120015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0850" y="1611313"/>
            <a:ext cx="39766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0850" y="2284413"/>
            <a:ext cx="39766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572000" y="1611313"/>
            <a:ext cx="3979863"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0" y="2284413"/>
            <a:ext cx="3979863"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fld id="{2752B19F-3B4E-48A3-9933-3A3608A1CFF5}" type="datetime1">
              <a:rPr lang="en-AU"/>
              <a:pPr/>
              <a:t>27/09/13</a:t>
            </a:fld>
            <a:endParaRPr lang="en-AU"/>
          </a:p>
        </p:txBody>
      </p:sp>
      <p:sp>
        <p:nvSpPr>
          <p:cNvPr id="8" name="Footer Placeholder 7"/>
          <p:cNvSpPr>
            <a:spLocks noGrp="1"/>
          </p:cNvSpPr>
          <p:nvPr>
            <p:ph type="ftr" sz="quarter" idx="11"/>
          </p:nvPr>
        </p:nvSpPr>
        <p:spPr/>
        <p:txBody>
          <a:bodyPr/>
          <a:lstStyle>
            <a:lvl1pPr>
              <a:defRPr/>
            </a:lvl1pPr>
          </a:lstStyle>
          <a:p>
            <a:r>
              <a:rPr lang="en-AU"/>
              <a:t>abc</a:t>
            </a:r>
          </a:p>
        </p:txBody>
      </p:sp>
      <p:sp>
        <p:nvSpPr>
          <p:cNvPr id="9" name="Slide Number Placeholder 8"/>
          <p:cNvSpPr>
            <a:spLocks noGrp="1"/>
          </p:cNvSpPr>
          <p:nvPr>
            <p:ph type="sldNum" sz="quarter" idx="12"/>
          </p:nvPr>
        </p:nvSpPr>
        <p:spPr/>
        <p:txBody>
          <a:bodyPr/>
          <a:lstStyle>
            <a:lvl1pPr>
              <a:defRPr/>
            </a:lvl1pPr>
          </a:lstStyle>
          <a:p>
            <a:fld id="{FE302B4B-F82C-4957-B806-DB3707A4C712}" type="slidenum">
              <a:rPr lang="en-AU"/>
              <a:pPr/>
              <a:t>‹#›</a:t>
            </a:fld>
            <a:endParaRPr lang="en-AU"/>
          </a:p>
        </p:txBody>
      </p:sp>
    </p:spTree>
    <p:extLst>
      <p:ext uri="{BB962C8B-B14F-4D97-AF65-F5344CB8AC3E}">
        <p14:creationId xmlns:p14="http://schemas.microsoft.com/office/powerpoint/2010/main" val="2517747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fld id="{4D1730D9-BEDD-443F-ADFE-28DAC35D13DA}" type="datetime1">
              <a:rPr lang="en-AU"/>
              <a:pPr/>
              <a:t>27/09/13</a:t>
            </a:fld>
            <a:endParaRPr lang="en-AU"/>
          </a:p>
        </p:txBody>
      </p:sp>
      <p:sp>
        <p:nvSpPr>
          <p:cNvPr id="4" name="Footer Placeholder 3"/>
          <p:cNvSpPr>
            <a:spLocks noGrp="1"/>
          </p:cNvSpPr>
          <p:nvPr>
            <p:ph type="ftr" sz="quarter" idx="11"/>
          </p:nvPr>
        </p:nvSpPr>
        <p:spPr/>
        <p:txBody>
          <a:bodyPr/>
          <a:lstStyle>
            <a:lvl1pPr>
              <a:defRPr/>
            </a:lvl1pPr>
          </a:lstStyle>
          <a:p>
            <a:r>
              <a:rPr lang="en-AU"/>
              <a:t>abc</a:t>
            </a:r>
          </a:p>
        </p:txBody>
      </p:sp>
      <p:sp>
        <p:nvSpPr>
          <p:cNvPr id="5" name="Slide Number Placeholder 4"/>
          <p:cNvSpPr>
            <a:spLocks noGrp="1"/>
          </p:cNvSpPr>
          <p:nvPr>
            <p:ph type="sldNum" sz="quarter" idx="12"/>
          </p:nvPr>
        </p:nvSpPr>
        <p:spPr/>
        <p:txBody>
          <a:bodyPr/>
          <a:lstStyle>
            <a:lvl1pPr>
              <a:defRPr/>
            </a:lvl1pPr>
          </a:lstStyle>
          <a:p>
            <a:fld id="{34B1EA1E-41BD-48CB-9C07-CB211AA0DA4B}" type="slidenum">
              <a:rPr lang="en-AU"/>
              <a:pPr/>
              <a:t>‹#›</a:t>
            </a:fld>
            <a:endParaRPr lang="en-AU"/>
          </a:p>
        </p:txBody>
      </p:sp>
    </p:spTree>
    <p:extLst>
      <p:ext uri="{BB962C8B-B14F-4D97-AF65-F5344CB8AC3E}">
        <p14:creationId xmlns:p14="http://schemas.microsoft.com/office/powerpoint/2010/main" val="345641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2E38A1A-529A-4535-9623-70DD9DEFB30A}" type="datetime1">
              <a:rPr lang="en-AU"/>
              <a:pPr/>
              <a:t>27/09/13</a:t>
            </a:fld>
            <a:endParaRPr lang="en-AU"/>
          </a:p>
        </p:txBody>
      </p:sp>
      <p:sp>
        <p:nvSpPr>
          <p:cNvPr id="3" name="Footer Placeholder 2"/>
          <p:cNvSpPr>
            <a:spLocks noGrp="1"/>
          </p:cNvSpPr>
          <p:nvPr>
            <p:ph type="ftr" sz="quarter" idx="11"/>
          </p:nvPr>
        </p:nvSpPr>
        <p:spPr/>
        <p:txBody>
          <a:bodyPr/>
          <a:lstStyle>
            <a:lvl1pPr>
              <a:defRPr/>
            </a:lvl1pPr>
          </a:lstStyle>
          <a:p>
            <a:r>
              <a:rPr lang="en-AU"/>
              <a:t>abc</a:t>
            </a:r>
          </a:p>
        </p:txBody>
      </p:sp>
      <p:sp>
        <p:nvSpPr>
          <p:cNvPr id="4" name="Slide Number Placeholder 3"/>
          <p:cNvSpPr>
            <a:spLocks noGrp="1"/>
          </p:cNvSpPr>
          <p:nvPr>
            <p:ph type="sldNum" sz="quarter" idx="12"/>
          </p:nvPr>
        </p:nvSpPr>
        <p:spPr/>
        <p:txBody>
          <a:bodyPr/>
          <a:lstStyle>
            <a:lvl1pPr>
              <a:defRPr/>
            </a:lvl1pPr>
          </a:lstStyle>
          <a:p>
            <a:fld id="{48881BD3-0B42-4526-A77E-341F0616C08B}" type="slidenum">
              <a:rPr lang="en-AU"/>
              <a:pPr/>
              <a:t>‹#›</a:t>
            </a:fld>
            <a:endParaRPr lang="en-AU"/>
          </a:p>
        </p:txBody>
      </p:sp>
    </p:spTree>
    <p:extLst>
      <p:ext uri="{BB962C8B-B14F-4D97-AF65-F5344CB8AC3E}">
        <p14:creationId xmlns:p14="http://schemas.microsoft.com/office/powerpoint/2010/main" val="399369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0850" y="287338"/>
            <a:ext cx="2960688" cy="121920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19488" y="287338"/>
            <a:ext cx="503237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0850" y="1506538"/>
            <a:ext cx="2960688"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27549A8-D8CE-46D2-863B-F88797F30957}" type="datetime1">
              <a:rPr lang="en-AU"/>
              <a:pPr/>
              <a:t>27/09/13</a:t>
            </a:fld>
            <a:endParaRPr lang="en-AU"/>
          </a:p>
        </p:txBody>
      </p:sp>
      <p:sp>
        <p:nvSpPr>
          <p:cNvPr id="6" name="Footer Placeholder 5"/>
          <p:cNvSpPr>
            <a:spLocks noGrp="1"/>
          </p:cNvSpPr>
          <p:nvPr>
            <p:ph type="ftr" sz="quarter" idx="11"/>
          </p:nvPr>
        </p:nvSpPr>
        <p:spPr/>
        <p:txBody>
          <a:bodyPr/>
          <a:lstStyle>
            <a:lvl1pPr>
              <a:defRPr/>
            </a:lvl1pPr>
          </a:lstStyle>
          <a:p>
            <a:r>
              <a:rPr lang="en-AU"/>
              <a:t>abc</a:t>
            </a:r>
          </a:p>
        </p:txBody>
      </p:sp>
      <p:sp>
        <p:nvSpPr>
          <p:cNvPr id="7" name="Slide Number Placeholder 6"/>
          <p:cNvSpPr>
            <a:spLocks noGrp="1"/>
          </p:cNvSpPr>
          <p:nvPr>
            <p:ph type="sldNum" sz="quarter" idx="12"/>
          </p:nvPr>
        </p:nvSpPr>
        <p:spPr/>
        <p:txBody>
          <a:bodyPr/>
          <a:lstStyle>
            <a:lvl1pPr>
              <a:defRPr/>
            </a:lvl1pPr>
          </a:lstStyle>
          <a:p>
            <a:fld id="{AA8FC396-D4BA-422A-8071-DA53E1A4BF18}" type="slidenum">
              <a:rPr lang="en-AU"/>
              <a:pPr/>
              <a:t>‹#›</a:t>
            </a:fld>
            <a:endParaRPr lang="en-AU"/>
          </a:p>
        </p:txBody>
      </p:sp>
    </p:spTree>
    <p:extLst>
      <p:ext uri="{BB962C8B-B14F-4D97-AF65-F5344CB8AC3E}">
        <p14:creationId xmlns:p14="http://schemas.microsoft.com/office/powerpoint/2010/main" val="2485898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3713" y="5040313"/>
            <a:ext cx="5400675" cy="595312"/>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63713" y="642938"/>
            <a:ext cx="540067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63713" y="5635625"/>
            <a:ext cx="540067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CAF747E-4A60-4D75-B347-C021E6157FDF}" type="datetime1">
              <a:rPr lang="en-AU"/>
              <a:pPr/>
              <a:t>27/09/13</a:t>
            </a:fld>
            <a:endParaRPr lang="en-AU"/>
          </a:p>
        </p:txBody>
      </p:sp>
      <p:sp>
        <p:nvSpPr>
          <p:cNvPr id="6" name="Footer Placeholder 5"/>
          <p:cNvSpPr>
            <a:spLocks noGrp="1"/>
          </p:cNvSpPr>
          <p:nvPr>
            <p:ph type="ftr" sz="quarter" idx="11"/>
          </p:nvPr>
        </p:nvSpPr>
        <p:spPr/>
        <p:txBody>
          <a:bodyPr/>
          <a:lstStyle>
            <a:lvl1pPr>
              <a:defRPr/>
            </a:lvl1pPr>
          </a:lstStyle>
          <a:p>
            <a:r>
              <a:rPr lang="en-AU"/>
              <a:t>abc</a:t>
            </a:r>
          </a:p>
        </p:txBody>
      </p:sp>
      <p:sp>
        <p:nvSpPr>
          <p:cNvPr id="7" name="Slide Number Placeholder 6"/>
          <p:cNvSpPr>
            <a:spLocks noGrp="1"/>
          </p:cNvSpPr>
          <p:nvPr>
            <p:ph type="sldNum" sz="quarter" idx="12"/>
          </p:nvPr>
        </p:nvSpPr>
        <p:spPr/>
        <p:txBody>
          <a:bodyPr/>
          <a:lstStyle>
            <a:lvl1pPr>
              <a:defRPr/>
            </a:lvl1pPr>
          </a:lstStyle>
          <a:p>
            <a:fld id="{90068C0C-8E23-4FC4-9B4E-DBF06071F0A2}" type="slidenum">
              <a:rPr lang="en-AU"/>
              <a:pPr/>
              <a:t>‹#›</a:t>
            </a:fld>
            <a:endParaRPr lang="en-AU"/>
          </a:p>
        </p:txBody>
      </p:sp>
    </p:spTree>
    <p:extLst>
      <p:ext uri="{BB962C8B-B14F-4D97-AF65-F5344CB8AC3E}">
        <p14:creationId xmlns:p14="http://schemas.microsoft.com/office/powerpoint/2010/main" val="9883514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image" Target="../media/image3.png"/><Relationship Id="rId16" Type="http://schemas.openxmlformats.org/officeDocument/2006/relationships/image" Target="../media/image4.png"/><Relationship Id="rId17" Type="http://schemas.openxmlformats.org/officeDocument/2006/relationships/image" Target="../media/image5.png"/><Relationship Id="rId18" Type="http://schemas.openxmlformats.org/officeDocument/2006/relationships/image" Target="../media/image6.png"/><Relationship Id="rId19"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28788" y="104775"/>
            <a:ext cx="7164387"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4000" tIns="144000" rIns="144000" bIns="14400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1728788" y="1368425"/>
            <a:ext cx="7164387" cy="5219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4000" tIns="144000" rIns="144000" bIns="14400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p:txBody>
      </p:sp>
      <p:sp>
        <p:nvSpPr>
          <p:cNvPr id="1028" name="Rectangle 4"/>
          <p:cNvSpPr>
            <a:spLocks noGrp="1" noChangeArrowheads="1"/>
          </p:cNvSpPr>
          <p:nvPr>
            <p:ph type="dt" sz="half" idx="2"/>
          </p:nvPr>
        </p:nvSpPr>
        <p:spPr bwMode="auto">
          <a:xfrm>
            <a:off x="3636963" y="6700838"/>
            <a:ext cx="1295400"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108000" rIns="36000" bIns="180000" numCol="1" anchor="ctr" anchorCtr="0" compatLnSpc="1">
            <a:prstTxWarp prst="textNoShape">
              <a:avLst/>
            </a:prstTxWarp>
          </a:bodyPr>
          <a:lstStyle>
            <a:lvl1pPr algn="ctr">
              <a:defRPr sz="1000"/>
            </a:lvl1pPr>
          </a:lstStyle>
          <a:p>
            <a:fld id="{5117B7AC-30B2-4EF6-96D8-E826B1124BEF}" type="datetime1">
              <a:rPr lang="en-AU"/>
              <a:pPr/>
              <a:t>27/09/13</a:t>
            </a:fld>
            <a:endParaRPr lang="en-AU"/>
          </a:p>
        </p:txBody>
      </p:sp>
      <p:sp>
        <p:nvSpPr>
          <p:cNvPr id="1029" name="Rectangle 5"/>
          <p:cNvSpPr>
            <a:spLocks noGrp="1" noChangeArrowheads="1"/>
          </p:cNvSpPr>
          <p:nvPr>
            <p:ph type="ftr" sz="quarter" idx="3"/>
          </p:nvPr>
        </p:nvSpPr>
        <p:spPr bwMode="auto">
          <a:xfrm>
            <a:off x="5795963" y="6700838"/>
            <a:ext cx="1152525"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108000" rIns="36000" bIns="180000" numCol="1" anchor="ctr" anchorCtr="0" compatLnSpc="1">
            <a:prstTxWarp prst="textNoShape">
              <a:avLst/>
            </a:prstTxWarp>
          </a:bodyPr>
          <a:lstStyle>
            <a:lvl1pPr algn="ctr">
              <a:defRPr sz="1000"/>
            </a:lvl1pPr>
          </a:lstStyle>
          <a:p>
            <a:r>
              <a:rPr lang="en-AU"/>
              <a:t>abc</a:t>
            </a:r>
          </a:p>
        </p:txBody>
      </p:sp>
      <p:sp>
        <p:nvSpPr>
          <p:cNvPr id="1032" name="Line 8"/>
          <p:cNvSpPr>
            <a:spLocks noChangeShapeType="1"/>
          </p:cNvSpPr>
          <p:nvPr/>
        </p:nvSpPr>
        <p:spPr bwMode="auto">
          <a:xfrm>
            <a:off x="1727200" y="6692900"/>
            <a:ext cx="72691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33" name="Line 9"/>
          <p:cNvSpPr>
            <a:spLocks noChangeShapeType="1"/>
          </p:cNvSpPr>
          <p:nvPr/>
        </p:nvSpPr>
        <p:spPr bwMode="auto">
          <a:xfrm>
            <a:off x="1731963" y="1260475"/>
            <a:ext cx="726916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1034" name="Picture 10" descr="southbank-35x40-150dpi"/>
          <p:cNvPicPr>
            <a:picLocks noChangeAspect="1" noChangeArrowheads="1"/>
          </p:cNvPicPr>
          <p:nvPr/>
        </p:nvPicPr>
        <p:blipFill>
          <a:blip r:embed="rId13">
            <a:extLst>
              <a:ext uri="{28A0092B-C50C-407E-A947-70E740481C1C}">
                <a14:useLocalDpi xmlns:a14="http://schemas.microsoft.com/office/drawing/2010/main" val="0"/>
              </a:ext>
            </a:extLst>
          </a:blip>
          <a:srcRect t="285"/>
          <a:stretch>
            <a:fillRect/>
          </a:stretch>
        </p:blipFill>
        <p:spPr bwMode="auto">
          <a:xfrm>
            <a:off x="142875" y="2159000"/>
            <a:ext cx="1439863"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1" descr="housing-20x40-150dpi"/>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2875" y="142875"/>
            <a:ext cx="1438275" cy="71913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busway-28x40-150dpi"/>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2875" y="1006475"/>
            <a:ext cx="1438275" cy="10064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brisbane-50x40-150dpi"/>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2875" y="5253038"/>
            <a:ext cx="1438275" cy="179863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goldcoast-43x40-150dpi"/>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2875" y="3562350"/>
            <a:ext cx="1438275" cy="1547813"/>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9"/>
          <p:cNvSpPr>
            <a:spLocks noGrp="1" noChangeArrowheads="1"/>
          </p:cNvSpPr>
          <p:nvPr>
            <p:ph type="sldNum" sz="quarter" idx="4"/>
          </p:nvPr>
        </p:nvSpPr>
        <p:spPr bwMode="auto">
          <a:xfrm>
            <a:off x="4932363" y="6700838"/>
            <a:ext cx="863600"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108000" rIns="36000" bIns="180000" numCol="1" anchor="ctr" anchorCtr="0" compatLnSpc="1">
            <a:prstTxWarp prst="textNoShape">
              <a:avLst/>
            </a:prstTxWarp>
          </a:bodyPr>
          <a:lstStyle>
            <a:lvl1pPr algn="ctr">
              <a:defRPr sz="1200"/>
            </a:lvl1pPr>
          </a:lstStyle>
          <a:p>
            <a:fld id="{6EF4ECED-04EF-4AEC-99F8-8FEF40271122}" type="slidenum">
              <a:rPr lang="en-AU"/>
              <a:pPr/>
              <a:t>‹#›</a:t>
            </a:fld>
            <a:endParaRPr lang="en-AU"/>
          </a:p>
        </p:txBody>
      </p:sp>
      <p:pic>
        <p:nvPicPr>
          <p:cNvPr id="1055" name="Picture 31" descr="urban-research-program"/>
          <p:cNvPicPr>
            <a:picLocks noChangeAspect="1" noChangeArrowheads="1"/>
          </p:cNvPicPr>
          <p:nvPr/>
        </p:nvPicPr>
        <p:blipFill>
          <a:blip r:embed="rId18">
            <a:extLst>
              <a:ext uri="{28A0092B-C50C-407E-A947-70E740481C1C}">
                <a14:useLocalDpi xmlns:a14="http://schemas.microsoft.com/office/drawing/2010/main" val="0"/>
              </a:ext>
            </a:extLst>
          </a:blip>
          <a:srcRect b="711"/>
          <a:stretch>
            <a:fillRect/>
          </a:stretch>
        </p:blipFill>
        <p:spPr bwMode="auto">
          <a:xfrm>
            <a:off x="1584325" y="6694488"/>
            <a:ext cx="2157413" cy="503237"/>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urp-web-address"/>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37363" y="6694488"/>
            <a:ext cx="2157412" cy="5064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accent2"/>
        </a:buClr>
        <a:buSzPct val="70000"/>
        <a:buFont typeface="Wingdings" pitchFamily="2" charset="2"/>
        <a:buChar char="n"/>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65000"/>
        <a:buFont typeface="Wingdings" pitchFamily="2" charset="2"/>
        <a:buChar char="l"/>
        <a:defRPr sz="2200">
          <a:solidFill>
            <a:schemeClr val="tx1"/>
          </a:solidFill>
          <a:latin typeface="+mn-lt"/>
        </a:defRPr>
      </a:lvl2pPr>
      <a:lvl3pPr marL="1143000" indent="-228600" algn="l" rtl="0" fontAlgn="base">
        <a:spcBef>
          <a:spcPct val="20000"/>
        </a:spcBef>
        <a:spcAft>
          <a:spcPct val="0"/>
        </a:spcAft>
        <a:buClr>
          <a:schemeClr val="folHlink"/>
        </a:buClr>
        <a:buFont typeface="Wingdings" pitchFamily="2" charset="2"/>
        <a:buChar char="w"/>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lief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9779" y="0"/>
            <a:ext cx="5144400" cy="7227882"/>
          </a:xfrm>
          <a:prstGeom prst="rect">
            <a:avLst/>
          </a:prstGeom>
          <a:noFill/>
          <a:ln>
            <a:noFill/>
          </a:ln>
        </p:spPr>
      </p:pic>
    </p:spTree>
    <p:extLst>
      <p:ext uri="{BB962C8B-B14F-4D97-AF65-F5344CB8AC3E}">
        <p14:creationId xmlns:p14="http://schemas.microsoft.com/office/powerpoint/2010/main" val="26947763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Water Quality</a:t>
            </a:r>
            <a:endParaRPr lang="en-AU" dirty="0"/>
          </a:p>
        </p:txBody>
      </p:sp>
      <p:sp>
        <p:nvSpPr>
          <p:cNvPr id="3" name="Content Placeholder 2"/>
          <p:cNvSpPr>
            <a:spLocks noGrp="1"/>
          </p:cNvSpPr>
          <p:nvPr>
            <p:ph idx="1"/>
          </p:nvPr>
        </p:nvSpPr>
        <p:spPr/>
        <p:txBody>
          <a:bodyPr/>
          <a:lstStyle/>
          <a:p>
            <a:r>
              <a:rPr lang="en-AU" dirty="0"/>
              <a:t>Water quality monitoring, based on a number of indicators, gives a report card score.</a:t>
            </a:r>
          </a:p>
          <a:p>
            <a:pPr lvl="1"/>
            <a:r>
              <a:rPr lang="en-AU" dirty="0"/>
              <a:t>Required integration to develop a shared understanding of </a:t>
            </a:r>
            <a:r>
              <a:rPr lang="en-AU" dirty="0" smtClean="0"/>
              <a:t>processes to choose indicators </a:t>
            </a:r>
            <a:endParaRPr lang="en-AU" dirty="0"/>
          </a:p>
          <a:p>
            <a:r>
              <a:rPr lang="en-AU" dirty="0" smtClean="0"/>
              <a:t>‘Science-led’, but focussed on an agreed goal.</a:t>
            </a:r>
          </a:p>
          <a:p>
            <a:pPr lvl="1"/>
            <a:r>
              <a:rPr lang="en-AU" dirty="0" smtClean="0"/>
              <a:t>Needed ecology and ‘frontier’ science</a:t>
            </a:r>
          </a:p>
          <a:p>
            <a:pPr lvl="1"/>
            <a:r>
              <a:rPr lang="en-AU" dirty="0" smtClean="0"/>
              <a:t>Process allowed scientific uncertainty to be debated within science community</a:t>
            </a:r>
          </a:p>
          <a:p>
            <a:pPr lvl="1"/>
            <a:r>
              <a:rPr lang="en-AU" dirty="0" smtClean="0"/>
              <a:t>But transparent and open about uncertainty with stakeholders</a:t>
            </a:r>
            <a:endParaRPr lang="en-AU" dirty="0"/>
          </a:p>
          <a:p>
            <a:r>
              <a:rPr lang="en-AU" dirty="0" smtClean="0"/>
              <a:t>Note: </a:t>
            </a:r>
            <a:r>
              <a:rPr lang="en-AU" dirty="0"/>
              <a:t>there’s been little improvement more </a:t>
            </a:r>
            <a:r>
              <a:rPr lang="en-AU" dirty="0" smtClean="0"/>
              <a:t>recently.</a:t>
            </a:r>
            <a:endParaRPr lang="en-AU" dirty="0"/>
          </a:p>
          <a:p>
            <a:endParaRPr lang="en-AU" dirty="0"/>
          </a:p>
        </p:txBody>
      </p:sp>
    </p:spTree>
    <p:extLst>
      <p:ext uri="{BB962C8B-B14F-4D97-AF65-F5344CB8AC3E}">
        <p14:creationId xmlns:p14="http://schemas.microsoft.com/office/powerpoint/2010/main" val="3331040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Water Quantity</a:t>
            </a:r>
            <a:endParaRPr lang="en-AU" dirty="0"/>
          </a:p>
        </p:txBody>
      </p:sp>
      <p:sp>
        <p:nvSpPr>
          <p:cNvPr id="3" name="Content Placeholder 2"/>
          <p:cNvSpPr>
            <a:spLocks noGrp="1"/>
          </p:cNvSpPr>
          <p:nvPr>
            <p:ph idx="1"/>
          </p:nvPr>
        </p:nvSpPr>
        <p:spPr/>
        <p:txBody>
          <a:bodyPr/>
          <a:lstStyle/>
          <a:p>
            <a:r>
              <a:rPr lang="en-AU" dirty="0" smtClean="0"/>
              <a:t>‘Top-down’ supply decisions taken during drought</a:t>
            </a:r>
          </a:p>
          <a:p>
            <a:r>
              <a:rPr lang="en-AU" dirty="0"/>
              <a:t>Well-established, </a:t>
            </a:r>
            <a:r>
              <a:rPr lang="en-AU" dirty="0" smtClean="0"/>
              <a:t>policy-led and ‘certain’ science (engineering)</a:t>
            </a:r>
          </a:p>
          <a:p>
            <a:pPr lvl="1"/>
            <a:r>
              <a:rPr lang="en-AU" dirty="0" smtClean="0"/>
              <a:t>Uncertainty discussed in-house</a:t>
            </a:r>
          </a:p>
          <a:p>
            <a:endParaRPr lang="en-AU" dirty="0" smtClean="0"/>
          </a:p>
          <a:p>
            <a:r>
              <a:rPr lang="en-AU" dirty="0" smtClean="0"/>
              <a:t>Traveston </a:t>
            </a:r>
            <a:r>
              <a:rPr lang="en-AU" dirty="0"/>
              <a:t>Crossing </a:t>
            </a:r>
            <a:r>
              <a:rPr lang="en-AU" dirty="0" smtClean="0"/>
              <a:t>Dam:</a:t>
            </a:r>
            <a:endParaRPr lang="en-AU" dirty="0"/>
          </a:p>
          <a:p>
            <a:pPr lvl="1"/>
            <a:r>
              <a:rPr lang="en-AU" dirty="0"/>
              <a:t>Ultimately rejected on </a:t>
            </a:r>
            <a:r>
              <a:rPr lang="en-AU" dirty="0" smtClean="0"/>
              <a:t>scientific </a:t>
            </a:r>
            <a:r>
              <a:rPr lang="en-AU" dirty="0"/>
              <a:t>grounds </a:t>
            </a:r>
            <a:r>
              <a:rPr lang="en-AU" dirty="0" smtClean="0"/>
              <a:t>under </a:t>
            </a:r>
            <a:r>
              <a:rPr lang="en-AU" dirty="0"/>
              <a:t>existing </a:t>
            </a:r>
            <a:r>
              <a:rPr lang="en-AU" dirty="0" smtClean="0"/>
              <a:t>legislation</a:t>
            </a:r>
            <a:endParaRPr lang="en-AU" dirty="0"/>
          </a:p>
          <a:p>
            <a:pPr lvl="1"/>
            <a:r>
              <a:rPr lang="en-AU" dirty="0"/>
              <a:t>Many arguments over science – politicisation</a:t>
            </a:r>
            <a:r>
              <a:rPr lang="en-AU" dirty="0" smtClean="0"/>
              <a:t>.</a:t>
            </a:r>
          </a:p>
          <a:p>
            <a:r>
              <a:rPr lang="en-AU" dirty="0" smtClean="0"/>
              <a:t>Water recycling in Toowoomba:</a:t>
            </a:r>
          </a:p>
          <a:p>
            <a:pPr lvl="1"/>
            <a:r>
              <a:rPr lang="en-AU" dirty="0" smtClean="0"/>
              <a:t>Science </a:t>
            </a:r>
            <a:r>
              <a:rPr lang="en-AU" dirty="0"/>
              <a:t>unable to challenge </a:t>
            </a:r>
            <a:r>
              <a:rPr lang="en-AU" dirty="0" smtClean="0"/>
              <a:t>emotive values</a:t>
            </a:r>
            <a:r>
              <a:rPr lang="en-AU" dirty="0"/>
              <a:t>.</a:t>
            </a:r>
            <a:r>
              <a:rPr lang="en-AU" dirty="0" smtClean="0"/>
              <a:t> </a:t>
            </a:r>
            <a:endParaRPr lang="en-AU" dirty="0"/>
          </a:p>
          <a:p>
            <a:endParaRPr lang="en-AU" dirty="0" smtClean="0"/>
          </a:p>
          <a:p>
            <a:pPr lvl="1"/>
            <a:endParaRPr lang="en-AU" dirty="0"/>
          </a:p>
        </p:txBody>
      </p:sp>
    </p:spTree>
    <p:extLst>
      <p:ext uri="{BB962C8B-B14F-4D97-AF65-F5344CB8AC3E}">
        <p14:creationId xmlns:p14="http://schemas.microsoft.com/office/powerpoint/2010/main" val="434661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Water Quantity</a:t>
            </a:r>
            <a:endParaRPr lang="en-AU" dirty="0"/>
          </a:p>
        </p:txBody>
      </p:sp>
      <p:sp>
        <p:nvSpPr>
          <p:cNvPr id="3" name="Content Placeholder 2"/>
          <p:cNvSpPr>
            <a:spLocks noGrp="1"/>
          </p:cNvSpPr>
          <p:nvPr>
            <p:ph idx="1"/>
          </p:nvPr>
        </p:nvSpPr>
        <p:spPr/>
        <p:txBody>
          <a:bodyPr/>
          <a:lstStyle/>
          <a:p>
            <a:r>
              <a:rPr lang="en-AU" dirty="0" smtClean="0"/>
              <a:t>Defining environmental flows has been a challenge.</a:t>
            </a:r>
          </a:p>
          <a:p>
            <a:pPr lvl="1"/>
            <a:r>
              <a:rPr lang="en-AU" dirty="0" smtClean="0"/>
              <a:t>Combining quantitative flows with ecological understanding</a:t>
            </a:r>
          </a:p>
          <a:p>
            <a:r>
              <a:rPr lang="en-AU" dirty="0" smtClean="0"/>
              <a:t>Process involved determining ‘environmental values’.</a:t>
            </a:r>
          </a:p>
          <a:p>
            <a:pPr lvl="1"/>
            <a:r>
              <a:rPr lang="en-AU" dirty="0" smtClean="0"/>
              <a:t>Linked to scientifically measurable indicators </a:t>
            </a:r>
          </a:p>
          <a:p>
            <a:r>
              <a:rPr lang="en-AU" dirty="0" smtClean="0"/>
              <a:t>Engineering-dominated but having to deal with less ‘certain’ science (</a:t>
            </a:r>
            <a:r>
              <a:rPr lang="en-AU" i="1" dirty="0" smtClean="0"/>
              <a:t>e.g.</a:t>
            </a:r>
            <a:r>
              <a:rPr lang="en-AU" dirty="0" smtClean="0"/>
              <a:t> ecology).</a:t>
            </a:r>
          </a:p>
          <a:p>
            <a:pPr lvl="1"/>
            <a:r>
              <a:rPr lang="en-AU" dirty="0" smtClean="0"/>
              <a:t>Initially began using external experts and co-learning but has become increasingly ‘in-house’</a:t>
            </a:r>
          </a:p>
          <a:p>
            <a:pPr lvl="1"/>
            <a:endParaRPr lang="en-AU" dirty="0"/>
          </a:p>
        </p:txBody>
      </p:sp>
    </p:spTree>
    <p:extLst>
      <p:ext uri="{BB962C8B-B14F-4D97-AF65-F5344CB8AC3E}">
        <p14:creationId xmlns:p14="http://schemas.microsoft.com/office/powerpoint/2010/main" val="269868586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lstStyle/>
          <a:p>
            <a:r>
              <a:rPr lang="en-AU" dirty="0" smtClean="0"/>
              <a:t>Science can supply understanding to help define limits (but can not simply define limits).</a:t>
            </a:r>
          </a:p>
          <a:p>
            <a:r>
              <a:rPr lang="en-AU" dirty="0" smtClean="0"/>
              <a:t>Science is varied, uncertain and developing – a process, not a body of facts.</a:t>
            </a:r>
          </a:p>
          <a:p>
            <a:r>
              <a:rPr lang="en-AU" dirty="0" smtClean="0"/>
              <a:t>May need </a:t>
            </a:r>
            <a:r>
              <a:rPr lang="en-AU" dirty="0"/>
              <a:t>to </a:t>
            </a:r>
            <a:r>
              <a:rPr lang="en-AU" dirty="0" smtClean="0"/>
              <a:t>use </a:t>
            </a:r>
            <a:r>
              <a:rPr lang="en-AU" dirty="0"/>
              <a:t>science differently depending on what we are using it for and the science we have </a:t>
            </a:r>
            <a:r>
              <a:rPr lang="en-AU" dirty="0" smtClean="0"/>
              <a:t>available.</a:t>
            </a:r>
            <a:endParaRPr lang="en-AU" dirty="0"/>
          </a:p>
          <a:p>
            <a:r>
              <a:rPr lang="en-AU" dirty="0" smtClean="0"/>
              <a:t>There may be a need for a participatory, co-learning approach.</a:t>
            </a:r>
          </a:p>
          <a:p>
            <a:pPr lvl="1"/>
            <a:r>
              <a:rPr lang="en-AU" dirty="0" smtClean="0"/>
              <a:t>But do we want the science to set boundaries (arbiter role) or be a participant (advocacy role)?</a:t>
            </a:r>
          </a:p>
          <a:p>
            <a:r>
              <a:rPr lang="en-AU" dirty="0" smtClean="0"/>
              <a:t>Even where science is well-developed, it may not be able to resolve a conflict.</a:t>
            </a:r>
          </a:p>
        </p:txBody>
      </p:sp>
    </p:spTree>
    <p:extLst>
      <p:ext uri="{BB962C8B-B14F-4D97-AF65-F5344CB8AC3E}">
        <p14:creationId xmlns:p14="http://schemas.microsoft.com/office/powerpoint/2010/main" val="375410553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lstStyle/>
          <a:p>
            <a:r>
              <a:rPr lang="en-AU" dirty="0" smtClean="0"/>
              <a:t>To use science in socio-ecological problems (</a:t>
            </a:r>
            <a:r>
              <a:rPr lang="en-AU" i="1" dirty="0" smtClean="0"/>
              <a:t>e.g.</a:t>
            </a:r>
            <a:r>
              <a:rPr lang="en-AU" dirty="0" smtClean="0"/>
              <a:t> defining ecological limits) we need a process that can:</a:t>
            </a:r>
          </a:p>
          <a:p>
            <a:pPr lvl="1"/>
            <a:r>
              <a:rPr lang="en-AU" dirty="0" smtClean="0"/>
              <a:t>Accept different types of science</a:t>
            </a:r>
          </a:p>
          <a:p>
            <a:pPr lvl="1"/>
            <a:r>
              <a:rPr lang="en-AU" dirty="0" smtClean="0"/>
              <a:t>Allow for and cope with evolving and changing science (including science being ‘wrong’)</a:t>
            </a:r>
          </a:p>
          <a:p>
            <a:pPr lvl="1"/>
            <a:r>
              <a:rPr lang="en-AU" dirty="0" smtClean="0"/>
              <a:t>Deal with conflicts between scientific knowledge and tightly held values</a:t>
            </a:r>
          </a:p>
          <a:p>
            <a:r>
              <a:rPr lang="en-AU" dirty="0" smtClean="0"/>
              <a:t>May </a:t>
            </a:r>
            <a:r>
              <a:rPr lang="en-AU" dirty="0"/>
              <a:t>need:</a:t>
            </a:r>
          </a:p>
          <a:p>
            <a:pPr lvl="1"/>
            <a:r>
              <a:rPr lang="en-AU" dirty="0" smtClean="0"/>
              <a:t>Opportunities for co-learning</a:t>
            </a:r>
          </a:p>
          <a:p>
            <a:pPr lvl="1"/>
            <a:r>
              <a:rPr lang="en-AU" dirty="0" smtClean="0"/>
              <a:t>Strategies </a:t>
            </a:r>
            <a:r>
              <a:rPr lang="en-AU" dirty="0"/>
              <a:t>to deal with uncertainty</a:t>
            </a:r>
          </a:p>
          <a:p>
            <a:pPr lvl="1"/>
            <a:r>
              <a:rPr lang="en-AU" dirty="0"/>
              <a:t>A way for </a:t>
            </a:r>
            <a:r>
              <a:rPr lang="en-AU" dirty="0" smtClean="0"/>
              <a:t>science </a:t>
            </a:r>
            <a:r>
              <a:rPr lang="en-AU" dirty="0"/>
              <a:t>to </a:t>
            </a:r>
            <a:r>
              <a:rPr lang="en-AU" dirty="0" smtClean="0"/>
              <a:t>develop away from politics</a:t>
            </a:r>
          </a:p>
          <a:p>
            <a:pPr lvl="1"/>
            <a:r>
              <a:rPr lang="en-AU" dirty="0" smtClean="0"/>
              <a:t>Strategies to cope with politicisation</a:t>
            </a:r>
            <a:endParaRPr lang="en-AU" dirty="0"/>
          </a:p>
          <a:p>
            <a:pPr lvl="1"/>
            <a:endParaRPr lang="en-AU" dirty="0" smtClean="0"/>
          </a:p>
          <a:p>
            <a:pPr lvl="1"/>
            <a:endParaRPr lang="en-AU" dirty="0"/>
          </a:p>
        </p:txBody>
      </p:sp>
    </p:spTree>
    <p:extLst>
      <p:ext uri="{BB962C8B-B14F-4D97-AF65-F5344CB8AC3E}">
        <p14:creationId xmlns:p14="http://schemas.microsoft.com/office/powerpoint/2010/main" val="16866428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lstStyle/>
          <a:p>
            <a:r>
              <a:rPr lang="en-AU" dirty="0" smtClean="0"/>
              <a:t>Governance research provides us with tools for helping develop processes.</a:t>
            </a:r>
          </a:p>
          <a:p>
            <a:pPr lvl="1"/>
            <a:r>
              <a:rPr lang="en-AU" dirty="0" smtClean="0"/>
              <a:t>Importance of participation, trust, credibility, legitimacy </a:t>
            </a:r>
            <a:r>
              <a:rPr lang="en-AU" i="1" dirty="0" smtClean="0"/>
              <a:t>etc</a:t>
            </a:r>
            <a:r>
              <a:rPr lang="en-AU" dirty="0" smtClean="0"/>
              <a:t>.</a:t>
            </a:r>
          </a:p>
          <a:p>
            <a:r>
              <a:rPr lang="en-AU" dirty="0" smtClean="0"/>
              <a:t>Science-policy interface research provides with tools to understand the roles of science and strategies to improve it.</a:t>
            </a:r>
          </a:p>
          <a:p>
            <a:endParaRPr lang="en-AU" dirty="0"/>
          </a:p>
          <a:p>
            <a:r>
              <a:rPr lang="en-AU" dirty="0" smtClean="0"/>
              <a:t>However, we must remember that choosing ecological limits is a value-decision</a:t>
            </a:r>
          </a:p>
          <a:p>
            <a:pPr lvl="1"/>
            <a:r>
              <a:rPr lang="en-AU" dirty="0" smtClean="0"/>
              <a:t>We can still put humans on top…</a:t>
            </a:r>
          </a:p>
        </p:txBody>
      </p:sp>
    </p:spTree>
    <p:extLst>
      <p:ext uri="{BB962C8B-B14F-4D97-AF65-F5344CB8AC3E}">
        <p14:creationId xmlns:p14="http://schemas.microsoft.com/office/powerpoint/2010/main" val="1752321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Finally…</a:t>
            </a:r>
            <a:endParaRPr lang="en-AU" dirty="0"/>
          </a:p>
        </p:txBody>
      </p:sp>
      <p:sp>
        <p:nvSpPr>
          <p:cNvPr id="3" name="Content Placeholder 2"/>
          <p:cNvSpPr>
            <a:spLocks noGrp="1"/>
          </p:cNvSpPr>
          <p:nvPr>
            <p:ph idx="1"/>
          </p:nvPr>
        </p:nvSpPr>
        <p:spPr/>
        <p:txBody>
          <a:bodyPr/>
          <a:lstStyle/>
          <a:p>
            <a:r>
              <a:rPr lang="en-AU" dirty="0" smtClean="0"/>
              <a:t>Scientific knowledge does not have to imply human mastery over nature.</a:t>
            </a:r>
            <a:endParaRPr lang="en-AU" dirty="0" smtClean="0"/>
          </a:p>
          <a:p>
            <a:r>
              <a:rPr lang="en-AU" dirty="0" smtClean="0"/>
              <a:t>More scientific understanding can help to challenge our human-centred view.</a:t>
            </a:r>
          </a:p>
          <a:p>
            <a:pPr marL="0" indent="0">
              <a:buNone/>
            </a:pPr>
            <a:endParaRPr lang="en-AU" sz="900" dirty="0" smtClean="0"/>
          </a:p>
          <a:p>
            <a:pPr marL="0" indent="0">
              <a:buNone/>
            </a:pPr>
            <a:r>
              <a:rPr lang="en-AU" sz="1400" i="1" dirty="0" smtClean="0"/>
              <a:t>As </a:t>
            </a:r>
            <a:r>
              <a:rPr lang="en-AU" sz="1400" i="1" dirty="0"/>
              <a:t>a result of the new control over the environment which scientific knowledge has conferred, a new philosophy is growing up, involving a changed conception of man’s place in the universe </a:t>
            </a:r>
            <a:r>
              <a:rPr lang="en-AU" sz="1400" dirty="0"/>
              <a:t>– Bertrand Russell, </a:t>
            </a:r>
            <a:r>
              <a:rPr lang="en-AU" sz="1400" dirty="0" smtClean="0"/>
              <a:t>1952</a:t>
            </a:r>
          </a:p>
          <a:p>
            <a:pPr marL="0" indent="0">
              <a:buNone/>
            </a:pPr>
            <a:endParaRPr lang="en-AU" sz="900" i="1" dirty="0" smtClean="0"/>
          </a:p>
          <a:p>
            <a:pPr marL="0" indent="0">
              <a:buNone/>
            </a:pPr>
            <a:r>
              <a:rPr lang="en-AU" sz="1400" i="1" dirty="0" smtClean="0"/>
              <a:t>As </a:t>
            </a:r>
            <a:r>
              <a:rPr lang="en-AU" sz="1400" i="1" dirty="0"/>
              <a:t>a result of the new </a:t>
            </a:r>
            <a:r>
              <a:rPr lang="en-AU" sz="1400" i="1" dirty="0" smtClean="0"/>
              <a:t>understanding of </a:t>
            </a:r>
            <a:r>
              <a:rPr lang="en-AU" sz="1400" i="1" dirty="0"/>
              <a:t>the environment which scientific </a:t>
            </a:r>
            <a:r>
              <a:rPr lang="en-AU" sz="1400" i="1" dirty="0" smtClean="0"/>
              <a:t>knowledge can confer, </a:t>
            </a:r>
            <a:r>
              <a:rPr lang="en-AU" sz="1400" i="1" dirty="0"/>
              <a:t>a new philosophy </a:t>
            </a:r>
            <a:r>
              <a:rPr lang="en-AU" sz="1400" i="1" dirty="0" smtClean="0"/>
              <a:t>can grow </a:t>
            </a:r>
            <a:r>
              <a:rPr lang="en-AU" sz="1400" i="1" dirty="0"/>
              <a:t>up, involving a changed conception of man’s place in the </a:t>
            </a:r>
            <a:r>
              <a:rPr lang="en-AU" sz="1400" i="1" dirty="0" smtClean="0"/>
              <a:t>universe</a:t>
            </a:r>
            <a:endParaRPr lang="en-AU" sz="1400" dirty="0"/>
          </a:p>
          <a:p>
            <a:pPr marL="0" indent="0">
              <a:buNone/>
            </a:pPr>
            <a:endParaRPr lang="en-AU" sz="1000" dirty="0" smtClean="0"/>
          </a:p>
          <a:p>
            <a:r>
              <a:rPr lang="en-AU" dirty="0" smtClean="0"/>
              <a:t>Thank you for listening</a:t>
            </a:r>
          </a:p>
          <a:p>
            <a:pPr lvl="1"/>
            <a:r>
              <a:rPr lang="en-AU" dirty="0" smtClean="0"/>
              <a:t>Any questions?</a:t>
            </a:r>
          </a:p>
          <a:p>
            <a:pPr lvl="1"/>
            <a:r>
              <a:rPr lang="en-AU" sz="1400" dirty="0" smtClean="0"/>
              <a:t>ed.morgan@griffith.edu.au</a:t>
            </a:r>
            <a:endParaRPr lang="en-AU" sz="1400" dirty="0"/>
          </a:p>
        </p:txBody>
      </p:sp>
    </p:spTree>
    <p:extLst>
      <p:ext uri="{BB962C8B-B14F-4D97-AF65-F5344CB8AC3E}">
        <p14:creationId xmlns:p14="http://schemas.microsoft.com/office/powerpoint/2010/main" val="39919779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Rectangle 54"/>
          <p:cNvSpPr>
            <a:spLocks noGrp="1" noChangeArrowheads="1"/>
          </p:cNvSpPr>
          <p:nvPr>
            <p:ph type="ctrTitle"/>
          </p:nvPr>
        </p:nvSpPr>
        <p:spPr/>
        <p:txBody>
          <a:bodyPr/>
          <a:lstStyle/>
          <a:p>
            <a:r>
              <a:rPr lang="en-AU" dirty="0">
                <a:solidFill>
                  <a:schemeClr val="tx2"/>
                </a:solidFill>
                <a:latin typeface="+mj-lt"/>
                <a:ea typeface="+mj-ea"/>
                <a:cs typeface="+mj-cs"/>
              </a:rPr>
              <a:t>Understanding the role of science in defining ecological limits</a:t>
            </a:r>
            <a:endParaRPr lang="en-AU" dirty="0"/>
          </a:p>
        </p:txBody>
      </p:sp>
      <p:sp>
        <p:nvSpPr>
          <p:cNvPr id="2103" name="Rectangle 55"/>
          <p:cNvSpPr>
            <a:spLocks noGrp="1" noChangeArrowheads="1"/>
          </p:cNvSpPr>
          <p:nvPr>
            <p:ph type="subTitle" idx="1"/>
          </p:nvPr>
        </p:nvSpPr>
        <p:spPr>
          <a:xfrm>
            <a:off x="1728789" y="4389438"/>
            <a:ext cx="3239826" cy="2159000"/>
          </a:xfrm>
        </p:spPr>
        <p:txBody>
          <a:bodyPr/>
          <a:lstStyle/>
          <a:p>
            <a:r>
              <a:rPr lang="en-AU" dirty="0" smtClean="0"/>
              <a:t>Edward Morgan</a:t>
            </a:r>
          </a:p>
          <a:p>
            <a:r>
              <a:rPr lang="en-AU" dirty="0" smtClean="0"/>
              <a:t>PhD Candidate</a:t>
            </a:r>
          </a:p>
          <a:p>
            <a:r>
              <a:rPr lang="en-AU" dirty="0" smtClean="0"/>
              <a:t>Urban Research Program</a:t>
            </a:r>
          </a:p>
          <a:p>
            <a:r>
              <a:rPr lang="en-AU" dirty="0" smtClean="0"/>
              <a:t>Griffith University</a:t>
            </a:r>
            <a:endParaRPr lang="en-AU" dirty="0"/>
          </a:p>
        </p:txBody>
      </p:sp>
      <p:sp>
        <p:nvSpPr>
          <p:cNvPr id="3" name="TextBox 2"/>
          <p:cNvSpPr txBox="1"/>
          <p:nvPr/>
        </p:nvSpPr>
        <p:spPr>
          <a:xfrm>
            <a:off x="5112630" y="5544666"/>
            <a:ext cx="3888495" cy="1169551"/>
          </a:xfrm>
          <a:prstGeom prst="rect">
            <a:avLst/>
          </a:prstGeom>
          <a:noFill/>
        </p:spPr>
        <p:txBody>
          <a:bodyPr wrap="square" rtlCol="0">
            <a:spAutoFit/>
          </a:bodyPr>
          <a:lstStyle/>
          <a:p>
            <a:r>
              <a:rPr lang="en-AU" sz="1400" i="1" dirty="0" smtClean="0"/>
              <a:t>As a result of the new control over the environment which scientific knowledge has conferred, a new philosophy is growing up, involving a changed conception of man’s place in the universe </a:t>
            </a:r>
            <a:r>
              <a:rPr lang="en-AU" sz="1400" dirty="0" smtClean="0"/>
              <a:t>– Bertrand Russell, 1952</a:t>
            </a:r>
            <a:endParaRPr lang="en-AU" sz="1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title"/>
          </p:nvPr>
        </p:nvSpPr>
        <p:spPr/>
        <p:txBody>
          <a:bodyPr/>
          <a:lstStyle/>
          <a:p>
            <a:r>
              <a:rPr lang="en-AU" dirty="0" smtClean="0"/>
              <a:t>Science and Nature</a:t>
            </a:r>
            <a:endParaRPr lang="en-AU" dirty="0"/>
          </a:p>
        </p:txBody>
      </p:sp>
      <p:sp>
        <p:nvSpPr>
          <p:cNvPr id="9222" name="Rectangle 6"/>
          <p:cNvSpPr>
            <a:spLocks noGrp="1" noChangeArrowheads="1"/>
          </p:cNvSpPr>
          <p:nvPr>
            <p:ph type="body" idx="1"/>
          </p:nvPr>
        </p:nvSpPr>
        <p:spPr/>
        <p:txBody>
          <a:bodyPr/>
          <a:lstStyle/>
          <a:p>
            <a:r>
              <a:rPr lang="en-AU" dirty="0" smtClean="0"/>
              <a:t>We are consuming the planets resources faster than they can be replaced.</a:t>
            </a:r>
          </a:p>
          <a:p>
            <a:r>
              <a:rPr lang="en-AU" dirty="0" smtClean="0"/>
              <a:t>We have a human-centred approach to nature.</a:t>
            </a:r>
          </a:p>
          <a:p>
            <a:endParaRPr lang="en-AU" dirty="0" smtClean="0"/>
          </a:p>
          <a:p>
            <a:r>
              <a:rPr lang="en-AU" dirty="0" smtClean="0"/>
              <a:t>Scientific </a:t>
            </a:r>
            <a:r>
              <a:rPr lang="en-AU" dirty="0"/>
              <a:t>knowledge has allowed:</a:t>
            </a:r>
          </a:p>
          <a:p>
            <a:pPr lvl="1"/>
            <a:r>
              <a:rPr lang="en-AU" dirty="0"/>
              <a:t>Access to new </a:t>
            </a:r>
            <a:r>
              <a:rPr lang="en-AU" dirty="0" smtClean="0"/>
              <a:t>resources</a:t>
            </a:r>
          </a:p>
          <a:p>
            <a:pPr lvl="1"/>
            <a:r>
              <a:rPr lang="en-AU" dirty="0" smtClean="0"/>
              <a:t>‘Better’ </a:t>
            </a:r>
            <a:r>
              <a:rPr lang="en-AU" dirty="0"/>
              <a:t>use of resources</a:t>
            </a:r>
          </a:p>
          <a:p>
            <a:r>
              <a:rPr lang="en-AU" dirty="0"/>
              <a:t>Science has promoted the sense of human mastery over nature.</a:t>
            </a:r>
          </a:p>
          <a:p>
            <a:r>
              <a:rPr lang="en-AU" dirty="0" smtClean="0"/>
              <a:t>But science </a:t>
            </a:r>
            <a:r>
              <a:rPr lang="en-AU" dirty="0"/>
              <a:t>has given us an (incomplete) </a:t>
            </a:r>
            <a:r>
              <a:rPr lang="en-AU" i="1" dirty="0"/>
              <a:t>understanding</a:t>
            </a:r>
            <a:r>
              <a:rPr lang="en-AU" dirty="0"/>
              <a:t> of </a:t>
            </a:r>
            <a:r>
              <a:rPr lang="en-AU" dirty="0" smtClean="0"/>
              <a:t>nature (and the problem).</a:t>
            </a:r>
            <a:endParaRPr lang="en-AU"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2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2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2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22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22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Science and Ecological Limits</a:t>
            </a:r>
            <a:endParaRPr lang="en-AU" dirty="0"/>
          </a:p>
        </p:txBody>
      </p:sp>
      <p:sp>
        <p:nvSpPr>
          <p:cNvPr id="3" name="Content Placeholder 2"/>
          <p:cNvSpPr>
            <a:spLocks noGrp="1"/>
          </p:cNvSpPr>
          <p:nvPr>
            <p:ph idx="1"/>
          </p:nvPr>
        </p:nvSpPr>
        <p:spPr/>
        <p:txBody>
          <a:bodyPr/>
          <a:lstStyle/>
          <a:p>
            <a:r>
              <a:rPr lang="en-AU" dirty="0" smtClean="0"/>
              <a:t>The idea of ecological limits is to define when use of nature is causing (too much) harm.</a:t>
            </a:r>
          </a:p>
          <a:p>
            <a:r>
              <a:rPr lang="en-AU" dirty="0" smtClean="0"/>
              <a:t>We would like to define some point at which we’ve gone too far or done too much damage.</a:t>
            </a:r>
          </a:p>
          <a:p>
            <a:pPr lvl="1"/>
            <a:r>
              <a:rPr lang="en-AU" i="1" dirty="0" smtClean="0"/>
              <a:t>E.g.</a:t>
            </a:r>
            <a:r>
              <a:rPr lang="en-AU" dirty="0" smtClean="0"/>
              <a:t> irreversible change, change that limits future use or change that shifts nature to a different state.</a:t>
            </a:r>
          </a:p>
          <a:p>
            <a:r>
              <a:rPr lang="en-AU" dirty="0" smtClean="0"/>
              <a:t>Defining these needs knowledge of nature and its processes.</a:t>
            </a:r>
          </a:p>
          <a:p>
            <a:r>
              <a:rPr lang="en-AU" dirty="0" smtClean="0"/>
              <a:t>Call in the boffins!</a:t>
            </a:r>
          </a:p>
          <a:p>
            <a:r>
              <a:rPr lang="en-AU" dirty="0" smtClean="0"/>
              <a:t>Sadly, it isn’t so simple…</a:t>
            </a:r>
          </a:p>
        </p:txBody>
      </p:sp>
      <p:pic>
        <p:nvPicPr>
          <p:cNvPr id="4" name="Picture 3" descr="curse102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6843" y="4716574"/>
            <a:ext cx="2544282" cy="1908212"/>
          </a:xfrm>
          <a:prstGeom prst="rect">
            <a:avLst/>
          </a:prstGeom>
        </p:spPr>
      </p:pic>
    </p:spTree>
    <p:extLst>
      <p:ext uri="{BB962C8B-B14F-4D97-AF65-F5344CB8AC3E}">
        <p14:creationId xmlns:p14="http://schemas.microsoft.com/office/powerpoint/2010/main" val="13444002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Science and Ecological Limits</a:t>
            </a:r>
            <a:endParaRPr lang="en-AU" dirty="0"/>
          </a:p>
        </p:txBody>
      </p:sp>
      <p:sp>
        <p:nvSpPr>
          <p:cNvPr id="3" name="Content Placeholder 2"/>
          <p:cNvSpPr>
            <a:spLocks noGrp="1"/>
          </p:cNvSpPr>
          <p:nvPr>
            <p:ph idx="1"/>
          </p:nvPr>
        </p:nvSpPr>
        <p:spPr/>
        <p:txBody>
          <a:bodyPr/>
          <a:lstStyle/>
          <a:p>
            <a:r>
              <a:rPr lang="en-AU" dirty="0" smtClean="0"/>
              <a:t>Unfortunately:</a:t>
            </a:r>
          </a:p>
          <a:p>
            <a:pPr lvl="1"/>
            <a:r>
              <a:rPr lang="en-AU" dirty="0" smtClean="0"/>
              <a:t>Our understanding is incomplete</a:t>
            </a:r>
          </a:p>
          <a:p>
            <a:pPr lvl="1"/>
            <a:r>
              <a:rPr lang="en-AU" dirty="0" smtClean="0"/>
              <a:t>Nature is highly variable and complex</a:t>
            </a:r>
          </a:p>
          <a:p>
            <a:pPr lvl="1"/>
            <a:r>
              <a:rPr lang="en-AU" dirty="0" smtClean="0"/>
              <a:t>We’ve only got one lab to work in</a:t>
            </a:r>
          </a:p>
          <a:p>
            <a:r>
              <a:rPr lang="en-AU" dirty="0" smtClean="0"/>
              <a:t>Defining limits is not a science-only problem. </a:t>
            </a:r>
          </a:p>
          <a:p>
            <a:r>
              <a:rPr lang="en-AU" dirty="0" smtClean="0"/>
              <a:t>Social values are fundamental.</a:t>
            </a:r>
          </a:p>
          <a:p>
            <a:endParaRPr lang="en-AU" dirty="0" smtClean="0"/>
          </a:p>
          <a:p>
            <a:r>
              <a:rPr lang="en-AU" dirty="0" smtClean="0"/>
              <a:t>But </a:t>
            </a:r>
            <a:r>
              <a:rPr lang="en-AU" dirty="0" smtClean="0"/>
              <a:t>(most of us)</a:t>
            </a:r>
            <a:r>
              <a:rPr lang="en-AU" dirty="0" smtClean="0"/>
              <a:t> want </a:t>
            </a:r>
            <a:r>
              <a:rPr lang="en-AU" dirty="0" smtClean="0"/>
              <a:t>to use science to inform the </a:t>
            </a:r>
            <a:r>
              <a:rPr lang="en-AU" dirty="0" smtClean="0"/>
              <a:t>choice of </a:t>
            </a:r>
            <a:r>
              <a:rPr lang="en-AU" dirty="0" err="1" smtClean="0"/>
              <a:t>limts</a:t>
            </a:r>
            <a:r>
              <a:rPr lang="en-AU" dirty="0" smtClean="0"/>
              <a:t>.</a:t>
            </a:r>
            <a:endParaRPr lang="en-AU" dirty="0" smtClean="0"/>
          </a:p>
          <a:p>
            <a:r>
              <a:rPr lang="en-AU" dirty="0" smtClean="0"/>
              <a:t>(Also</a:t>
            </a:r>
            <a:r>
              <a:rPr lang="en-AU" dirty="0"/>
              <a:t>, this </a:t>
            </a:r>
            <a:r>
              <a:rPr lang="en-AU" dirty="0" smtClean="0"/>
              <a:t>might imply </a:t>
            </a:r>
            <a:r>
              <a:rPr lang="en-AU" dirty="0"/>
              <a:t>a human-centred approach to nature</a:t>
            </a:r>
            <a:r>
              <a:rPr lang="en-AU" dirty="0" smtClean="0"/>
              <a:t>.)</a:t>
            </a:r>
            <a:endParaRPr lang="en-AU" dirty="0"/>
          </a:p>
          <a:p>
            <a:endParaRPr lang="en-AU" dirty="0" smtClean="0"/>
          </a:p>
        </p:txBody>
      </p:sp>
    </p:spTree>
    <p:extLst>
      <p:ext uri="{BB962C8B-B14F-4D97-AF65-F5344CB8AC3E}">
        <p14:creationId xmlns:p14="http://schemas.microsoft.com/office/powerpoint/2010/main" val="27722399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Science and Policy</a:t>
            </a:r>
            <a:endParaRPr lang="en-AU" dirty="0"/>
          </a:p>
        </p:txBody>
      </p:sp>
      <p:sp>
        <p:nvSpPr>
          <p:cNvPr id="3" name="Content Placeholder 2"/>
          <p:cNvSpPr>
            <a:spLocks noGrp="1"/>
          </p:cNvSpPr>
          <p:nvPr>
            <p:ph idx="1"/>
          </p:nvPr>
        </p:nvSpPr>
        <p:spPr/>
        <p:txBody>
          <a:bodyPr/>
          <a:lstStyle/>
          <a:p>
            <a:r>
              <a:rPr lang="en-AU" dirty="0" smtClean="0"/>
              <a:t>The problems of using science in </a:t>
            </a:r>
            <a:r>
              <a:rPr lang="en-AU" dirty="0" smtClean="0"/>
              <a:t>policy </a:t>
            </a:r>
            <a:r>
              <a:rPr lang="en-AU" dirty="0" smtClean="0"/>
              <a:t>are well known</a:t>
            </a:r>
          </a:p>
          <a:p>
            <a:r>
              <a:rPr lang="en-AU" dirty="0" smtClean="0"/>
              <a:t>Research into the science-policy interface highlights:</a:t>
            </a:r>
          </a:p>
          <a:p>
            <a:pPr lvl="1"/>
            <a:r>
              <a:rPr lang="en-AU" dirty="0" smtClean="0"/>
              <a:t>Communication, uncertainty, unrealistic expectations, </a:t>
            </a:r>
            <a:r>
              <a:rPr lang="en-AU" dirty="0" err="1" smtClean="0"/>
              <a:t>scientisation</a:t>
            </a:r>
            <a:r>
              <a:rPr lang="en-AU" dirty="0" smtClean="0"/>
              <a:t> and politicisation</a:t>
            </a:r>
          </a:p>
          <a:p>
            <a:r>
              <a:rPr lang="en-AU" dirty="0" smtClean="0"/>
              <a:t>Potential solutions:</a:t>
            </a:r>
          </a:p>
          <a:p>
            <a:pPr lvl="1"/>
            <a:r>
              <a:rPr lang="en-AU" dirty="0" smtClean="0"/>
              <a:t>Better communication, ‘better’ science (more relevant, ‘post-normal</a:t>
            </a:r>
            <a:r>
              <a:rPr lang="en-AU" dirty="0" smtClean="0"/>
              <a:t>’, </a:t>
            </a:r>
            <a:r>
              <a:rPr lang="en-AU" dirty="0" smtClean="0"/>
              <a:t>civic), integration, boundary organisations and knowledge brokers</a:t>
            </a:r>
          </a:p>
          <a:p>
            <a:r>
              <a:rPr lang="en-AU" dirty="0" smtClean="0"/>
              <a:t>However, no one solution seems to provide the magic bullet.</a:t>
            </a:r>
            <a:endParaRPr lang="en-AU" dirty="0"/>
          </a:p>
        </p:txBody>
      </p:sp>
    </p:spTree>
    <p:extLst>
      <p:ext uri="{BB962C8B-B14F-4D97-AF65-F5344CB8AC3E}">
        <p14:creationId xmlns:p14="http://schemas.microsoft.com/office/powerpoint/2010/main" val="4058297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Using Science</a:t>
            </a:r>
            <a:endParaRPr lang="en-AU" dirty="0"/>
          </a:p>
        </p:txBody>
      </p:sp>
      <p:sp>
        <p:nvSpPr>
          <p:cNvPr id="3" name="Content Placeholder 2"/>
          <p:cNvSpPr>
            <a:spLocks noGrp="1"/>
          </p:cNvSpPr>
          <p:nvPr>
            <p:ph idx="1"/>
          </p:nvPr>
        </p:nvSpPr>
        <p:spPr/>
        <p:txBody>
          <a:bodyPr/>
          <a:lstStyle/>
          <a:p>
            <a:r>
              <a:rPr lang="en-AU" dirty="0" smtClean="0"/>
              <a:t>We need to understand:</a:t>
            </a:r>
          </a:p>
          <a:p>
            <a:pPr lvl="1"/>
            <a:r>
              <a:rPr lang="en-AU" dirty="0" smtClean="0"/>
              <a:t>What we are using science for</a:t>
            </a:r>
          </a:p>
          <a:p>
            <a:pPr lvl="1"/>
            <a:r>
              <a:rPr lang="en-AU" dirty="0" smtClean="0"/>
              <a:t>What science is (and what it isn’t)</a:t>
            </a:r>
          </a:p>
          <a:p>
            <a:pPr lvl="1"/>
            <a:r>
              <a:rPr lang="en-AU" dirty="0" smtClean="0"/>
              <a:t>The interaction between science and values</a:t>
            </a:r>
          </a:p>
          <a:p>
            <a:endParaRPr lang="en-AU" dirty="0"/>
          </a:p>
          <a:p>
            <a:r>
              <a:rPr lang="en-AU" dirty="0" smtClean="0"/>
              <a:t>The drink-driving limit provides a good example</a:t>
            </a:r>
          </a:p>
          <a:p>
            <a:pPr lvl="1"/>
            <a:r>
              <a:rPr lang="en-AU" dirty="0" smtClean="0"/>
              <a:t>Chemistry can measure the blood-alcohol</a:t>
            </a:r>
          </a:p>
          <a:p>
            <a:pPr lvl="1"/>
            <a:r>
              <a:rPr lang="en-AU" dirty="0" smtClean="0"/>
              <a:t>Physiology can tell us the impact of alcohol on coordination</a:t>
            </a:r>
          </a:p>
          <a:p>
            <a:pPr lvl="1"/>
            <a:r>
              <a:rPr lang="en-AU" dirty="0" smtClean="0"/>
              <a:t>Choosing/enforcing a limit requires the understanding of both, but also a decision on what is ‘acceptable’</a:t>
            </a:r>
          </a:p>
          <a:p>
            <a:endParaRPr lang="en-AU" dirty="0" smtClean="0"/>
          </a:p>
          <a:p>
            <a:endParaRPr lang="en-AU" dirty="0"/>
          </a:p>
        </p:txBody>
      </p:sp>
    </p:spTree>
    <p:extLst>
      <p:ext uri="{BB962C8B-B14F-4D97-AF65-F5344CB8AC3E}">
        <p14:creationId xmlns:p14="http://schemas.microsoft.com/office/powerpoint/2010/main" val="25418317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Science in WRM</a:t>
            </a:r>
            <a:endParaRPr lang="en-AU" dirty="0"/>
          </a:p>
        </p:txBody>
      </p:sp>
      <p:sp>
        <p:nvSpPr>
          <p:cNvPr id="3" name="Content Placeholder 2"/>
          <p:cNvSpPr>
            <a:spLocks noGrp="1"/>
          </p:cNvSpPr>
          <p:nvPr>
            <p:ph idx="1"/>
          </p:nvPr>
        </p:nvSpPr>
        <p:spPr/>
        <p:txBody>
          <a:bodyPr/>
          <a:lstStyle/>
          <a:p>
            <a:r>
              <a:rPr lang="en-AU" dirty="0" smtClean="0"/>
              <a:t>Studying the use of science in water resource management (WRM) in South East Queensland</a:t>
            </a:r>
          </a:p>
          <a:p>
            <a:r>
              <a:rPr lang="en-AU" dirty="0" smtClean="0"/>
              <a:t>Provides an interesting case study because WRM is divided into:</a:t>
            </a:r>
          </a:p>
          <a:p>
            <a:pPr lvl="1"/>
            <a:r>
              <a:rPr lang="en-AU" dirty="0" smtClean="0"/>
              <a:t>Water quality (environmental)</a:t>
            </a:r>
          </a:p>
          <a:p>
            <a:pPr lvl="1"/>
            <a:r>
              <a:rPr lang="en-AU" dirty="0" smtClean="0"/>
              <a:t>Water quantity (supply/demand)</a:t>
            </a:r>
          </a:p>
          <a:p>
            <a:endParaRPr lang="en-AU" dirty="0" smtClean="0"/>
          </a:p>
          <a:p>
            <a:r>
              <a:rPr lang="en-AU" dirty="0" smtClean="0"/>
              <a:t>Each has taken a very different approach to tackling problems and using science.</a:t>
            </a:r>
          </a:p>
          <a:p>
            <a:r>
              <a:rPr lang="en-AU" dirty="0" smtClean="0"/>
              <a:t>Through document analysis, interviews and comparison to theory, I’m trying to understand ‘how and why’ science is used.</a:t>
            </a:r>
            <a:endParaRPr lang="en-AU" dirty="0"/>
          </a:p>
        </p:txBody>
      </p:sp>
    </p:spTree>
    <p:extLst>
      <p:ext uri="{BB962C8B-B14F-4D97-AF65-F5344CB8AC3E}">
        <p14:creationId xmlns:p14="http://schemas.microsoft.com/office/powerpoint/2010/main" val="15447574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Science in WRM</a:t>
            </a:r>
            <a:endParaRPr lang="en-AU" dirty="0"/>
          </a:p>
        </p:txBody>
      </p:sp>
      <p:sp>
        <p:nvSpPr>
          <p:cNvPr id="3" name="Content Placeholder 2"/>
          <p:cNvSpPr>
            <a:spLocks noGrp="1"/>
          </p:cNvSpPr>
          <p:nvPr>
            <p:ph idx="1"/>
          </p:nvPr>
        </p:nvSpPr>
        <p:spPr/>
        <p:txBody>
          <a:bodyPr/>
          <a:lstStyle/>
          <a:p>
            <a:r>
              <a:rPr lang="en-AU" dirty="0" smtClean="0"/>
              <a:t>Water quality: a collaborative, governance approach, with science integrated and used in a number of different ways.</a:t>
            </a:r>
          </a:p>
          <a:p>
            <a:pPr lvl="1"/>
            <a:r>
              <a:rPr lang="en-AU" dirty="0" smtClean="0"/>
              <a:t>Often the science was cutting-edge ecology: uncertain, complex</a:t>
            </a:r>
          </a:p>
          <a:p>
            <a:endParaRPr lang="en-AU" dirty="0" smtClean="0"/>
          </a:p>
          <a:p>
            <a:r>
              <a:rPr lang="en-AU" dirty="0" smtClean="0"/>
              <a:t>Water quantity: a more traditional, command-and-control approach, with science mainly used in a knowledge-supply role (at least until controversy arises).</a:t>
            </a:r>
          </a:p>
          <a:p>
            <a:pPr lvl="1"/>
            <a:r>
              <a:rPr lang="en-AU" dirty="0" smtClean="0"/>
              <a:t>The science was usually well-established flow-modelling and engineering: quantitative, ‘certain’ </a:t>
            </a:r>
          </a:p>
          <a:p>
            <a:pPr lvl="1"/>
            <a:endParaRPr lang="en-AU" dirty="0"/>
          </a:p>
        </p:txBody>
      </p:sp>
    </p:spTree>
    <p:extLst>
      <p:ext uri="{BB962C8B-B14F-4D97-AF65-F5344CB8AC3E}">
        <p14:creationId xmlns:p14="http://schemas.microsoft.com/office/powerpoint/2010/main" val="173615887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6">
      <a:dk1>
        <a:srgbClr val="C0C0C0"/>
      </a:dk1>
      <a:lt1>
        <a:srgbClr val="FFFFFF"/>
      </a:lt1>
      <a:dk2>
        <a:srgbClr val="000000"/>
      </a:dk2>
      <a:lt2>
        <a:srgbClr val="FF9900"/>
      </a:lt2>
      <a:accent1>
        <a:srgbClr val="1E3042"/>
      </a:accent1>
      <a:accent2>
        <a:srgbClr val="B31919"/>
      </a:accent2>
      <a:accent3>
        <a:srgbClr val="AAAAAA"/>
      </a:accent3>
      <a:accent4>
        <a:srgbClr val="DADADA"/>
      </a:accent4>
      <a:accent5>
        <a:srgbClr val="ABADB0"/>
      </a:accent5>
      <a:accent6>
        <a:srgbClr val="A21616"/>
      </a:accent6>
      <a:hlink>
        <a:srgbClr val="1966B3"/>
      </a:hlink>
      <a:folHlink>
        <a:srgbClr val="19B3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FF9900"/>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4">
        <a:dk1>
          <a:srgbClr val="C0C0C0"/>
        </a:dk1>
        <a:lt1>
          <a:srgbClr val="FFFFFF"/>
        </a:lt1>
        <a:dk2>
          <a:srgbClr val="000000"/>
        </a:dk2>
        <a:lt2>
          <a:srgbClr val="FF9900"/>
        </a:lt2>
        <a:accent1>
          <a:srgbClr val="336499"/>
        </a:accent1>
        <a:accent2>
          <a:srgbClr val="CC0000"/>
        </a:accent2>
        <a:accent3>
          <a:srgbClr val="AAAAAA"/>
        </a:accent3>
        <a:accent4>
          <a:srgbClr val="DADADA"/>
        </a:accent4>
        <a:accent5>
          <a:srgbClr val="ADB8CA"/>
        </a:accent5>
        <a:accent6>
          <a:srgbClr val="B90000"/>
        </a:accent6>
        <a:hlink>
          <a:srgbClr val="0066CC"/>
        </a:hlink>
        <a:folHlink>
          <a:srgbClr val="00CC00"/>
        </a:folHlink>
      </a:clrScheme>
      <a:clrMap bg1="dk2" tx1="lt1" bg2="dk1" tx2="lt2" accent1="accent1" accent2="accent2" accent3="accent3" accent4="accent4" accent5="accent5" accent6="accent6" hlink="hlink" folHlink="folHlink"/>
    </a:extraClrScheme>
    <a:extraClrScheme>
      <a:clrScheme name="Default Design 15">
        <a:dk1>
          <a:srgbClr val="C0C0C0"/>
        </a:dk1>
        <a:lt1>
          <a:srgbClr val="FFFFFF"/>
        </a:lt1>
        <a:dk2>
          <a:srgbClr val="000000"/>
        </a:dk2>
        <a:lt2>
          <a:srgbClr val="FF9900"/>
        </a:lt2>
        <a:accent1>
          <a:srgbClr val="336499"/>
        </a:accent1>
        <a:accent2>
          <a:srgbClr val="B31919"/>
        </a:accent2>
        <a:accent3>
          <a:srgbClr val="AAAAAA"/>
        </a:accent3>
        <a:accent4>
          <a:srgbClr val="DADADA"/>
        </a:accent4>
        <a:accent5>
          <a:srgbClr val="ADB8CA"/>
        </a:accent5>
        <a:accent6>
          <a:srgbClr val="A21616"/>
        </a:accent6>
        <a:hlink>
          <a:srgbClr val="1966B3"/>
        </a:hlink>
        <a:folHlink>
          <a:srgbClr val="19B319"/>
        </a:folHlink>
      </a:clrScheme>
      <a:clrMap bg1="dk2" tx1="lt1" bg2="dk1" tx2="lt2" accent1="accent1" accent2="accent2" accent3="accent3" accent4="accent4" accent5="accent5" accent6="accent6" hlink="hlink" folHlink="folHlink"/>
    </a:extraClrScheme>
    <a:extraClrScheme>
      <a:clrScheme name="Default Design 16">
        <a:dk1>
          <a:srgbClr val="C0C0C0"/>
        </a:dk1>
        <a:lt1>
          <a:srgbClr val="FFFFFF"/>
        </a:lt1>
        <a:dk2>
          <a:srgbClr val="000000"/>
        </a:dk2>
        <a:lt2>
          <a:srgbClr val="FF9900"/>
        </a:lt2>
        <a:accent1>
          <a:srgbClr val="1E3042"/>
        </a:accent1>
        <a:accent2>
          <a:srgbClr val="B31919"/>
        </a:accent2>
        <a:accent3>
          <a:srgbClr val="AAAAAA"/>
        </a:accent3>
        <a:accent4>
          <a:srgbClr val="DADADA"/>
        </a:accent4>
        <a:accent5>
          <a:srgbClr val="ABADB0"/>
        </a:accent5>
        <a:accent6>
          <a:srgbClr val="A21616"/>
        </a:accent6>
        <a:hlink>
          <a:srgbClr val="1966B3"/>
        </a:hlink>
        <a:folHlink>
          <a:srgbClr val="19B31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1339</TotalTime>
  <Words>2249</Words>
  <Application>Microsoft Macintosh PowerPoint</Application>
  <PresentationFormat>Custom</PresentationFormat>
  <Paragraphs>156</Paragraphs>
  <Slides>16</Slides>
  <Notes>13</Notes>
  <HiddenSlides>1</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Understanding the role of science in defining ecological limits</vt:lpstr>
      <vt:lpstr>Science and Nature</vt:lpstr>
      <vt:lpstr>Science and Ecological Limits</vt:lpstr>
      <vt:lpstr>Science and Ecological Limits</vt:lpstr>
      <vt:lpstr>Science and Policy</vt:lpstr>
      <vt:lpstr>Using Science</vt:lpstr>
      <vt:lpstr>Science in WRM</vt:lpstr>
      <vt:lpstr>Science in WRM</vt:lpstr>
      <vt:lpstr>Water Quality</vt:lpstr>
      <vt:lpstr>Water Quantity</vt:lpstr>
      <vt:lpstr>Water Quantity</vt:lpstr>
      <vt:lpstr>Conclusions</vt:lpstr>
      <vt:lpstr>Conclusions</vt:lpstr>
      <vt:lpstr>Conclusions</vt:lpstr>
      <vt:lpstr>Finally…</vt:lpstr>
    </vt:vector>
  </TitlesOfParts>
  <Company>Griffith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Rick Evans</dc:creator>
  <cp:lastModifiedBy>Edward Morgan</cp:lastModifiedBy>
  <cp:revision>74</cp:revision>
  <dcterms:created xsi:type="dcterms:W3CDTF">2008-11-12T01:12:09Z</dcterms:created>
  <dcterms:modified xsi:type="dcterms:W3CDTF">2013-09-27T13:20:27Z</dcterms:modified>
</cp:coreProperties>
</file>