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8" r:id="rId3"/>
    <p:sldId id="259" r:id="rId4"/>
    <p:sldId id="260" r:id="rId5"/>
    <p:sldId id="261" r:id="rId6"/>
    <p:sldId id="262" r:id="rId7"/>
    <p:sldId id="263" r:id="rId8"/>
    <p:sldId id="264" r:id="rId9"/>
    <p:sldId id="265" r:id="rId10"/>
    <p:sldId id="268" r:id="rId11"/>
    <p:sldId id="267" r:id="rId12"/>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6C14BFCB-6CC6-428F-B1DD-ED6ADC582508}" type="datetimeFigureOut">
              <a:rPr lang="en-AU" smtClean="0"/>
              <a:t>4/04/2014</a:t>
            </a:fld>
            <a:endParaRPr lang="en-AU"/>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3DB0D3AA-566B-43F0-AF9D-7454160FE454}" type="slidenum">
              <a:rPr lang="en-AU" smtClean="0"/>
              <a:t>‹#›</a:t>
            </a:fld>
            <a:endParaRPr lang="en-AU"/>
          </a:p>
        </p:txBody>
      </p:sp>
    </p:spTree>
    <p:extLst>
      <p:ext uri="{BB962C8B-B14F-4D97-AF65-F5344CB8AC3E}">
        <p14:creationId xmlns:p14="http://schemas.microsoft.com/office/powerpoint/2010/main" val="259800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DB0D3AA-566B-43F0-AF9D-7454160FE454}" type="slidenum">
              <a:rPr lang="en-AU" smtClean="0"/>
              <a:t>1</a:t>
            </a:fld>
            <a:endParaRPr lang="en-AU"/>
          </a:p>
        </p:txBody>
      </p:sp>
    </p:spTree>
    <p:extLst>
      <p:ext uri="{BB962C8B-B14F-4D97-AF65-F5344CB8AC3E}">
        <p14:creationId xmlns:p14="http://schemas.microsoft.com/office/powerpoint/2010/main" val="41780731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DB0D3AA-566B-43F0-AF9D-7454160FE454}" type="slidenum">
              <a:rPr lang="en-AU" smtClean="0"/>
              <a:t>10</a:t>
            </a:fld>
            <a:endParaRPr lang="en-AU"/>
          </a:p>
        </p:txBody>
      </p:sp>
    </p:spTree>
    <p:extLst>
      <p:ext uri="{BB962C8B-B14F-4D97-AF65-F5344CB8AC3E}">
        <p14:creationId xmlns:p14="http://schemas.microsoft.com/office/powerpoint/2010/main" val="2877828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DB0D3AA-566B-43F0-AF9D-7454160FE454}" type="slidenum">
              <a:rPr lang="en-AU" smtClean="0"/>
              <a:t>11</a:t>
            </a:fld>
            <a:endParaRPr lang="en-AU"/>
          </a:p>
        </p:txBody>
      </p:sp>
    </p:spTree>
    <p:extLst>
      <p:ext uri="{BB962C8B-B14F-4D97-AF65-F5344CB8AC3E}">
        <p14:creationId xmlns:p14="http://schemas.microsoft.com/office/powerpoint/2010/main" val="4185381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DB0D3AA-566B-43F0-AF9D-7454160FE454}" type="slidenum">
              <a:rPr lang="en-AU" smtClean="0"/>
              <a:t>2</a:t>
            </a:fld>
            <a:endParaRPr lang="en-AU"/>
          </a:p>
        </p:txBody>
      </p:sp>
    </p:spTree>
    <p:extLst>
      <p:ext uri="{BB962C8B-B14F-4D97-AF65-F5344CB8AC3E}">
        <p14:creationId xmlns:p14="http://schemas.microsoft.com/office/powerpoint/2010/main" val="1832593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DB0D3AA-566B-43F0-AF9D-7454160FE454}" type="slidenum">
              <a:rPr lang="en-AU" smtClean="0"/>
              <a:t>3</a:t>
            </a:fld>
            <a:endParaRPr lang="en-AU"/>
          </a:p>
        </p:txBody>
      </p:sp>
    </p:spTree>
    <p:extLst>
      <p:ext uri="{BB962C8B-B14F-4D97-AF65-F5344CB8AC3E}">
        <p14:creationId xmlns:p14="http://schemas.microsoft.com/office/powerpoint/2010/main" val="953746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DB0D3AA-566B-43F0-AF9D-7454160FE454}" type="slidenum">
              <a:rPr lang="en-AU" smtClean="0"/>
              <a:t>4</a:t>
            </a:fld>
            <a:endParaRPr lang="en-AU"/>
          </a:p>
        </p:txBody>
      </p:sp>
    </p:spTree>
    <p:extLst>
      <p:ext uri="{BB962C8B-B14F-4D97-AF65-F5344CB8AC3E}">
        <p14:creationId xmlns:p14="http://schemas.microsoft.com/office/powerpoint/2010/main" val="531428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DB0D3AA-566B-43F0-AF9D-7454160FE454}" type="slidenum">
              <a:rPr lang="en-AU" smtClean="0"/>
              <a:t>5</a:t>
            </a:fld>
            <a:endParaRPr lang="en-AU"/>
          </a:p>
        </p:txBody>
      </p:sp>
    </p:spTree>
    <p:extLst>
      <p:ext uri="{BB962C8B-B14F-4D97-AF65-F5344CB8AC3E}">
        <p14:creationId xmlns:p14="http://schemas.microsoft.com/office/powerpoint/2010/main" val="1728853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DB0D3AA-566B-43F0-AF9D-7454160FE454}" type="slidenum">
              <a:rPr lang="en-AU" smtClean="0"/>
              <a:t>6</a:t>
            </a:fld>
            <a:endParaRPr lang="en-AU"/>
          </a:p>
        </p:txBody>
      </p:sp>
    </p:spTree>
    <p:extLst>
      <p:ext uri="{BB962C8B-B14F-4D97-AF65-F5344CB8AC3E}">
        <p14:creationId xmlns:p14="http://schemas.microsoft.com/office/powerpoint/2010/main" val="666503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DB0D3AA-566B-43F0-AF9D-7454160FE454}" type="slidenum">
              <a:rPr lang="en-AU" smtClean="0"/>
              <a:t>7</a:t>
            </a:fld>
            <a:endParaRPr lang="en-AU"/>
          </a:p>
        </p:txBody>
      </p:sp>
    </p:spTree>
    <p:extLst>
      <p:ext uri="{BB962C8B-B14F-4D97-AF65-F5344CB8AC3E}">
        <p14:creationId xmlns:p14="http://schemas.microsoft.com/office/powerpoint/2010/main" val="2092864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DB0D3AA-566B-43F0-AF9D-7454160FE454}" type="slidenum">
              <a:rPr lang="en-AU" smtClean="0"/>
              <a:t>8</a:t>
            </a:fld>
            <a:endParaRPr lang="en-AU"/>
          </a:p>
        </p:txBody>
      </p:sp>
    </p:spTree>
    <p:extLst>
      <p:ext uri="{BB962C8B-B14F-4D97-AF65-F5344CB8AC3E}">
        <p14:creationId xmlns:p14="http://schemas.microsoft.com/office/powerpoint/2010/main" val="252367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DB0D3AA-566B-43F0-AF9D-7454160FE454}" type="slidenum">
              <a:rPr lang="en-AU" smtClean="0"/>
              <a:t>9</a:t>
            </a:fld>
            <a:endParaRPr lang="en-AU"/>
          </a:p>
        </p:txBody>
      </p:sp>
    </p:spTree>
    <p:extLst>
      <p:ext uri="{BB962C8B-B14F-4D97-AF65-F5344CB8AC3E}">
        <p14:creationId xmlns:p14="http://schemas.microsoft.com/office/powerpoint/2010/main" val="634428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D6EB732-94D2-42F8-B871-DE6C9920E98F}" type="datetimeFigureOut">
              <a:rPr lang="en-AU" smtClean="0"/>
              <a:t>4/04/2014</a:t>
            </a:fld>
            <a:endParaRPr lang="en-AU"/>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AU"/>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1682476-6F18-43A8-944D-D4998E3CC04E}"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6EB732-94D2-42F8-B871-DE6C9920E98F}" type="datetimeFigureOut">
              <a:rPr lang="en-AU" smtClean="0"/>
              <a:t>4/04/2014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1682476-6F18-43A8-944D-D4998E3CC04E}"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D6EB732-94D2-42F8-B871-DE6C9920E98F}" type="datetimeFigureOut">
              <a:rPr lang="en-AU" smtClean="0"/>
              <a:t>4/04/2014</a:t>
            </a:fld>
            <a:endParaRPr lang="en-AU"/>
          </a:p>
        </p:txBody>
      </p:sp>
      <p:sp>
        <p:nvSpPr>
          <p:cNvPr id="5" name="Footer Placeholder 4"/>
          <p:cNvSpPr>
            <a:spLocks noGrp="1"/>
          </p:cNvSpPr>
          <p:nvPr>
            <p:ph type="ftr" sz="quarter" idx="11"/>
          </p:nvPr>
        </p:nvSpPr>
        <p:spPr>
          <a:xfrm>
            <a:off x="457201" y="6248207"/>
            <a:ext cx="5573483" cy="365125"/>
          </a:xfrm>
        </p:spPr>
        <p:txBody>
          <a:bodyPr/>
          <a:lstStyle/>
          <a:p>
            <a:endParaRPr lang="en-AU"/>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1682476-6F18-43A8-944D-D4998E3CC04E}" type="slidenum">
              <a:rPr lang="en-AU" smtClean="0"/>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D6EB732-94D2-42F8-B871-DE6C9920E98F}" type="datetimeFigureOut">
              <a:rPr lang="en-AU" smtClean="0"/>
              <a:t>4/04/2014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1682476-6F18-43A8-944D-D4998E3CC04E}" type="slidenum">
              <a:rPr lang="en-AU" smtClean="0"/>
              <a:t>‹#›</a:t>
            </a:fld>
            <a:endParaRPr lang="en-AU"/>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D6EB732-94D2-42F8-B871-DE6C9920E98F}" type="datetimeFigureOut">
              <a:rPr lang="en-AU" smtClean="0"/>
              <a:t>4/04/2014</a:t>
            </a:fld>
            <a:endParaRPr lang="en-AU"/>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1682476-6F18-43A8-944D-D4998E3CC04E}" type="slidenum">
              <a:rPr lang="en-AU" smtClean="0"/>
              <a:t>‹#›</a:t>
            </a:fld>
            <a:endParaRPr lang="en-AU"/>
          </a:p>
        </p:txBody>
      </p:sp>
      <p:sp>
        <p:nvSpPr>
          <p:cNvPr id="14" name="Footer Placeholder 13"/>
          <p:cNvSpPr>
            <a:spLocks noGrp="1"/>
          </p:cNvSpPr>
          <p:nvPr>
            <p:ph type="ftr" sz="quarter" idx="12"/>
          </p:nvPr>
        </p:nvSpPr>
        <p:spPr/>
        <p:txBody>
          <a:bodyPr/>
          <a:lstStyle/>
          <a:p>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D6EB732-94D2-42F8-B871-DE6C9920E98F}" type="datetimeFigureOut">
              <a:rPr lang="en-AU" smtClean="0"/>
              <a:t>4/04/2014</a:t>
            </a:fld>
            <a:endParaRPr lang="en-AU"/>
          </a:p>
        </p:txBody>
      </p:sp>
      <p:sp>
        <p:nvSpPr>
          <p:cNvPr id="10" name="Slide Number Placeholder 9"/>
          <p:cNvSpPr>
            <a:spLocks noGrp="1"/>
          </p:cNvSpPr>
          <p:nvPr>
            <p:ph type="sldNum" sz="quarter" idx="16"/>
          </p:nvPr>
        </p:nvSpPr>
        <p:spPr/>
        <p:txBody>
          <a:bodyPr rtlCol="0"/>
          <a:lstStyle/>
          <a:p>
            <a:fld id="{A1682476-6F18-43A8-944D-D4998E3CC04E}" type="slidenum">
              <a:rPr lang="en-AU" smtClean="0"/>
              <a:t>‹#›</a:t>
            </a:fld>
            <a:endParaRPr lang="en-AU"/>
          </a:p>
        </p:txBody>
      </p:sp>
      <p:sp>
        <p:nvSpPr>
          <p:cNvPr id="12" name="Footer Placeholder 11"/>
          <p:cNvSpPr>
            <a:spLocks noGrp="1"/>
          </p:cNvSpPr>
          <p:nvPr>
            <p:ph type="ftr" sz="quarter" idx="17"/>
          </p:nvPr>
        </p:nvSpPr>
        <p:spPr/>
        <p:txBody>
          <a:bodyPr rtlCol="0"/>
          <a:lstStyle/>
          <a:p>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D6EB732-94D2-42F8-B871-DE6C9920E98F}" type="datetimeFigureOut">
              <a:rPr lang="en-AU" smtClean="0"/>
              <a:t>4/04/2014</a:t>
            </a:fld>
            <a:endParaRPr lang="en-AU"/>
          </a:p>
        </p:txBody>
      </p:sp>
      <p:sp>
        <p:nvSpPr>
          <p:cNvPr id="12" name="Slide Number Placeholder 11"/>
          <p:cNvSpPr>
            <a:spLocks noGrp="1"/>
          </p:cNvSpPr>
          <p:nvPr>
            <p:ph type="sldNum" sz="quarter" idx="16"/>
          </p:nvPr>
        </p:nvSpPr>
        <p:spPr/>
        <p:txBody>
          <a:bodyPr rtlCol="0"/>
          <a:lstStyle/>
          <a:p>
            <a:fld id="{A1682476-6F18-43A8-944D-D4998E3CC04E}" type="slidenum">
              <a:rPr lang="en-AU" smtClean="0"/>
              <a:t>‹#›</a:t>
            </a:fld>
            <a:endParaRPr lang="en-AU"/>
          </a:p>
        </p:txBody>
      </p:sp>
      <p:sp>
        <p:nvSpPr>
          <p:cNvPr id="14" name="Footer Placeholder 13"/>
          <p:cNvSpPr>
            <a:spLocks noGrp="1"/>
          </p:cNvSpPr>
          <p:nvPr>
            <p:ph type="ftr" sz="quarter" idx="17"/>
          </p:nvPr>
        </p:nvSpPr>
        <p:spPr/>
        <p:txBody>
          <a:bodyPr rtlCol="0"/>
          <a:lstStyle/>
          <a:p>
            <a:endParaRPr lang="en-AU"/>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D6EB732-94D2-42F8-B871-DE6C9920E98F}" type="datetimeFigureOut">
              <a:rPr lang="en-AU" smtClean="0"/>
              <a:t>4/04/2014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1682476-6F18-43A8-944D-D4998E3CC04E}"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6EB732-94D2-42F8-B871-DE6C9920E98F}" type="datetimeFigureOut">
              <a:rPr lang="en-AU" smtClean="0"/>
              <a:t>4/04/2014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1682476-6F18-43A8-944D-D4998E3CC04E}"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D6EB732-94D2-42F8-B871-DE6C9920E98F}" type="datetimeFigureOut">
              <a:rPr lang="en-AU" smtClean="0"/>
              <a:t>4/04/2014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1682476-6F18-43A8-944D-D4998E3CC04E}" type="slidenum">
              <a:rPr lang="en-AU" smtClean="0"/>
              <a:t>‹#›</a:t>
            </a:fld>
            <a:endParaRPr lang="en-AU"/>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D6EB732-94D2-42F8-B871-DE6C9920E98F}" type="datetimeFigureOut">
              <a:rPr lang="en-AU" smtClean="0"/>
              <a:t>4/04/2014</a:t>
            </a:fld>
            <a:endParaRPr lang="en-AU"/>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1682476-6F18-43A8-944D-D4998E3CC04E}" type="slidenum">
              <a:rPr lang="en-AU" smtClean="0"/>
              <a:t>‹#›</a:t>
            </a:fld>
            <a:endParaRPr lang="en-AU"/>
          </a:p>
        </p:txBody>
      </p:sp>
      <p:sp>
        <p:nvSpPr>
          <p:cNvPr id="14" name="Footer Placeholder 13"/>
          <p:cNvSpPr>
            <a:spLocks noGrp="1"/>
          </p:cNvSpPr>
          <p:nvPr>
            <p:ph type="ftr" sz="quarter" idx="12"/>
          </p:nvPr>
        </p:nvSpPr>
        <p:spPr>
          <a:xfrm>
            <a:off x="1600200" y="6248206"/>
            <a:ext cx="4572000" cy="365125"/>
          </a:xfrm>
        </p:spPr>
        <p:txBody>
          <a:bodyPr rtlCol="0"/>
          <a:lstStyle/>
          <a:p>
            <a:endParaRPr lang="en-AU"/>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D6EB732-94D2-42F8-B871-DE6C9920E98F}" type="datetimeFigureOut">
              <a:rPr lang="en-AU" smtClean="0"/>
              <a:t>4/04/2014</a:t>
            </a:fld>
            <a:endParaRPr lang="en-AU"/>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AU"/>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1682476-6F18-43A8-944D-D4998E3CC04E}"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hyperlink" Target="http://journals.cambridge.org/abstract_S2044251313000325"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eprints.qut.edu.au/66432/"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theredddesk.org/resources/an-introduction-red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138864" cy="995710"/>
          </a:xfrm>
        </p:spPr>
        <p:txBody>
          <a:bodyPr>
            <a:normAutofit fontScale="90000"/>
          </a:bodyPr>
          <a:lstStyle/>
          <a:p>
            <a:r>
              <a:rPr lang="en-AU" b="1" dirty="0" smtClean="0"/>
              <a:t>Climate Justice and Forest Conservation: The REDD+ Scheme </a:t>
            </a:r>
            <a:endParaRPr lang="en-AU" b="1" dirty="0"/>
          </a:p>
        </p:txBody>
      </p:sp>
      <p:sp>
        <p:nvSpPr>
          <p:cNvPr id="5" name="Text Placeholder 4"/>
          <p:cNvSpPr>
            <a:spLocks noGrp="1"/>
          </p:cNvSpPr>
          <p:nvPr>
            <p:ph type="body" idx="2"/>
          </p:nvPr>
        </p:nvSpPr>
        <p:spPr>
          <a:xfrm>
            <a:off x="609600" y="1752600"/>
            <a:ext cx="1874168" cy="4484712"/>
          </a:xfrm>
        </p:spPr>
        <p:txBody>
          <a:bodyPr>
            <a:normAutofit lnSpcReduction="10000"/>
          </a:bodyPr>
          <a:lstStyle/>
          <a:p>
            <a:endParaRPr lang="en-AU" sz="2000" b="1" dirty="0" smtClean="0"/>
          </a:p>
          <a:p>
            <a:r>
              <a:rPr lang="en-AU" sz="2000" b="1" dirty="0" smtClean="0"/>
              <a:t>Environmental Justice Symposium</a:t>
            </a:r>
          </a:p>
          <a:p>
            <a:endParaRPr lang="en-AU" dirty="0"/>
          </a:p>
          <a:p>
            <a:endParaRPr lang="en-AU" dirty="0" smtClean="0"/>
          </a:p>
          <a:p>
            <a:r>
              <a:rPr lang="en-AU" dirty="0" smtClean="0"/>
              <a:t>Dr Rowena Maguire</a:t>
            </a:r>
          </a:p>
          <a:p>
            <a:r>
              <a:rPr lang="en-AU" dirty="0" smtClean="0"/>
              <a:t>Faculty of Law</a:t>
            </a:r>
          </a:p>
          <a:p>
            <a:r>
              <a:rPr lang="en-AU" dirty="0" smtClean="0"/>
              <a:t>QUT</a:t>
            </a:r>
          </a:p>
          <a:p>
            <a:endParaRPr lang="en-AU" dirty="0"/>
          </a:p>
          <a:p>
            <a:endParaRPr lang="en-AU" dirty="0" smtClean="0"/>
          </a:p>
          <a:p>
            <a:endParaRPr lang="en-AU" dirty="0"/>
          </a:p>
          <a:p>
            <a:endParaRPr lang="en-AU" dirty="0" smtClean="0"/>
          </a:p>
          <a:p>
            <a:endParaRPr lang="en-AU" dirty="0"/>
          </a:p>
        </p:txBody>
      </p:sp>
      <p:pic>
        <p:nvPicPr>
          <p:cNvPr id="6" name="Content Placeholder 5"/>
          <p:cNvPicPr>
            <a:picLocks noGrp="1" noChangeAspect="1"/>
          </p:cNvPicPr>
          <p:nvPr>
            <p:ph sz="quarter" idx="1"/>
          </p:nvPr>
        </p:nvPicPr>
        <p:blipFill>
          <a:blip r:embed="rId3" cstate="print">
            <a:extLst>
              <a:ext uri="{28A0092B-C50C-407E-A947-70E740481C1C}">
                <a14:useLocalDpi xmlns:a14="http://schemas.microsoft.com/office/drawing/2010/main" val="0"/>
              </a:ext>
            </a:extLst>
          </a:blip>
          <a:stretch>
            <a:fillRect/>
          </a:stretch>
        </p:blipFill>
        <p:spPr>
          <a:xfrm>
            <a:off x="2604025" y="1752600"/>
            <a:ext cx="5917150" cy="4419600"/>
          </a:xfrm>
        </p:spPr>
      </p:pic>
    </p:spTree>
    <p:extLst>
      <p:ext uri="{BB962C8B-B14F-4D97-AF65-F5344CB8AC3E}">
        <p14:creationId xmlns:p14="http://schemas.microsoft.com/office/powerpoint/2010/main" val="1779432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Full Copy of Paper </a:t>
            </a:r>
            <a:endParaRPr lang="en-AU" dirty="0"/>
          </a:p>
        </p:txBody>
      </p:sp>
      <p:sp>
        <p:nvSpPr>
          <p:cNvPr id="3" name="Content Placeholder 2"/>
          <p:cNvSpPr>
            <a:spLocks noGrp="1"/>
          </p:cNvSpPr>
          <p:nvPr>
            <p:ph sz="quarter" idx="1"/>
          </p:nvPr>
        </p:nvSpPr>
        <p:spPr/>
        <p:txBody>
          <a:bodyPr/>
          <a:lstStyle/>
          <a:p>
            <a:r>
              <a:rPr lang="en-AU" dirty="0" smtClean="0"/>
              <a:t>Rowena Maguire, “Designing REDD+ to be Just: Considerations for a Legally Binding Instrument” 4 (1) </a:t>
            </a:r>
            <a:r>
              <a:rPr lang="en-AU" i="1" dirty="0" smtClean="0"/>
              <a:t>Asian Journal of International Law</a:t>
            </a:r>
            <a:r>
              <a:rPr lang="en-AU" dirty="0" smtClean="0"/>
              <a:t>, 169</a:t>
            </a:r>
          </a:p>
          <a:p>
            <a:pPr lvl="1"/>
            <a:r>
              <a:rPr lang="en-AU" dirty="0">
                <a:hlinkClick r:id="rId3"/>
              </a:rPr>
              <a:t>http://</a:t>
            </a:r>
            <a:r>
              <a:rPr lang="en-AU" dirty="0" smtClean="0">
                <a:hlinkClick r:id="rId3"/>
              </a:rPr>
              <a:t>journals.cambridge.org/abstract_S2044251313000325</a:t>
            </a:r>
            <a:endParaRPr lang="en-AU" dirty="0" smtClean="0"/>
          </a:p>
          <a:p>
            <a:pPr marL="365760" lvl="1" indent="0">
              <a:buNone/>
            </a:pPr>
            <a:endParaRPr lang="en-AU" dirty="0" smtClean="0"/>
          </a:p>
          <a:p>
            <a:pPr lvl="1"/>
            <a:r>
              <a:rPr lang="en-AU" dirty="0">
                <a:hlinkClick r:id="rId4"/>
              </a:rPr>
              <a:t>http://eprints.qut.edu.au/66432</a:t>
            </a:r>
            <a:r>
              <a:rPr lang="en-AU" dirty="0" smtClean="0">
                <a:hlinkClick r:id="rId4"/>
              </a:rPr>
              <a:t>/</a:t>
            </a:r>
            <a:r>
              <a:rPr lang="en-AU" dirty="0" smtClean="0"/>
              <a:t> </a:t>
            </a:r>
            <a:endParaRPr lang="en-AU" dirty="0"/>
          </a:p>
          <a:p>
            <a:endParaRPr lang="en-AU" dirty="0"/>
          </a:p>
        </p:txBody>
      </p:sp>
    </p:spTree>
    <p:extLst>
      <p:ext uri="{BB962C8B-B14F-4D97-AF65-F5344CB8AC3E}">
        <p14:creationId xmlns:p14="http://schemas.microsoft.com/office/powerpoint/2010/main" val="771878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Upcoming Climate Justice Event</a:t>
            </a:r>
            <a:endParaRPr lang="en-AU" dirty="0"/>
          </a:p>
        </p:txBody>
      </p:sp>
      <p:sp>
        <p:nvSpPr>
          <p:cNvPr id="3" name="Content Placeholder 2"/>
          <p:cNvSpPr>
            <a:spLocks noGrp="1"/>
          </p:cNvSpPr>
          <p:nvPr>
            <p:ph sz="quarter" idx="1"/>
          </p:nvPr>
        </p:nvSpPr>
        <p:spPr/>
        <p:txBody>
          <a:bodyPr/>
          <a:lstStyle/>
          <a:p>
            <a:r>
              <a:rPr lang="en-AU" dirty="0" smtClean="0"/>
              <a:t>When People </a:t>
            </a:r>
            <a:r>
              <a:rPr lang="en-AU" dirty="0"/>
              <a:t>H</a:t>
            </a:r>
            <a:r>
              <a:rPr lang="en-AU" dirty="0" smtClean="0"/>
              <a:t>ave to Move: Climate </a:t>
            </a:r>
            <a:r>
              <a:rPr lang="en-AU" dirty="0"/>
              <a:t>C</a:t>
            </a:r>
            <a:r>
              <a:rPr lang="en-AU" dirty="0" smtClean="0"/>
              <a:t>hange </a:t>
            </a:r>
            <a:r>
              <a:rPr lang="en-AU" dirty="0"/>
              <a:t>R</a:t>
            </a:r>
            <a:r>
              <a:rPr lang="en-AU" dirty="0" smtClean="0"/>
              <a:t>elated </a:t>
            </a:r>
            <a:r>
              <a:rPr lang="en-AU" dirty="0"/>
              <a:t>D</a:t>
            </a:r>
            <a:r>
              <a:rPr lang="en-AU" dirty="0" smtClean="0"/>
              <a:t>isplacement and Pre-Emptive Migration </a:t>
            </a:r>
            <a:r>
              <a:rPr lang="en-AU" dirty="0"/>
              <a:t>P</a:t>
            </a:r>
            <a:r>
              <a:rPr lang="en-AU" dirty="0" smtClean="0"/>
              <a:t>athways in the Australia-Pacific Region</a:t>
            </a:r>
          </a:p>
          <a:p>
            <a:pPr lvl="1"/>
            <a:r>
              <a:rPr lang="en-AU" dirty="0" smtClean="0"/>
              <a:t>Friday 23 May 2014</a:t>
            </a:r>
          </a:p>
          <a:p>
            <a:pPr lvl="1"/>
            <a:r>
              <a:rPr lang="en-AU" dirty="0" smtClean="0"/>
              <a:t>P Block, QUT Gardens Point Campus</a:t>
            </a:r>
          </a:p>
          <a:p>
            <a:pPr lvl="1"/>
            <a:r>
              <a:rPr lang="en-AU" dirty="0" smtClean="0"/>
              <a:t>Attendance is free but places limited: copy of flyer available here.  </a:t>
            </a:r>
            <a:endParaRPr lang="en-AU" dirty="0"/>
          </a:p>
        </p:txBody>
      </p:sp>
    </p:spTree>
    <p:extLst>
      <p:ext uri="{BB962C8B-B14F-4D97-AF65-F5344CB8AC3E}">
        <p14:creationId xmlns:p14="http://schemas.microsoft.com/office/powerpoint/2010/main" val="4275766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What is REDD+</a:t>
            </a:r>
            <a:endParaRPr lang="en-AU" dirty="0"/>
          </a:p>
        </p:txBody>
      </p:sp>
      <p:sp>
        <p:nvSpPr>
          <p:cNvPr id="3" name="Content Placeholder 2"/>
          <p:cNvSpPr>
            <a:spLocks noGrp="1"/>
          </p:cNvSpPr>
          <p:nvPr>
            <p:ph sz="quarter" idx="1"/>
          </p:nvPr>
        </p:nvSpPr>
        <p:spPr/>
        <p:txBody>
          <a:bodyPr>
            <a:normAutofit lnSpcReduction="10000"/>
          </a:bodyPr>
          <a:lstStyle/>
          <a:p>
            <a:r>
              <a:rPr lang="en-AU" dirty="0"/>
              <a:t>Reduced Emissions from Deforestation and Degradation: (COP 16 – Cancun Agreement) </a:t>
            </a:r>
          </a:p>
          <a:p>
            <a:pPr lvl="2"/>
            <a:r>
              <a:rPr lang="en-AU" dirty="0"/>
              <a:t>Reducing emissions from deforestation;</a:t>
            </a:r>
          </a:p>
          <a:p>
            <a:pPr lvl="2"/>
            <a:r>
              <a:rPr lang="en-AU" dirty="0"/>
              <a:t>Reducing emissions </a:t>
            </a:r>
            <a:r>
              <a:rPr lang="en-AU" dirty="0" smtClean="0"/>
              <a:t>from </a:t>
            </a:r>
            <a:r>
              <a:rPr lang="en-AU" dirty="0"/>
              <a:t>forest degradation,</a:t>
            </a:r>
          </a:p>
          <a:p>
            <a:pPr lvl="2"/>
            <a:r>
              <a:rPr lang="en-AU" dirty="0"/>
              <a:t>Conservation of forest carbon stocks</a:t>
            </a:r>
          </a:p>
          <a:p>
            <a:pPr lvl="2"/>
            <a:r>
              <a:rPr lang="en-AU" dirty="0"/>
              <a:t>Sustainable management of forests</a:t>
            </a:r>
          </a:p>
          <a:p>
            <a:pPr lvl="2"/>
            <a:r>
              <a:rPr lang="en-AU" dirty="0"/>
              <a:t>Enhancement of forest carbon stocks </a:t>
            </a:r>
          </a:p>
          <a:p>
            <a:pPr marL="548640" indent="-457200"/>
            <a:r>
              <a:rPr lang="en-AU" dirty="0"/>
              <a:t>An introduction to REDD – the REDD desk</a:t>
            </a:r>
          </a:p>
          <a:p>
            <a:pPr marL="91440" indent="0">
              <a:buNone/>
            </a:pPr>
            <a:r>
              <a:rPr lang="en-AU" dirty="0"/>
              <a:t> </a:t>
            </a:r>
            <a:r>
              <a:rPr lang="en-AU" dirty="0">
                <a:hlinkClick r:id="rId3"/>
              </a:rPr>
              <a:t>http://theredddesk.org/resources/an-introduction-redd</a:t>
            </a:r>
            <a:r>
              <a:rPr lang="en-AU" dirty="0"/>
              <a:t> </a:t>
            </a:r>
          </a:p>
          <a:p>
            <a:endParaRPr lang="en-AU" dirty="0"/>
          </a:p>
        </p:txBody>
      </p:sp>
    </p:spTree>
    <p:extLst>
      <p:ext uri="{BB962C8B-B14F-4D97-AF65-F5344CB8AC3E}">
        <p14:creationId xmlns:p14="http://schemas.microsoft.com/office/powerpoint/2010/main" val="890089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Re-cap</a:t>
            </a:r>
            <a:endParaRPr lang="en-AU" dirty="0"/>
          </a:p>
        </p:txBody>
      </p:sp>
      <p:sp>
        <p:nvSpPr>
          <p:cNvPr id="3" name="Content Placeholder 2"/>
          <p:cNvSpPr>
            <a:spLocks noGrp="1"/>
          </p:cNvSpPr>
          <p:nvPr>
            <p:ph sz="quarter" idx="1"/>
          </p:nvPr>
        </p:nvSpPr>
        <p:spPr/>
        <p:txBody>
          <a:bodyPr>
            <a:normAutofit lnSpcReduction="10000"/>
          </a:bodyPr>
          <a:lstStyle/>
          <a:p>
            <a:r>
              <a:rPr lang="en-AU" dirty="0" smtClean="0"/>
              <a:t>Aim of REDD+ is reduce emissions from deforestation and land degradation in developing countries.</a:t>
            </a:r>
          </a:p>
          <a:p>
            <a:pPr lvl="1"/>
            <a:r>
              <a:rPr lang="en-AU" dirty="0" smtClean="0"/>
              <a:t>Initiative is already providing financial incentives to states to alter existing forest practices (demonstration activities).</a:t>
            </a:r>
          </a:p>
          <a:p>
            <a:pPr lvl="1"/>
            <a:r>
              <a:rPr lang="en-AU" dirty="0" smtClean="0"/>
              <a:t>REDD+ has generated unprecedented levels of finance at the international level for improved forest governance and management.</a:t>
            </a:r>
          </a:p>
          <a:p>
            <a:pPr lvl="1"/>
            <a:r>
              <a:rPr lang="en-AU" dirty="0" smtClean="0"/>
              <a:t>REDD+ is seeking to deliver on carbon, ecological and social objectives.  </a:t>
            </a:r>
            <a:endParaRPr lang="en-AU" dirty="0"/>
          </a:p>
        </p:txBody>
      </p:sp>
    </p:spTree>
    <p:extLst>
      <p:ext uri="{BB962C8B-B14F-4D97-AF65-F5344CB8AC3E}">
        <p14:creationId xmlns:p14="http://schemas.microsoft.com/office/powerpoint/2010/main" val="3451584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Justice Concerns : REDD+</a:t>
            </a:r>
            <a:endParaRPr lang="en-AU" dirty="0"/>
          </a:p>
        </p:txBody>
      </p:sp>
      <p:sp>
        <p:nvSpPr>
          <p:cNvPr id="3" name="Content Placeholder 2"/>
          <p:cNvSpPr>
            <a:spLocks noGrp="1"/>
          </p:cNvSpPr>
          <p:nvPr>
            <p:ph sz="quarter" idx="1"/>
          </p:nvPr>
        </p:nvSpPr>
        <p:spPr/>
        <p:txBody>
          <a:bodyPr>
            <a:normAutofit lnSpcReduction="10000"/>
          </a:bodyPr>
          <a:lstStyle/>
          <a:p>
            <a:r>
              <a:rPr lang="en-AU" dirty="0" smtClean="0"/>
              <a:t>There are three key justice issues raised by state and non-state actors (NGOs):</a:t>
            </a:r>
          </a:p>
          <a:p>
            <a:pPr lvl="1"/>
            <a:r>
              <a:rPr lang="en-AU" dirty="0" smtClean="0"/>
              <a:t>Potential for Indigenous and Local Forest Dweller rights to be overlooked during REDD+ investment;</a:t>
            </a:r>
          </a:p>
          <a:p>
            <a:pPr lvl="1"/>
            <a:r>
              <a:rPr lang="en-AU" dirty="0" smtClean="0"/>
              <a:t>Concern that market-based REDD+ mechanism will not deliver benefits to local forest stakeholders nor ensure solid emission reductions (corruption);</a:t>
            </a:r>
          </a:p>
          <a:p>
            <a:pPr lvl="1"/>
            <a:r>
              <a:rPr lang="en-AU" dirty="0" smtClean="0"/>
              <a:t>Urgent need for a legally binding “safeguard policy” to ensure that social and environmental criteria fulfilled and to prevent any unintended consequences from REDD+ investment.  </a:t>
            </a:r>
            <a:endParaRPr lang="en-AU" dirty="0"/>
          </a:p>
        </p:txBody>
      </p:sp>
    </p:spTree>
    <p:extLst>
      <p:ext uri="{BB962C8B-B14F-4D97-AF65-F5344CB8AC3E}">
        <p14:creationId xmlns:p14="http://schemas.microsoft.com/office/powerpoint/2010/main" val="4005503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Climate Justice Network and REDD+ </a:t>
            </a:r>
            <a:endParaRPr lang="en-AU" dirty="0"/>
          </a:p>
        </p:txBody>
      </p:sp>
      <p:sp>
        <p:nvSpPr>
          <p:cNvPr id="3" name="Content Placeholder 2"/>
          <p:cNvSpPr>
            <a:spLocks noGrp="1"/>
          </p:cNvSpPr>
          <p:nvPr>
            <p:ph sz="quarter" idx="1"/>
          </p:nvPr>
        </p:nvSpPr>
        <p:spPr/>
        <p:txBody>
          <a:bodyPr>
            <a:normAutofit fontScale="92500" lnSpcReduction="20000"/>
          </a:bodyPr>
          <a:lstStyle/>
          <a:p>
            <a:r>
              <a:rPr lang="en-AU" dirty="0" smtClean="0"/>
              <a:t>REDD+ should not be a market based mechanism</a:t>
            </a:r>
          </a:p>
          <a:p>
            <a:pPr lvl="1"/>
            <a:r>
              <a:rPr lang="en-AU" dirty="0" smtClean="0"/>
              <a:t>Market mechanisms merely shift the burden of emission reduction from developed to developing countries – wealthy corporations can continue to pollute.</a:t>
            </a:r>
          </a:p>
          <a:p>
            <a:pPr lvl="1"/>
            <a:r>
              <a:rPr lang="en-AU" dirty="0" smtClean="0"/>
              <a:t>Existing market-based emission reduction schemes have not resulted in the expected emission reduction levels.</a:t>
            </a:r>
          </a:p>
          <a:p>
            <a:pPr lvl="1"/>
            <a:r>
              <a:rPr lang="en-AU" dirty="0" smtClean="0"/>
              <a:t>The impermanence of forest carbon sequestration means that forest carbon stocks will increase carbon in the atmosphere now and in the future.</a:t>
            </a:r>
          </a:p>
          <a:p>
            <a:pPr lvl="1"/>
            <a:r>
              <a:rPr lang="en-AU" dirty="0" smtClean="0"/>
              <a:t>Carbon trading will not finance the types of forest protection activities that are most needed (address the drivers of deforestation – institutional reform, law enforcement, alternative livelihood income.  </a:t>
            </a:r>
          </a:p>
          <a:p>
            <a:pPr lvl="1"/>
            <a:endParaRPr lang="en-AU" dirty="0"/>
          </a:p>
        </p:txBody>
      </p:sp>
    </p:spTree>
    <p:extLst>
      <p:ext uri="{BB962C8B-B14F-4D97-AF65-F5344CB8AC3E}">
        <p14:creationId xmlns:p14="http://schemas.microsoft.com/office/powerpoint/2010/main" val="4183455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Third World Network and REDD+</a:t>
            </a:r>
            <a:endParaRPr lang="en-AU" dirty="0"/>
          </a:p>
        </p:txBody>
      </p:sp>
      <p:sp>
        <p:nvSpPr>
          <p:cNvPr id="3" name="Content Placeholder 2"/>
          <p:cNvSpPr>
            <a:spLocks noGrp="1"/>
          </p:cNvSpPr>
          <p:nvPr>
            <p:ph sz="quarter" idx="1"/>
          </p:nvPr>
        </p:nvSpPr>
        <p:spPr/>
        <p:txBody>
          <a:bodyPr>
            <a:normAutofit fontScale="92500" lnSpcReduction="10000"/>
          </a:bodyPr>
          <a:lstStyle/>
          <a:p>
            <a:r>
              <a:rPr lang="en-AU" dirty="0" smtClean="0"/>
              <a:t>Developing countries perceive themselves as being asked to manage their resources for the benefit of western interest</a:t>
            </a:r>
          </a:p>
          <a:p>
            <a:pPr lvl="1"/>
            <a:r>
              <a:rPr lang="en-AU" dirty="0" smtClean="0"/>
              <a:t>“The poor are not asking for charity.  When the rich chopped down their own forests, built their own poison-belching factories and scoured the world for cheap resources the poor said nothing… Now the rich regulate the development of the poor countries.  And yet any suggestion that the rich compensate the poor adequately is regarded as outrageous”</a:t>
            </a:r>
          </a:p>
          <a:p>
            <a:pPr lvl="1"/>
            <a:r>
              <a:rPr lang="en-AU" dirty="0" smtClean="0"/>
              <a:t>Controversy: over compensation that will be paid as a result of REDD+ investment.  </a:t>
            </a:r>
          </a:p>
          <a:p>
            <a:pPr lvl="1"/>
            <a:endParaRPr lang="en-AU" dirty="0"/>
          </a:p>
        </p:txBody>
      </p:sp>
    </p:spTree>
    <p:extLst>
      <p:ext uri="{BB962C8B-B14F-4D97-AF65-F5344CB8AC3E}">
        <p14:creationId xmlns:p14="http://schemas.microsoft.com/office/powerpoint/2010/main" val="670189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Indigenous Networks and REDD+</a:t>
            </a:r>
            <a:endParaRPr lang="en-AU" dirty="0"/>
          </a:p>
        </p:txBody>
      </p:sp>
      <p:sp>
        <p:nvSpPr>
          <p:cNvPr id="3" name="Content Placeholder 2"/>
          <p:cNvSpPr>
            <a:spLocks noGrp="1"/>
          </p:cNvSpPr>
          <p:nvPr>
            <p:ph sz="quarter" idx="1"/>
          </p:nvPr>
        </p:nvSpPr>
        <p:spPr/>
        <p:txBody>
          <a:bodyPr>
            <a:normAutofit fontScale="92500" lnSpcReduction="20000"/>
          </a:bodyPr>
          <a:lstStyle/>
          <a:p>
            <a:r>
              <a:rPr lang="en-AU" dirty="0" smtClean="0"/>
              <a:t>REDD+ seen as C02lonialism of forests – “No Rights, no REDD”</a:t>
            </a:r>
          </a:p>
          <a:p>
            <a:r>
              <a:rPr lang="en-AU" dirty="0" smtClean="0"/>
              <a:t>UN Special Rapporteur – considered rights of forest dwelling indigenous communities</a:t>
            </a:r>
          </a:p>
          <a:p>
            <a:pPr lvl="1"/>
            <a:r>
              <a:rPr lang="en-AU" dirty="0" smtClean="0"/>
              <a:t>Lack of formal tenure recognition of customary ownership rights</a:t>
            </a:r>
          </a:p>
          <a:p>
            <a:pPr lvl="1"/>
            <a:r>
              <a:rPr lang="en-AU" dirty="0" smtClean="0"/>
              <a:t>Existing practice of granting timber concession rights to large forestry corporations on indigenous lands</a:t>
            </a:r>
          </a:p>
          <a:p>
            <a:pPr lvl="1"/>
            <a:r>
              <a:rPr lang="en-AU" dirty="0" smtClean="0"/>
              <a:t>UNDRIP – must obtain “Free, Prior and Informed Consent (FPIC) of indigenous groups before dealing with land under their control.</a:t>
            </a:r>
          </a:p>
          <a:p>
            <a:pPr lvl="2"/>
            <a:r>
              <a:rPr lang="en-AU" dirty="0" smtClean="0"/>
              <a:t>Existing UNFCCC (COP) only requires “full and effective participation” </a:t>
            </a:r>
            <a:endParaRPr lang="en-AU" dirty="0"/>
          </a:p>
        </p:txBody>
      </p:sp>
    </p:spTree>
    <p:extLst>
      <p:ext uri="{BB962C8B-B14F-4D97-AF65-F5344CB8AC3E}">
        <p14:creationId xmlns:p14="http://schemas.microsoft.com/office/powerpoint/2010/main" val="1270682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Eviction of Indigenous Forest Group</a:t>
            </a:r>
            <a:endParaRPr lang="en-AU" dirty="0"/>
          </a:p>
        </p:txBody>
      </p:sp>
      <p:sp>
        <p:nvSpPr>
          <p:cNvPr id="3" name="Content Placeholder 2"/>
          <p:cNvSpPr>
            <a:spLocks noGrp="1"/>
          </p:cNvSpPr>
          <p:nvPr>
            <p:ph sz="quarter" idx="1"/>
          </p:nvPr>
        </p:nvSpPr>
        <p:spPr/>
        <p:txBody>
          <a:bodyPr>
            <a:normAutofit fontScale="85000" lnSpcReduction="20000"/>
          </a:bodyPr>
          <a:lstStyle/>
          <a:p>
            <a:r>
              <a:rPr lang="en-AU" dirty="0" smtClean="0"/>
              <a:t>Kenya Forest Service (KFS)  has forcibly evicted the </a:t>
            </a:r>
            <a:r>
              <a:rPr lang="en-AU" dirty="0" err="1" smtClean="0"/>
              <a:t>Sengwer</a:t>
            </a:r>
            <a:r>
              <a:rPr lang="en-AU" dirty="0" smtClean="0"/>
              <a:t> Indigenous People from ancestral forest lands (burning of homes and food stores) in contravention of injunction issued March 2013. </a:t>
            </a:r>
          </a:p>
          <a:p>
            <a:r>
              <a:rPr lang="en-AU" dirty="0" smtClean="0"/>
              <a:t>Kenya government accused of taking colonial approach to forest conservation – evicting those who have protected their forests for centuries.</a:t>
            </a:r>
          </a:p>
          <a:p>
            <a:r>
              <a:rPr lang="en-AU" dirty="0" smtClean="0"/>
              <a:t>KFS – seeking to improve forest management to attract REDD+ funds.</a:t>
            </a:r>
          </a:p>
          <a:p>
            <a:r>
              <a:rPr lang="en-AU" dirty="0" smtClean="0"/>
              <a:t>2784 people offered 400 000 KES ($5000)</a:t>
            </a:r>
          </a:p>
          <a:p>
            <a:pPr lvl="1"/>
            <a:r>
              <a:rPr lang="en-AU" dirty="0" smtClean="0"/>
              <a:t>Some of the beneficiaries </a:t>
            </a:r>
            <a:r>
              <a:rPr lang="en-AU" dirty="0" err="1" smtClean="0"/>
              <a:t>Sengwer</a:t>
            </a:r>
            <a:r>
              <a:rPr lang="en-AU" dirty="0" smtClean="0"/>
              <a:t> People</a:t>
            </a:r>
          </a:p>
          <a:p>
            <a:pPr lvl="1"/>
            <a:r>
              <a:rPr lang="en-AU" dirty="0" smtClean="0"/>
              <a:t>Some IDP’s – landslide victims (more likely to accept compensation) </a:t>
            </a:r>
          </a:p>
          <a:p>
            <a:pPr marL="365760" lvl="1" indent="0">
              <a:buNone/>
            </a:pPr>
            <a:endParaRPr lang="en-AU" dirty="0" smtClean="0"/>
          </a:p>
        </p:txBody>
      </p:sp>
    </p:spTree>
    <p:extLst>
      <p:ext uri="{BB962C8B-B14F-4D97-AF65-F5344CB8AC3E}">
        <p14:creationId xmlns:p14="http://schemas.microsoft.com/office/powerpoint/2010/main" val="371843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Summary</a:t>
            </a:r>
            <a:endParaRPr lang="en-AU" dirty="0"/>
          </a:p>
        </p:txBody>
      </p:sp>
      <p:sp>
        <p:nvSpPr>
          <p:cNvPr id="3" name="Content Placeholder 2"/>
          <p:cNvSpPr>
            <a:spLocks noGrp="1"/>
          </p:cNvSpPr>
          <p:nvPr>
            <p:ph sz="quarter" idx="1"/>
          </p:nvPr>
        </p:nvSpPr>
        <p:spPr/>
        <p:txBody>
          <a:bodyPr>
            <a:normAutofit fontScale="92500" lnSpcReduction="10000"/>
          </a:bodyPr>
          <a:lstStyle/>
          <a:p>
            <a:r>
              <a:rPr lang="en-AU" dirty="0" smtClean="0"/>
              <a:t>REDD+ while “good in intent” – may result in unintended consequences.</a:t>
            </a:r>
          </a:p>
          <a:p>
            <a:r>
              <a:rPr lang="en-AU" dirty="0" smtClean="0"/>
              <a:t>Compensation available under REDD+ must get to the local level and to those who change practices. </a:t>
            </a:r>
          </a:p>
          <a:p>
            <a:r>
              <a:rPr lang="en-AU" dirty="0" smtClean="0"/>
              <a:t>Needs to be stronger safeguards in any future legally binding instrument to protect community interests.</a:t>
            </a:r>
          </a:p>
          <a:p>
            <a:r>
              <a:rPr lang="en-AU" dirty="0" smtClean="0"/>
              <a:t>Large amount of finance needed for REDD+ - look at system based on non market and market based sources.</a:t>
            </a:r>
          </a:p>
          <a:p>
            <a:r>
              <a:rPr lang="en-AU" dirty="0" smtClean="0"/>
              <a:t>REDD+ must comply with existing human rights and UNDRIP law.</a:t>
            </a:r>
          </a:p>
          <a:p>
            <a:endParaRPr lang="en-AU" dirty="0" smtClean="0"/>
          </a:p>
          <a:p>
            <a:endParaRPr lang="en-AU" dirty="0"/>
          </a:p>
        </p:txBody>
      </p:sp>
    </p:spTree>
    <p:extLst>
      <p:ext uri="{BB962C8B-B14F-4D97-AF65-F5344CB8AC3E}">
        <p14:creationId xmlns:p14="http://schemas.microsoft.com/office/powerpoint/2010/main" val="164803553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205</TotalTime>
  <Words>808</Words>
  <Application>Microsoft Office PowerPoint</Application>
  <PresentationFormat>On-screen Show (4:3)</PresentationFormat>
  <Paragraphs>81</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Median</vt:lpstr>
      <vt:lpstr>Climate Justice and Forest Conservation: The REDD+ Scheme </vt:lpstr>
      <vt:lpstr>What is REDD+</vt:lpstr>
      <vt:lpstr>Re-cap</vt:lpstr>
      <vt:lpstr>Justice Concerns : REDD+</vt:lpstr>
      <vt:lpstr>Climate Justice Network and REDD+ </vt:lpstr>
      <vt:lpstr>Third World Network and REDD+</vt:lpstr>
      <vt:lpstr>Indigenous Networks and REDD+</vt:lpstr>
      <vt:lpstr>Eviction of Indigenous Forest Group</vt:lpstr>
      <vt:lpstr>Summary</vt:lpstr>
      <vt:lpstr>Full Copy of Paper </vt:lpstr>
      <vt:lpstr>Upcoming Climate Justice Event</vt:lpstr>
    </vt:vector>
  </TitlesOfParts>
  <Company>QUT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Justice and Forest Conservation: The REDD+ Scheme</dc:title>
  <dc:creator>maguirer</dc:creator>
  <cp:lastModifiedBy>soeadmin</cp:lastModifiedBy>
  <cp:revision>23</cp:revision>
  <cp:lastPrinted>2014-04-01T07:00:06Z</cp:lastPrinted>
  <dcterms:created xsi:type="dcterms:W3CDTF">2014-04-01T03:45:12Z</dcterms:created>
  <dcterms:modified xsi:type="dcterms:W3CDTF">2014-04-04T03:05:43Z</dcterms:modified>
</cp:coreProperties>
</file>