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70" r:id="rId3"/>
    <p:sldId id="261" r:id="rId4"/>
    <p:sldId id="262" r:id="rId5"/>
    <p:sldId id="263" r:id="rId6"/>
    <p:sldId id="258" r:id="rId7"/>
    <p:sldId id="264" r:id="rId8"/>
    <p:sldId id="265" r:id="rId9"/>
    <p:sldId id="269" r:id="rId10"/>
    <p:sldId id="266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04/04/2014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04/04/2014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04/04/2014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04/04/2014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04/04/2014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Carol Richards, QUT and </a:t>
            </a:r>
            <a:r>
              <a:rPr lang="en-US" dirty="0" smtClean="0"/>
              <a:t>AFSA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Global </a:t>
            </a:r>
            <a:r>
              <a:rPr lang="en-US" sz="2400" dirty="0"/>
              <a:t>Trends in </a:t>
            </a:r>
            <a:r>
              <a:rPr lang="en-US" sz="2400" dirty="0" smtClean="0"/>
              <a:t>‘Food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err="1" smtClean="0"/>
              <a:t>FueL</a:t>
            </a:r>
            <a:r>
              <a:rPr lang="en-US" sz="2400" dirty="0" smtClean="0"/>
              <a:t>’ and the Uneven Distribution of harms</a:t>
            </a:r>
            <a:endParaRPr lang="en-US" sz="2400" dirty="0"/>
          </a:p>
        </p:txBody>
      </p:sp>
      <p:pic>
        <p:nvPicPr>
          <p:cNvPr id="4" name="Picture 3" descr="AFSA_logo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45" y="739707"/>
            <a:ext cx="3440255" cy="1060713"/>
          </a:xfrm>
          <a:prstGeom prst="rect">
            <a:avLst/>
          </a:prstGeom>
        </p:spPr>
      </p:pic>
      <p:pic>
        <p:nvPicPr>
          <p:cNvPr id="6" name="Picture 5" descr="QUT_Square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7" y="645034"/>
            <a:ext cx="1319784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Users of the 37 million Hectares?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Ghana, </a:t>
            </a:r>
            <a:r>
              <a:rPr lang="en-US" dirty="0" err="1" smtClean="0"/>
              <a:t>Pru</a:t>
            </a:r>
            <a:r>
              <a:rPr lang="en-US" dirty="0" smtClean="0"/>
              <a:t> District: </a:t>
            </a:r>
          </a:p>
          <a:p>
            <a:r>
              <a:rPr lang="en-US" dirty="0" smtClean="0"/>
              <a:t>20 </a:t>
            </a:r>
            <a:r>
              <a:rPr lang="en-US" dirty="0"/>
              <a:t>commercial plantation </a:t>
            </a:r>
            <a:r>
              <a:rPr lang="en-US" dirty="0" smtClean="0"/>
              <a:t>companies, three</a:t>
            </a:r>
            <a:r>
              <a:rPr lang="en-US" dirty="0"/>
              <a:t>-quarters of which are majority foreign-owned, </a:t>
            </a:r>
            <a:r>
              <a:rPr lang="en-US" b="1" dirty="0" smtClean="0"/>
              <a:t>1.184 </a:t>
            </a:r>
            <a:r>
              <a:rPr lang="en-US" b="1" dirty="0"/>
              <a:t>million ha</a:t>
            </a:r>
            <a:r>
              <a:rPr lang="en-US" dirty="0"/>
              <a:t> of land for </a:t>
            </a:r>
            <a:r>
              <a:rPr lang="en-US" dirty="0" smtClean="0"/>
              <a:t>biofuel feedstock</a:t>
            </a:r>
          </a:p>
          <a:p>
            <a:r>
              <a:rPr lang="en-US" dirty="0" smtClean="0"/>
              <a:t>Decline of 71% in terms of standards of living for affected households</a:t>
            </a:r>
            <a:endParaRPr lang="en-US" dirty="0"/>
          </a:p>
          <a:p>
            <a:r>
              <a:rPr lang="en-US" dirty="0"/>
              <a:t>In one village, 18 households lost 61% of </a:t>
            </a:r>
            <a:r>
              <a:rPr lang="en-US" dirty="0" smtClean="0"/>
              <a:t>land, many households became landless, or only had access to rocky/waterlogged land.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4018" y="2413338"/>
            <a:ext cx="807278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686" y="5980836"/>
            <a:ext cx="893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Schoneveld</a:t>
            </a:r>
            <a:r>
              <a:rPr lang="en-US" sz="1200" dirty="0"/>
              <a:t> , G. C., L. A. German, and E. </a:t>
            </a:r>
            <a:r>
              <a:rPr lang="en-US" sz="1200" dirty="0" err="1"/>
              <a:t>Nutakor</a:t>
            </a:r>
            <a:r>
              <a:rPr lang="en-US" sz="1200" dirty="0"/>
              <a:t>. 2011. Land-based investments for rural development? A grounded analysis of the local impacts of biofuel feedstock plantations in Ghana. Ecology and Society 16(4): 10.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dx.doi.org</a:t>
            </a:r>
            <a:r>
              <a:rPr lang="en-US" sz="1200" dirty="0"/>
              <a:t>/10.5751/ES-04424-160410</a:t>
            </a:r>
          </a:p>
        </p:txBody>
      </p:sp>
    </p:spTree>
    <p:extLst>
      <p:ext uri="{BB962C8B-B14F-4D97-AF65-F5344CB8AC3E}">
        <p14:creationId xmlns:p14="http://schemas.microsoft.com/office/powerpoint/2010/main" val="98252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3 at 14.4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44600"/>
            <a:ext cx="68072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58"/>
          </a:xfrm>
        </p:spPr>
        <p:txBody>
          <a:bodyPr>
            <a:normAutofit fontScale="85000" lnSpcReduction="20000"/>
          </a:bodyPr>
          <a:lstStyle/>
          <a:p>
            <a:pPr indent="-342900">
              <a:spcBef>
                <a:spcPts val="1176"/>
              </a:spcBef>
              <a:spcAft>
                <a:spcPts val="1200"/>
              </a:spcAft>
            </a:pPr>
            <a:r>
              <a:rPr lang="en-US" dirty="0" smtClean="0"/>
              <a:t>Biofuels might solve some problems, create new ones, especially via finance capital</a:t>
            </a:r>
          </a:p>
          <a:p>
            <a:pPr indent="-342900">
              <a:spcBef>
                <a:spcPts val="1176"/>
              </a:spcBef>
              <a:spcAft>
                <a:spcPts val="1200"/>
              </a:spcAft>
            </a:pPr>
            <a:r>
              <a:rPr lang="en-US" dirty="0" smtClean="0"/>
              <a:t>Global land deals lack transparency, monitoring </a:t>
            </a:r>
            <a:r>
              <a:rPr lang="en-US" dirty="0"/>
              <a:t>or independent </a:t>
            </a:r>
            <a:r>
              <a:rPr lang="en-US" dirty="0" smtClean="0"/>
              <a:t>oversight</a:t>
            </a:r>
          </a:p>
          <a:p>
            <a:pPr indent="-342900">
              <a:spcBef>
                <a:spcPts val="1176"/>
              </a:spcBef>
              <a:spcAft>
                <a:spcPts val="1200"/>
              </a:spcAft>
            </a:pPr>
            <a:r>
              <a:rPr lang="en-US" dirty="0" smtClean="0"/>
              <a:t>Terms </a:t>
            </a:r>
            <a:r>
              <a:rPr lang="en-US" dirty="0"/>
              <a:t>of acquisition </a:t>
            </a:r>
            <a:r>
              <a:rPr lang="en-US" dirty="0" smtClean="0"/>
              <a:t>often do </a:t>
            </a:r>
            <a:r>
              <a:rPr lang="en-US" dirty="0"/>
              <a:t>not </a:t>
            </a:r>
            <a:r>
              <a:rPr lang="en-US" dirty="0" err="1" smtClean="0"/>
              <a:t>favour</a:t>
            </a:r>
            <a:r>
              <a:rPr lang="en-US" dirty="0" smtClean="0"/>
              <a:t> the </a:t>
            </a:r>
            <a:r>
              <a:rPr lang="en-US" dirty="0"/>
              <a:t>local </a:t>
            </a:r>
            <a:r>
              <a:rPr lang="en-US" dirty="0" smtClean="0"/>
              <a:t>population - the </a:t>
            </a:r>
            <a:r>
              <a:rPr lang="en-US" dirty="0"/>
              <a:t>‘losers’ in the transaction are the world’s poor </a:t>
            </a:r>
            <a:endParaRPr lang="en-US" dirty="0" smtClean="0"/>
          </a:p>
          <a:p>
            <a:pPr indent="-342900">
              <a:spcBef>
                <a:spcPts val="1176"/>
              </a:spcBef>
              <a:spcAft>
                <a:spcPts val="1200"/>
              </a:spcAft>
            </a:pPr>
            <a:r>
              <a:rPr lang="en-US" dirty="0" smtClean="0"/>
              <a:t>Exacerbates North/South inequalities</a:t>
            </a:r>
            <a:r>
              <a:rPr lang="en-US" dirty="0"/>
              <a:t>, diminishes </a:t>
            </a:r>
            <a:r>
              <a:rPr lang="en-US" dirty="0" smtClean="0"/>
              <a:t>local access to basics of food, water, shelter</a:t>
            </a:r>
          </a:p>
          <a:p>
            <a:pPr indent="-342900">
              <a:spcBef>
                <a:spcPts val="1176"/>
              </a:spcBef>
              <a:spcAft>
                <a:spcPts val="1200"/>
              </a:spcAft>
            </a:pPr>
            <a:r>
              <a:rPr lang="en-US" dirty="0" smtClean="0"/>
              <a:t>In developed countries like Australia, US – feel good factor for 10% ethanol – in developing countries rights to land, food and water </a:t>
            </a:r>
            <a:r>
              <a:rPr lang="en-US" smtClean="0"/>
              <a:t>are diminished</a:t>
            </a:r>
            <a:endParaRPr lang="en-US" dirty="0" smtClean="0"/>
          </a:p>
          <a:p>
            <a:r>
              <a:rPr lang="en-US" dirty="0" smtClean="0"/>
              <a:t>Where will capital from fossil fuel divestment end up? We need to look </a:t>
            </a:r>
            <a:r>
              <a:rPr lang="en-US" dirty="0"/>
              <a:t>beyond </a:t>
            </a:r>
            <a:r>
              <a:rPr lang="en-US" dirty="0" smtClean="0"/>
              <a:t>divestment…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3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Fuels </a:t>
            </a:r>
            <a:r>
              <a:rPr lang="en-US" dirty="0" err="1" smtClean="0"/>
              <a:t>vs</a:t>
            </a:r>
            <a:r>
              <a:rPr lang="en-US" dirty="0" smtClean="0"/>
              <a:t> Biofuels – part of the shift to alternative energy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Land grabs for ‘biomass’ markets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Finance driven – land as an asset class</a:t>
            </a:r>
          </a:p>
          <a:p>
            <a:endParaRPr lang="en-US" dirty="0" smtClean="0"/>
          </a:p>
          <a:p>
            <a:r>
              <a:rPr lang="en-US" dirty="0" smtClean="0"/>
              <a:t>Environmental Justice - On the ground impacts</a:t>
            </a:r>
          </a:p>
          <a:p>
            <a:endParaRPr lang="en-US" dirty="0"/>
          </a:p>
          <a:p>
            <a:r>
              <a:rPr lang="en-US" dirty="0" smtClean="0"/>
              <a:t>A few thoughts on fossil fuel divestment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Fossil Fuels to </a:t>
            </a:r>
            <a:r>
              <a:rPr lang="en-US" dirty="0" err="1" smtClean="0"/>
              <a:t>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92123" cy="4904772"/>
          </a:xfrm>
        </p:spPr>
        <p:txBody>
          <a:bodyPr>
            <a:normAutofit fontScale="92500" lnSpcReduction="10000"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b="1" dirty="0" smtClean="0"/>
              <a:t>FOSSIL FUELS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en-US" b="1" dirty="0" smtClean="0"/>
          </a:p>
          <a:p>
            <a:pPr marL="114300" lvl="1" indent="0">
              <a:buClr>
                <a:schemeClr val="accent1"/>
              </a:buClr>
              <a:buNone/>
            </a:pPr>
            <a:r>
              <a:rPr lang="en-US" dirty="0" smtClean="0"/>
              <a:t>Impact of fossil fuels </a:t>
            </a:r>
            <a:r>
              <a:rPr lang="en-US" dirty="0"/>
              <a:t>(oil, coal, gas</a:t>
            </a:r>
            <a:r>
              <a:rPr lang="en-US" dirty="0" smtClean="0"/>
              <a:t>) on environment well documented</a:t>
            </a:r>
          </a:p>
          <a:p>
            <a:pPr lvl="1"/>
            <a:r>
              <a:rPr lang="en-US" dirty="0" smtClean="0"/>
              <a:t>Carbon dioxide, methane, nitrous oxide emissions contribute to climate change</a:t>
            </a:r>
          </a:p>
          <a:p>
            <a:pPr lvl="1"/>
            <a:r>
              <a:rPr lang="en-US" dirty="0" smtClean="0"/>
              <a:t>Land degradation/species disruption or loss</a:t>
            </a:r>
          </a:p>
          <a:p>
            <a:pPr lvl="1"/>
            <a:r>
              <a:rPr lang="en-US" dirty="0" smtClean="0"/>
              <a:t>Air, land and water pollution (oil spills,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(sources, Union of concerned scientists; IPCC)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4-04-04 at 06.5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29" y="2269000"/>
            <a:ext cx="4405100" cy="31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Fossil Fuels to </a:t>
            </a:r>
            <a:r>
              <a:rPr lang="en-US" dirty="0" err="1"/>
              <a:t>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2" y="1752600"/>
            <a:ext cx="4870136" cy="4946642"/>
          </a:xfrm>
        </p:spPr>
        <p:txBody>
          <a:bodyPr>
            <a:normAutofit fontScale="47500" lnSpcReduction="20000"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b="1" dirty="0"/>
              <a:t>BIOFUELS</a:t>
            </a:r>
          </a:p>
          <a:p>
            <a:pPr marL="434340" indent="-342900"/>
            <a:r>
              <a:rPr lang="en-US" dirty="0"/>
              <a:t>Plant based ‘feedstock’ for fuels </a:t>
            </a:r>
          </a:p>
          <a:p>
            <a:pPr marL="434340" indent="-342900"/>
            <a:r>
              <a:rPr lang="en-US" dirty="0"/>
              <a:t>Looks good at face value, renewable, ‘green’, responds to peak oil and climate </a:t>
            </a:r>
            <a:r>
              <a:rPr lang="en-US" dirty="0" smtClean="0"/>
              <a:t>change</a:t>
            </a:r>
          </a:p>
          <a:p>
            <a:pPr marL="731520" lvl="1" indent="-342900">
              <a:buClr>
                <a:schemeClr val="accent1"/>
              </a:buClr>
            </a:pPr>
            <a:endParaRPr lang="en-US" b="1" dirty="0"/>
          </a:p>
          <a:p>
            <a:pPr marL="91440" indent="0">
              <a:buNone/>
            </a:pPr>
            <a:r>
              <a:rPr lang="en-US" b="1" dirty="0" smtClean="0"/>
              <a:t>Downsides: </a:t>
            </a:r>
          </a:p>
          <a:p>
            <a:pPr marL="91440" indent="0">
              <a:buNone/>
            </a:pPr>
            <a:endParaRPr lang="en-US" b="1" dirty="0" smtClean="0"/>
          </a:p>
          <a:p>
            <a:pPr marL="434340" indent="-342900"/>
            <a:r>
              <a:rPr lang="en-US" dirty="0" smtClean="0"/>
              <a:t>‘Peak oil’ has helped ‘fuel’ a global </a:t>
            </a:r>
            <a:r>
              <a:rPr lang="en-US" dirty="0"/>
              <a:t>land rush, driven by </a:t>
            </a:r>
            <a:r>
              <a:rPr lang="en-US" b="1" dirty="0"/>
              <a:t>finance </a:t>
            </a:r>
            <a:r>
              <a:rPr lang="en-US" b="1" dirty="0" smtClean="0"/>
              <a:t>capital</a:t>
            </a:r>
          </a:p>
          <a:p>
            <a:pPr marL="91440" indent="0">
              <a:buNone/>
            </a:pPr>
            <a:endParaRPr lang="en-US" b="1" dirty="0" smtClean="0"/>
          </a:p>
          <a:p>
            <a:pPr marL="434340" indent="-342900"/>
            <a:r>
              <a:rPr lang="en-US" b="1" dirty="0" smtClean="0"/>
              <a:t>Land is acquired </a:t>
            </a:r>
            <a:r>
              <a:rPr lang="en-US" dirty="0" smtClean="0"/>
              <a:t>in developing countries, particularly in Africa and Asia</a:t>
            </a:r>
          </a:p>
          <a:p>
            <a:pPr marL="91440" indent="0">
              <a:buNone/>
            </a:pPr>
            <a:endParaRPr lang="en-US" dirty="0" smtClean="0"/>
          </a:p>
          <a:p>
            <a:pPr marL="434340" indent="-342900"/>
            <a:r>
              <a:rPr lang="en-US" dirty="0" smtClean="0"/>
              <a:t>Foreign land acquisition (via lease or purchase) has been </a:t>
            </a:r>
            <a:r>
              <a:rPr lang="en-US" dirty="0" err="1" smtClean="0"/>
              <a:t>criticised</a:t>
            </a:r>
            <a:r>
              <a:rPr lang="en-US" dirty="0" smtClean="0"/>
              <a:t> due </a:t>
            </a:r>
            <a:r>
              <a:rPr lang="en-US" b="1" dirty="0" smtClean="0"/>
              <a:t>to accumulation </a:t>
            </a:r>
            <a:r>
              <a:rPr lang="en-US" b="1" dirty="0"/>
              <a:t>by dispossession </a:t>
            </a:r>
            <a:r>
              <a:rPr lang="en-US" dirty="0"/>
              <a:t>(including forced evictions in developing countries</a:t>
            </a:r>
            <a:r>
              <a:rPr lang="en-US" dirty="0" smtClean="0"/>
              <a:t>)</a:t>
            </a:r>
          </a:p>
          <a:p>
            <a:pPr marL="91440" indent="0">
              <a:buNone/>
            </a:pPr>
            <a:endParaRPr lang="en-US" dirty="0" smtClean="0"/>
          </a:p>
          <a:p>
            <a:pPr marL="434340" indent="-342900"/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/>
              <a:t>security </a:t>
            </a:r>
            <a:r>
              <a:rPr lang="en-US" dirty="0" smtClean="0"/>
              <a:t>issues</a:t>
            </a:r>
          </a:p>
          <a:p>
            <a:pPr marL="434340" indent="-342900"/>
            <a:endParaRPr lang="en-US" dirty="0" smtClean="0"/>
          </a:p>
          <a:p>
            <a:pPr marL="434340" indent="-342900"/>
            <a:r>
              <a:rPr lang="en-US" dirty="0" smtClean="0"/>
              <a:t>Planting can involve </a:t>
            </a:r>
            <a:r>
              <a:rPr lang="en-US" b="1" dirty="0" smtClean="0"/>
              <a:t>deforestation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 Palm Oil) and fossil fuel based inputs (</a:t>
            </a:r>
            <a:r>
              <a:rPr lang="en-US" dirty="0" err="1" smtClean="0"/>
              <a:t>fertilisers</a:t>
            </a:r>
            <a:r>
              <a:rPr lang="en-US" dirty="0" smtClean="0"/>
              <a:t>)</a:t>
            </a:r>
          </a:p>
          <a:p>
            <a:pPr marL="434340" indent="-342900"/>
            <a:endParaRPr lang="en-US" dirty="0" smtClean="0"/>
          </a:p>
          <a:p>
            <a:pPr marL="434340" indent="-342900"/>
            <a:r>
              <a:rPr lang="en-US" dirty="0" smtClean="0"/>
              <a:t>Biofuel ‘</a:t>
            </a:r>
            <a:r>
              <a:rPr lang="en-US" b="1" dirty="0" err="1" smtClean="0"/>
              <a:t>feedstocks</a:t>
            </a:r>
            <a:r>
              <a:rPr lang="en-US" b="1" dirty="0" smtClean="0"/>
              <a:t>’ are not all equal </a:t>
            </a:r>
            <a:r>
              <a:rPr lang="en-US" dirty="0" smtClean="0"/>
              <a:t>(can be food (corn, wheat, sugar cane for bioethanol); waste; or fuel crops (</a:t>
            </a:r>
            <a:r>
              <a:rPr lang="en-US" dirty="0" err="1" smtClean="0">
                <a:solidFill>
                  <a:schemeClr val="tx1"/>
                </a:solidFill>
              </a:rPr>
              <a:t>Jatropha</a:t>
            </a:r>
            <a:r>
              <a:rPr lang="en-US" dirty="0" smtClean="0"/>
              <a:t>)</a:t>
            </a:r>
          </a:p>
          <a:p>
            <a:pPr marL="434340" indent="-342900"/>
            <a:endParaRPr lang="en-US" dirty="0" smtClean="0"/>
          </a:p>
          <a:p>
            <a:pPr marL="434340" indent="-342900"/>
            <a:r>
              <a:rPr lang="en-US" dirty="0" smtClean="0"/>
              <a:t>Biofuel production is linked to food price spikes</a:t>
            </a:r>
          </a:p>
          <a:p>
            <a:pPr marL="434340" indent="-342900"/>
            <a:endParaRPr lang="en-US" dirty="0"/>
          </a:p>
          <a:p>
            <a:pPr marL="434340" indent="-342900"/>
            <a:r>
              <a:rPr lang="en-US" dirty="0" smtClean="0"/>
              <a:t>Neoliberal capitalism….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4-04 at 07.0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8" y="1752600"/>
            <a:ext cx="3980634" cy="1717020"/>
          </a:xfrm>
          <a:prstGeom prst="rect">
            <a:avLst/>
          </a:prstGeom>
        </p:spPr>
      </p:pic>
      <p:pic>
        <p:nvPicPr>
          <p:cNvPr id="5" name="Picture 4" descr="Screen Shot 2014-04-04 at 07.0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5" y="3963654"/>
            <a:ext cx="3027712" cy="21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finance capital Lens:</a:t>
            </a:r>
            <a:br>
              <a:rPr lang="en-US" sz="2800" dirty="0" smtClean="0"/>
            </a:br>
            <a:r>
              <a:rPr lang="en-US" sz="2800" dirty="0" smtClean="0"/>
              <a:t> “</a:t>
            </a:r>
            <a:r>
              <a:rPr lang="en-US" sz="2800" dirty="0"/>
              <a:t>Biomass </a:t>
            </a:r>
            <a:r>
              <a:rPr lang="en-US" sz="2800" dirty="0" smtClean="0"/>
              <a:t>Market”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465"/>
            <a:ext cx="8229600" cy="445220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Not simply farmers ‘choosing’ to grow biofuels to respond to new market demands</a:t>
            </a:r>
          </a:p>
          <a:p>
            <a:endParaRPr lang="en-US" dirty="0"/>
          </a:p>
          <a:p>
            <a:r>
              <a:rPr lang="en-US" dirty="0" smtClean="0"/>
              <a:t>Rather…</a:t>
            </a:r>
          </a:p>
          <a:p>
            <a:endParaRPr lang="en-US" dirty="0"/>
          </a:p>
          <a:p>
            <a:r>
              <a:rPr lang="en-US" dirty="0" smtClean="0"/>
              <a:t>Global land rush is driven by finance capital. Land is considered a new ‘asset class’ (extension of the commodification of food)</a:t>
            </a:r>
          </a:p>
          <a:p>
            <a:endParaRPr lang="en-US" dirty="0"/>
          </a:p>
          <a:p>
            <a:r>
              <a:rPr lang="en-US" dirty="0" smtClean="0"/>
              <a:t>Problematic due to global asymmetries of power – in environmental justice terms, undermines right to food, water, land of affected communities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342"/>
            <a:ext cx="8229600" cy="1143000"/>
          </a:xfrm>
        </p:spPr>
        <p:txBody>
          <a:bodyPr/>
          <a:lstStyle/>
          <a:p>
            <a:r>
              <a:rPr lang="en-US" dirty="0" smtClean="0"/>
              <a:t>Why Land? The ‘Perfect Storm’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9" y="1621264"/>
            <a:ext cx="8589248" cy="5236735"/>
          </a:xfrm>
        </p:spPr>
        <p:txBody>
          <a:bodyPr>
            <a:noAutofit/>
          </a:bodyPr>
          <a:lstStyle/>
          <a:p>
            <a:pPr lvl="0">
              <a:spcBef>
                <a:spcPts val="1176"/>
              </a:spcBef>
              <a:spcAft>
                <a:spcPts val="1200"/>
              </a:spcAft>
            </a:pPr>
            <a:r>
              <a:rPr lang="en-AU" sz="1800" dirty="0"/>
              <a:t>The sub-prime mortgage </a:t>
            </a:r>
            <a:r>
              <a:rPr lang="en-AU" sz="1800" dirty="0" smtClean="0"/>
              <a:t>meltdown and ensuing </a:t>
            </a:r>
            <a:r>
              <a:rPr lang="en-AU" sz="1800" b="1" dirty="0" smtClean="0"/>
              <a:t>global</a:t>
            </a:r>
            <a:r>
              <a:rPr lang="en-AU" sz="1800" dirty="0" smtClean="0"/>
              <a:t> </a:t>
            </a:r>
            <a:r>
              <a:rPr lang="en-AU" sz="1800" b="1" dirty="0"/>
              <a:t>financial crisis </a:t>
            </a:r>
            <a:r>
              <a:rPr lang="en-AU" sz="1800" dirty="0"/>
              <a:t>of 2007 </a:t>
            </a:r>
            <a:r>
              <a:rPr lang="en-AU" sz="1800" dirty="0" smtClean="0"/>
              <a:t>led investors to search for new</a:t>
            </a:r>
            <a:r>
              <a:rPr lang="en-AU" sz="1800" dirty="0"/>
              <a:t> </a:t>
            </a:r>
            <a:r>
              <a:rPr lang="en-AU" sz="1800" dirty="0" smtClean="0"/>
              <a:t>and </a:t>
            </a:r>
            <a:r>
              <a:rPr lang="en-AU" sz="1800" b="1" dirty="0" smtClean="0"/>
              <a:t>safer markets</a:t>
            </a:r>
          </a:p>
          <a:p>
            <a:pPr lvl="0">
              <a:spcBef>
                <a:spcPts val="1176"/>
              </a:spcBef>
              <a:spcAft>
                <a:spcPts val="1200"/>
              </a:spcAft>
            </a:pPr>
            <a:r>
              <a:rPr lang="en-AU" sz="1800" dirty="0" smtClean="0"/>
              <a:t>Growing </a:t>
            </a:r>
            <a:r>
              <a:rPr lang="en-AU" sz="1800" dirty="0"/>
              <a:t>global </a:t>
            </a:r>
            <a:r>
              <a:rPr lang="en-AU" sz="1800" b="1" dirty="0"/>
              <a:t>population</a:t>
            </a:r>
            <a:r>
              <a:rPr lang="en-AU" sz="1800" dirty="0"/>
              <a:t> and projections of higher demands for </a:t>
            </a:r>
            <a:r>
              <a:rPr lang="en-AU" sz="1800" dirty="0" smtClean="0"/>
              <a:t>food/fuel;</a:t>
            </a:r>
            <a:endParaRPr lang="en-GB" sz="1800" dirty="0"/>
          </a:p>
          <a:p>
            <a:pPr lvl="0">
              <a:spcBef>
                <a:spcPts val="1176"/>
              </a:spcBef>
              <a:spcAft>
                <a:spcPts val="1200"/>
              </a:spcAft>
            </a:pPr>
            <a:r>
              <a:rPr lang="en-AU" sz="1800" b="1" dirty="0"/>
              <a:t>Peak oil </a:t>
            </a:r>
            <a:r>
              <a:rPr lang="en-AU" sz="1800" dirty="0"/>
              <a:t>and the search for alternatives such as plant-based </a:t>
            </a:r>
            <a:r>
              <a:rPr lang="en-AU" sz="1800" b="1" dirty="0"/>
              <a:t>biofuels</a:t>
            </a:r>
            <a:r>
              <a:rPr lang="en-AU" sz="1800" dirty="0" smtClean="0"/>
              <a:t>;</a:t>
            </a:r>
            <a:endParaRPr lang="en-AU" sz="1800" b="1" dirty="0" smtClean="0"/>
          </a:p>
          <a:p>
            <a:pPr lvl="0"/>
            <a:r>
              <a:rPr lang="en-AU" sz="1800" b="1" dirty="0" smtClean="0"/>
              <a:t>Global </a:t>
            </a:r>
            <a:r>
              <a:rPr lang="en-AU" sz="1800" b="1" dirty="0"/>
              <a:t>Food Security </a:t>
            </a:r>
            <a:r>
              <a:rPr lang="en-AU" sz="1800" dirty="0"/>
              <a:t>– </a:t>
            </a:r>
            <a:r>
              <a:rPr lang="en-AU" sz="1800" dirty="0" smtClean="0"/>
              <a:t>identified/perceived </a:t>
            </a:r>
            <a:r>
              <a:rPr lang="en-AU" sz="1800" dirty="0"/>
              <a:t>need for increased food production </a:t>
            </a:r>
          </a:p>
          <a:p>
            <a:pPr lvl="0"/>
            <a:endParaRPr lang="en-AU" sz="1800" dirty="0"/>
          </a:p>
          <a:p>
            <a:pPr lvl="0"/>
            <a:r>
              <a:rPr lang="en-AU" sz="1800" b="1" dirty="0"/>
              <a:t>B</a:t>
            </a:r>
            <a:r>
              <a:rPr lang="en-AU" sz="1800" b="1" dirty="0" smtClean="0"/>
              <a:t>iofuel </a:t>
            </a:r>
            <a:r>
              <a:rPr lang="en-AU" sz="1800" b="1" dirty="0"/>
              <a:t>targets </a:t>
            </a:r>
            <a:r>
              <a:rPr lang="en-AU" sz="1800" dirty="0"/>
              <a:t>(EU, US, </a:t>
            </a:r>
            <a:r>
              <a:rPr lang="en-AU" sz="1800" dirty="0" err="1" smtClean="0"/>
              <a:t>Aus</a:t>
            </a:r>
            <a:r>
              <a:rPr lang="en-AU" sz="1800" dirty="0" smtClean="0"/>
              <a:t>) The </a:t>
            </a:r>
            <a:r>
              <a:rPr lang="en-AU" sz="1800" dirty="0"/>
              <a:t>Netherlands Environment Assessment Agency </a:t>
            </a:r>
            <a:r>
              <a:rPr lang="en-AU" sz="1800" dirty="0" smtClean="0"/>
              <a:t>estimates </a:t>
            </a:r>
            <a:r>
              <a:rPr lang="en-AU" sz="1800" dirty="0"/>
              <a:t>that </a:t>
            </a:r>
            <a:r>
              <a:rPr lang="en-AU" sz="1800" b="1" dirty="0"/>
              <a:t>20–30 million hectares </a:t>
            </a:r>
            <a:r>
              <a:rPr lang="en-AU" sz="1800" dirty="0"/>
              <a:t>will be required </a:t>
            </a:r>
            <a:r>
              <a:rPr lang="en-AU" sz="1800" dirty="0" smtClean="0"/>
              <a:t>for </a:t>
            </a:r>
            <a:r>
              <a:rPr lang="en-AU" sz="1800" dirty="0"/>
              <a:t>the EU to meet its target, with 60% of supplies </a:t>
            </a:r>
            <a:r>
              <a:rPr lang="en-AU" sz="1800" dirty="0" smtClean="0"/>
              <a:t>imported</a:t>
            </a:r>
          </a:p>
          <a:p>
            <a:pPr marL="114300" lvl="0" indent="0">
              <a:buNone/>
            </a:pPr>
            <a:endParaRPr lang="en-AU" sz="1800" dirty="0" smtClean="0"/>
          </a:p>
          <a:p>
            <a:r>
              <a:rPr lang="en-AU" sz="1800" dirty="0"/>
              <a:t>Land is considered </a:t>
            </a:r>
            <a:r>
              <a:rPr lang="en-AU" sz="1800" b="1" dirty="0"/>
              <a:t>“gold with yield” </a:t>
            </a:r>
            <a:r>
              <a:rPr lang="en-AU" sz="1800" dirty="0"/>
              <a:t>in investor terms- it is a </a:t>
            </a:r>
            <a:r>
              <a:rPr lang="en-AU" sz="1800" b="1" dirty="0"/>
              <a:t>‘fixed’ asset</a:t>
            </a:r>
            <a:r>
              <a:rPr lang="en-AU" sz="1800" dirty="0"/>
              <a:t> </a:t>
            </a:r>
            <a:r>
              <a:rPr lang="en-AU" sz="1800" dirty="0" smtClean="0"/>
              <a:t>(with flexible production) </a:t>
            </a:r>
            <a:r>
              <a:rPr lang="en-AU" sz="1800" dirty="0"/>
              <a:t>finite and likely to increase in value as demand for food and natural resources increases</a:t>
            </a:r>
          </a:p>
          <a:p>
            <a:pPr lvl="0"/>
            <a:endParaRPr lang="en-AU" sz="1800" dirty="0"/>
          </a:p>
          <a:p>
            <a:pPr lvl="0"/>
            <a:endParaRPr lang="en-AU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14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acquired for ‘BIOMASS’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96" y="1752600"/>
            <a:ext cx="5327640" cy="4848945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B</a:t>
            </a:r>
            <a:r>
              <a:rPr lang="en-AU" dirty="0" smtClean="0"/>
              <a:t>iomass </a:t>
            </a:r>
            <a:r>
              <a:rPr lang="en-AU" dirty="0"/>
              <a:t>industry </a:t>
            </a:r>
            <a:r>
              <a:rPr lang="en-AU" dirty="0" smtClean="0"/>
              <a:t>(forestry for carbon trading/biofuels/energy/</a:t>
            </a:r>
            <a:r>
              <a:rPr lang="en-AU" dirty="0" err="1" smtClean="0"/>
              <a:t>bioplastics</a:t>
            </a:r>
            <a:r>
              <a:rPr lang="en-AU" dirty="0" smtClean="0"/>
              <a:t>), has </a:t>
            </a:r>
            <a:r>
              <a:rPr lang="en-AU" dirty="0"/>
              <a:t>been estimated by the </a:t>
            </a:r>
            <a:r>
              <a:rPr lang="en-AU" b="1" dirty="0"/>
              <a:t>World Economic Forum </a:t>
            </a:r>
            <a:r>
              <a:rPr lang="en-AU" dirty="0"/>
              <a:t>to be capable of generating </a:t>
            </a:r>
            <a:r>
              <a:rPr lang="en-AU" b="1" dirty="0"/>
              <a:t>$300 billion by </a:t>
            </a:r>
            <a:r>
              <a:rPr lang="en-AU" b="1" dirty="0" smtClean="0"/>
              <a:t>2020</a:t>
            </a:r>
          </a:p>
          <a:p>
            <a:endParaRPr lang="en-AU" b="1" dirty="0" smtClean="0"/>
          </a:p>
          <a:p>
            <a:r>
              <a:rPr lang="en-AU" dirty="0" smtClean="0"/>
              <a:t>Between 2000 </a:t>
            </a:r>
            <a:r>
              <a:rPr lang="en-AU" dirty="0"/>
              <a:t>and 2011, large-scale land deals accounted for </a:t>
            </a:r>
            <a:r>
              <a:rPr lang="en-AU" b="1" dirty="0"/>
              <a:t>203 million hectares of </a:t>
            </a:r>
            <a:r>
              <a:rPr lang="en-AU" b="1" dirty="0" smtClean="0"/>
              <a:t>land </a:t>
            </a:r>
            <a:r>
              <a:rPr lang="en-AU" dirty="0" smtClean="0"/>
              <a:t>(International Land Coalition, 2012)</a:t>
            </a:r>
          </a:p>
          <a:p>
            <a:endParaRPr lang="en-AU" dirty="0" smtClean="0"/>
          </a:p>
          <a:p>
            <a:r>
              <a:rPr lang="en-AU" dirty="0"/>
              <a:t>Friends of the Earth has documented that </a:t>
            </a:r>
            <a:r>
              <a:rPr lang="en-AU" b="1" dirty="0"/>
              <a:t>5 million </a:t>
            </a:r>
            <a:r>
              <a:rPr lang="en-AU" b="1" dirty="0" smtClean="0"/>
              <a:t>hectares </a:t>
            </a:r>
            <a:r>
              <a:rPr lang="en-AU" b="1" dirty="0"/>
              <a:t>of land</a:t>
            </a:r>
            <a:r>
              <a:rPr lang="en-AU" dirty="0"/>
              <a:t>, an area the size of Denmark, was acquired </a:t>
            </a:r>
            <a:r>
              <a:rPr lang="en-AU" dirty="0" smtClean="0"/>
              <a:t>or </a:t>
            </a:r>
            <a:r>
              <a:rPr lang="en-AU" b="1" dirty="0" smtClean="0"/>
              <a:t>biofuels </a:t>
            </a:r>
            <a:r>
              <a:rPr lang="en-AU" dirty="0" smtClean="0"/>
              <a:t>across </a:t>
            </a:r>
            <a:r>
              <a:rPr lang="en-AU" dirty="0"/>
              <a:t>11 African </a:t>
            </a:r>
            <a:r>
              <a:rPr lang="en-AU" dirty="0" smtClean="0"/>
              <a:t>countries</a:t>
            </a:r>
            <a:r>
              <a:rPr lang="en-AU" dirty="0"/>
              <a:t> </a:t>
            </a:r>
            <a:r>
              <a:rPr lang="en-AU" dirty="0" smtClean="0"/>
              <a:t>(at Oct 2012)*</a:t>
            </a:r>
          </a:p>
          <a:p>
            <a:endParaRPr lang="en-AU" dirty="0">
              <a:solidFill>
                <a:srgbClr val="000000"/>
              </a:solidFill>
            </a:endParaRPr>
          </a:p>
          <a:p>
            <a:r>
              <a:rPr lang="en-AU" dirty="0" smtClean="0">
                <a:solidFill>
                  <a:srgbClr val="000000"/>
                </a:solidFill>
              </a:rPr>
              <a:t>Other </a:t>
            </a:r>
            <a:r>
              <a:rPr lang="en-AU" dirty="0">
                <a:solidFill>
                  <a:srgbClr val="000000"/>
                </a:solidFill>
              </a:rPr>
              <a:t>studies have </a:t>
            </a:r>
            <a:r>
              <a:rPr lang="en-AU" dirty="0" smtClean="0">
                <a:solidFill>
                  <a:srgbClr val="000000"/>
                </a:solidFill>
              </a:rPr>
              <a:t>estimated </a:t>
            </a:r>
            <a:r>
              <a:rPr lang="en-AU" dirty="0">
                <a:solidFill>
                  <a:srgbClr val="000000"/>
                </a:solidFill>
              </a:rPr>
              <a:t>worldwide land grabs for </a:t>
            </a:r>
            <a:r>
              <a:rPr lang="en-AU" dirty="0" smtClean="0">
                <a:solidFill>
                  <a:srgbClr val="000000"/>
                </a:solidFill>
              </a:rPr>
              <a:t>biofuels at </a:t>
            </a:r>
            <a:r>
              <a:rPr lang="en-AU" dirty="0">
                <a:solidFill>
                  <a:srgbClr val="000000"/>
                </a:solidFill>
              </a:rPr>
              <a:t>37 million </a:t>
            </a:r>
            <a:r>
              <a:rPr lang="en-AU" dirty="0" smtClean="0">
                <a:solidFill>
                  <a:srgbClr val="000000"/>
                </a:solidFill>
              </a:rPr>
              <a:t>hectares (ILC, 2012)</a:t>
            </a:r>
          </a:p>
          <a:p>
            <a:endParaRPr lang="en-AU" dirty="0" smtClean="0"/>
          </a:p>
          <a:p>
            <a:endParaRPr lang="en-AU" dirty="0" smtClean="0"/>
          </a:p>
          <a:p>
            <a:pPr marL="114300" indent="0">
              <a:buNone/>
            </a:pPr>
            <a:r>
              <a:rPr lang="en-AU" dirty="0" smtClean="0"/>
              <a:t>*http</a:t>
            </a:r>
            <a:r>
              <a:rPr lang="en-AU" dirty="0"/>
              <a:t>://</a:t>
            </a:r>
            <a:r>
              <a:rPr lang="en-AU" dirty="0" err="1"/>
              <a:t>www.foeeurope.org</a:t>
            </a:r>
            <a:r>
              <a:rPr lang="en-AU" dirty="0"/>
              <a:t>/sites/default/files/agrofuels_food_prices_hunger_briefing_october2012.</a:t>
            </a:r>
            <a:r>
              <a:rPr lang="en-AU" dirty="0" smtClean="0"/>
              <a:t>pdf</a:t>
            </a:r>
          </a:p>
          <a:p>
            <a:endParaRPr lang="en-AU" dirty="0"/>
          </a:p>
          <a:p>
            <a:endParaRPr lang="en-US" dirty="0"/>
          </a:p>
        </p:txBody>
      </p:sp>
      <p:pic>
        <p:nvPicPr>
          <p:cNvPr id="4" name="Picture 3" descr="Screen Shot 2014-04-04 at 06.5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7" y="1856249"/>
            <a:ext cx="3460835" cy="41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4-03 at 13.1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9" y="185527"/>
            <a:ext cx="4884243" cy="6621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9676" y="781578"/>
            <a:ext cx="3028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</a:t>
            </a:r>
          </a:p>
          <a:p>
            <a:r>
              <a:rPr lang="en-US" dirty="0" err="1" smtClean="0"/>
              <a:t>Anseeuw</a:t>
            </a:r>
            <a:r>
              <a:rPr lang="en-US" dirty="0"/>
              <a:t>, W., L. Alden Wily, L. </a:t>
            </a:r>
            <a:r>
              <a:rPr lang="en-US" dirty="0" err="1"/>
              <a:t>Cotula</a:t>
            </a:r>
            <a:r>
              <a:rPr lang="en-US" dirty="0"/>
              <a:t>, and M. Taylor. 2012. “Land Rights and the Rush for Land: Findings of the Global Commercial </a:t>
            </a:r>
            <a:r>
              <a:rPr lang="en-US" dirty="0" smtClean="0"/>
              <a:t>Pressures </a:t>
            </a:r>
            <a:r>
              <a:rPr lang="en-US" dirty="0"/>
              <a:t>on Land Research Project”. ILC, </a:t>
            </a:r>
            <a:r>
              <a:rPr lang="en-US" dirty="0" smtClean="0"/>
              <a:t>Rome</a:t>
            </a:r>
          </a:p>
          <a:p>
            <a:endParaRPr lang="en-US" dirty="0"/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www.landcoalition.org</a:t>
            </a:r>
            <a:r>
              <a:rPr lang="en-US" sz="1200" dirty="0"/>
              <a:t>/sites/default/files/publication/1205/ILC%20GSR%20report_ENG.pdf</a:t>
            </a:r>
          </a:p>
        </p:txBody>
      </p:sp>
    </p:spTree>
    <p:extLst>
      <p:ext uri="{BB962C8B-B14F-4D97-AF65-F5344CB8AC3E}">
        <p14:creationId xmlns:p14="http://schemas.microsoft.com/office/powerpoint/2010/main" val="294170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Users of the 37 million Hectares?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6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Difficult to collect data on local level impacts</a:t>
            </a:r>
          </a:p>
          <a:p>
            <a:endParaRPr lang="en-US" dirty="0" smtClean="0"/>
          </a:p>
          <a:p>
            <a:r>
              <a:rPr lang="en-US" dirty="0" smtClean="0"/>
              <a:t>Still, much evidence of </a:t>
            </a:r>
            <a:r>
              <a:rPr lang="en-US" dirty="0" err="1" smtClean="0"/>
              <a:t>dminished</a:t>
            </a:r>
            <a:r>
              <a:rPr lang="en-US" dirty="0" smtClean="0"/>
              <a:t> local livelihoods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For example, Investment for Development (!) via Development Finance Institutions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DEG</a:t>
            </a:r>
            <a:r>
              <a:rPr lang="en-US" dirty="0" smtClean="0"/>
              <a:t> </a:t>
            </a:r>
            <a:r>
              <a:rPr lang="en-US" dirty="0"/>
              <a:t>(Germany), </a:t>
            </a:r>
            <a:r>
              <a:rPr lang="en-US" b="1" dirty="0"/>
              <a:t>FMO</a:t>
            </a:r>
            <a:r>
              <a:rPr lang="en-US" dirty="0"/>
              <a:t> (Netherlands) and </a:t>
            </a:r>
            <a:r>
              <a:rPr lang="en-US" b="1" dirty="0" err="1"/>
              <a:t>Swedfund</a:t>
            </a:r>
            <a:r>
              <a:rPr lang="en-US" dirty="0"/>
              <a:t> (Sweden) </a:t>
            </a:r>
            <a:r>
              <a:rPr lang="en-US" dirty="0" smtClean="0"/>
              <a:t>invested in </a:t>
            </a:r>
            <a:r>
              <a:rPr lang="en-US" b="1" dirty="0"/>
              <a:t>Addax Bioenergy Sierra Leone Ltd </a:t>
            </a:r>
            <a:r>
              <a:rPr lang="en-US" dirty="0"/>
              <a:t>– sugar plantation for biofuels. 50 year lease of land effects 13,000 people – growing fuel on land that was growing staple foods. </a:t>
            </a:r>
            <a:r>
              <a:rPr lang="en-US" dirty="0" err="1"/>
              <a:t>Criticised</a:t>
            </a:r>
            <a:r>
              <a:rPr lang="en-US" dirty="0"/>
              <a:t> for failing to deliver on promises to promote local economic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0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1304</TotalTime>
  <Words>1038</Words>
  <Application>Microsoft Macintosh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Global Trends in ‘Food vs FueL’ and the Uneven Distribution of harms</vt:lpstr>
      <vt:lpstr>Introduction</vt:lpstr>
      <vt:lpstr>From Fossil Fuels to BioFuels</vt:lpstr>
      <vt:lpstr>From Fossil Fuels to BioFuels</vt:lpstr>
      <vt:lpstr> finance capital Lens:  “Biomass Market” </vt:lpstr>
      <vt:lpstr>Why Land? The ‘Perfect Storm’</vt:lpstr>
      <vt:lpstr>Land acquired for ‘BIOMASS’ Production</vt:lpstr>
      <vt:lpstr>PowerPoint Presentation</vt:lpstr>
      <vt:lpstr>Land Users of the 37 million Hectares?</vt:lpstr>
      <vt:lpstr>Land Users of the 37 million Hectares?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‘Global Trends in Food vs Fuel’ </dc:title>
  <dc:creator>Carol Richards</dc:creator>
  <cp:lastModifiedBy>Carol Richards</cp:lastModifiedBy>
  <cp:revision>24</cp:revision>
  <dcterms:created xsi:type="dcterms:W3CDTF">2014-04-02T23:45:21Z</dcterms:created>
  <dcterms:modified xsi:type="dcterms:W3CDTF">2014-04-03T21:31:17Z</dcterms:modified>
</cp:coreProperties>
</file>