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7"/>
  </p:notesMasterIdLst>
  <p:sldIdLst>
    <p:sldId id="256" r:id="rId2"/>
    <p:sldId id="262" r:id="rId3"/>
    <p:sldId id="258" r:id="rId4"/>
    <p:sldId id="257" r:id="rId5"/>
    <p:sldId id="261" r:id="rId6"/>
    <p:sldId id="263" r:id="rId7"/>
    <p:sldId id="264" r:id="rId8"/>
    <p:sldId id="267" r:id="rId9"/>
    <p:sldId id="276" r:id="rId10"/>
    <p:sldId id="271" r:id="rId11"/>
    <p:sldId id="272" r:id="rId12"/>
    <p:sldId id="273" r:id="rId13"/>
    <p:sldId id="274" r:id="rId14"/>
    <p:sldId id="277" r:id="rId15"/>
    <p:sldId id="27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varScale="1">
        <p:scale>
          <a:sx n="75" d="100"/>
          <a:sy n="75" d="100"/>
        </p:scale>
        <p:origin x="-102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BCACA-2D0D-49FC-BA1B-BB433E72AA4B}" type="datetimeFigureOut">
              <a:rPr lang="en-AU" smtClean="0"/>
              <a:t>3/04/2014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273112-A5B8-404C-830C-55828BEAA365}" type="slidenum">
              <a:rPr lang="en-AU" smtClean="0"/>
              <a:t>‹#›</a:t>
            </a:fld>
            <a:endParaRPr lang="en-AU"/>
          </a:p>
        </p:txBody>
      </p:sp>
    </p:spTree>
    <p:extLst>
      <p:ext uri="{BB962C8B-B14F-4D97-AF65-F5344CB8AC3E}">
        <p14:creationId xmlns:p14="http://schemas.microsoft.com/office/powerpoint/2010/main" val="939011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Since the 1980s Australian cities have experienced waves of micro-economic reform that have given enhanced status and influence to private interests in urban public policy and services. The outcome has been an increasing emphasis on:</a:t>
            </a:r>
            <a:endParaRPr lang="en-AU" dirty="0" smtClean="0"/>
          </a:p>
          <a:p>
            <a:endParaRPr lang="en-AU" dirty="0"/>
          </a:p>
        </p:txBody>
      </p:sp>
      <p:sp>
        <p:nvSpPr>
          <p:cNvPr id="4" name="Slide Number Placeholder 3"/>
          <p:cNvSpPr>
            <a:spLocks noGrp="1"/>
          </p:cNvSpPr>
          <p:nvPr>
            <p:ph type="sldNum" sz="quarter" idx="10"/>
          </p:nvPr>
        </p:nvSpPr>
        <p:spPr/>
        <p:txBody>
          <a:bodyPr/>
          <a:lstStyle/>
          <a:p>
            <a:fld id="{CE273112-A5B8-404C-830C-55828BEAA365}" type="slidenum">
              <a:rPr lang="en-AU" smtClean="0"/>
              <a:t>8</a:t>
            </a:fld>
            <a:endParaRPr lang="en-AU"/>
          </a:p>
        </p:txBody>
      </p:sp>
    </p:spTree>
    <p:extLst>
      <p:ext uri="{BB962C8B-B14F-4D97-AF65-F5344CB8AC3E}">
        <p14:creationId xmlns:p14="http://schemas.microsoft.com/office/powerpoint/2010/main" val="2174455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8CF621AB-BA5B-4621-966E-F28487AE7661}" type="datetimeFigureOut">
              <a:rPr lang="en-AU" smtClean="0"/>
              <a:t>3/04/2014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180D678-8588-49E8-8B1B-6951B739A380}" type="slidenum">
              <a:rPr lang="en-AU" smtClean="0"/>
              <a:t>‹#›</a:t>
            </a:fld>
            <a:endParaRPr lang="en-AU"/>
          </a:p>
        </p:txBody>
      </p:sp>
    </p:spTree>
    <p:extLst>
      <p:ext uri="{BB962C8B-B14F-4D97-AF65-F5344CB8AC3E}">
        <p14:creationId xmlns:p14="http://schemas.microsoft.com/office/powerpoint/2010/main" val="345879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CF621AB-BA5B-4621-966E-F28487AE7661}" type="datetimeFigureOut">
              <a:rPr lang="en-AU" smtClean="0"/>
              <a:t>3/04/2014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180D678-8588-49E8-8B1B-6951B739A380}" type="slidenum">
              <a:rPr lang="en-AU" smtClean="0"/>
              <a:t>‹#›</a:t>
            </a:fld>
            <a:endParaRPr lang="en-AU"/>
          </a:p>
        </p:txBody>
      </p:sp>
    </p:spTree>
    <p:extLst>
      <p:ext uri="{BB962C8B-B14F-4D97-AF65-F5344CB8AC3E}">
        <p14:creationId xmlns:p14="http://schemas.microsoft.com/office/powerpoint/2010/main" val="2255015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CF621AB-BA5B-4621-966E-F28487AE7661}" type="datetimeFigureOut">
              <a:rPr lang="en-AU" smtClean="0"/>
              <a:t>3/04/2014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180D678-8588-49E8-8B1B-6951B739A380}" type="slidenum">
              <a:rPr lang="en-AU" smtClean="0"/>
              <a:t>‹#›</a:t>
            </a:fld>
            <a:endParaRPr lang="en-AU"/>
          </a:p>
        </p:txBody>
      </p:sp>
    </p:spTree>
    <p:extLst>
      <p:ext uri="{BB962C8B-B14F-4D97-AF65-F5344CB8AC3E}">
        <p14:creationId xmlns:p14="http://schemas.microsoft.com/office/powerpoint/2010/main" val="3033770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CF621AB-BA5B-4621-966E-F28487AE7661}" type="datetimeFigureOut">
              <a:rPr lang="en-AU" smtClean="0"/>
              <a:t>3/04/2014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180D678-8588-49E8-8B1B-6951B739A380}" type="slidenum">
              <a:rPr lang="en-AU" smtClean="0"/>
              <a:t>‹#›</a:t>
            </a:fld>
            <a:endParaRPr lang="en-AU"/>
          </a:p>
        </p:txBody>
      </p:sp>
    </p:spTree>
    <p:extLst>
      <p:ext uri="{BB962C8B-B14F-4D97-AF65-F5344CB8AC3E}">
        <p14:creationId xmlns:p14="http://schemas.microsoft.com/office/powerpoint/2010/main" val="3099849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F621AB-BA5B-4621-966E-F28487AE7661}" type="datetimeFigureOut">
              <a:rPr lang="en-AU" smtClean="0"/>
              <a:t>3/04/2014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180D678-8588-49E8-8B1B-6951B739A380}" type="slidenum">
              <a:rPr lang="en-AU" smtClean="0"/>
              <a:t>‹#›</a:t>
            </a:fld>
            <a:endParaRPr lang="en-AU"/>
          </a:p>
        </p:txBody>
      </p:sp>
    </p:spTree>
    <p:extLst>
      <p:ext uri="{BB962C8B-B14F-4D97-AF65-F5344CB8AC3E}">
        <p14:creationId xmlns:p14="http://schemas.microsoft.com/office/powerpoint/2010/main" val="326568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8CF621AB-BA5B-4621-966E-F28487AE7661}" type="datetimeFigureOut">
              <a:rPr lang="en-AU" smtClean="0"/>
              <a:t>3/04/2014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180D678-8588-49E8-8B1B-6951B739A380}" type="slidenum">
              <a:rPr lang="en-AU" smtClean="0"/>
              <a:t>‹#›</a:t>
            </a:fld>
            <a:endParaRPr lang="en-AU"/>
          </a:p>
        </p:txBody>
      </p:sp>
    </p:spTree>
    <p:extLst>
      <p:ext uri="{BB962C8B-B14F-4D97-AF65-F5344CB8AC3E}">
        <p14:creationId xmlns:p14="http://schemas.microsoft.com/office/powerpoint/2010/main" val="3033465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8CF621AB-BA5B-4621-966E-F28487AE7661}" type="datetimeFigureOut">
              <a:rPr lang="en-AU" smtClean="0"/>
              <a:t>3/04/2014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180D678-8588-49E8-8B1B-6951B739A380}" type="slidenum">
              <a:rPr lang="en-AU" smtClean="0"/>
              <a:t>‹#›</a:t>
            </a:fld>
            <a:endParaRPr lang="en-AU"/>
          </a:p>
        </p:txBody>
      </p:sp>
    </p:spTree>
    <p:extLst>
      <p:ext uri="{BB962C8B-B14F-4D97-AF65-F5344CB8AC3E}">
        <p14:creationId xmlns:p14="http://schemas.microsoft.com/office/powerpoint/2010/main" val="516110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8CF621AB-BA5B-4621-966E-F28487AE7661}" type="datetimeFigureOut">
              <a:rPr lang="en-AU" smtClean="0"/>
              <a:t>3/04/2014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180D678-8588-49E8-8B1B-6951B739A380}" type="slidenum">
              <a:rPr lang="en-AU" smtClean="0"/>
              <a:t>‹#›</a:t>
            </a:fld>
            <a:endParaRPr lang="en-AU"/>
          </a:p>
        </p:txBody>
      </p:sp>
    </p:spTree>
    <p:extLst>
      <p:ext uri="{BB962C8B-B14F-4D97-AF65-F5344CB8AC3E}">
        <p14:creationId xmlns:p14="http://schemas.microsoft.com/office/powerpoint/2010/main" val="193322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F621AB-BA5B-4621-966E-F28487AE7661}" type="datetimeFigureOut">
              <a:rPr lang="en-AU" smtClean="0"/>
              <a:t>3/04/2014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180D678-8588-49E8-8B1B-6951B739A380}" type="slidenum">
              <a:rPr lang="en-AU" smtClean="0"/>
              <a:t>‹#›</a:t>
            </a:fld>
            <a:endParaRPr lang="en-AU"/>
          </a:p>
        </p:txBody>
      </p:sp>
    </p:spTree>
    <p:extLst>
      <p:ext uri="{BB962C8B-B14F-4D97-AF65-F5344CB8AC3E}">
        <p14:creationId xmlns:p14="http://schemas.microsoft.com/office/powerpoint/2010/main" val="241985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621AB-BA5B-4621-966E-F28487AE7661}" type="datetimeFigureOut">
              <a:rPr lang="en-AU" smtClean="0"/>
              <a:t>3/04/2014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180D678-8588-49E8-8B1B-6951B739A380}" type="slidenum">
              <a:rPr lang="en-AU" smtClean="0"/>
              <a:t>‹#›</a:t>
            </a:fld>
            <a:endParaRPr lang="en-AU"/>
          </a:p>
        </p:txBody>
      </p:sp>
    </p:spTree>
    <p:extLst>
      <p:ext uri="{BB962C8B-B14F-4D97-AF65-F5344CB8AC3E}">
        <p14:creationId xmlns:p14="http://schemas.microsoft.com/office/powerpoint/2010/main" val="231757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621AB-BA5B-4621-966E-F28487AE7661}" type="datetimeFigureOut">
              <a:rPr lang="en-AU" smtClean="0"/>
              <a:t>3/04/2014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180D678-8588-49E8-8B1B-6951B739A380}" type="slidenum">
              <a:rPr lang="en-AU" smtClean="0"/>
              <a:t>‹#›</a:t>
            </a:fld>
            <a:endParaRPr lang="en-AU"/>
          </a:p>
        </p:txBody>
      </p:sp>
    </p:spTree>
    <p:extLst>
      <p:ext uri="{BB962C8B-B14F-4D97-AF65-F5344CB8AC3E}">
        <p14:creationId xmlns:p14="http://schemas.microsoft.com/office/powerpoint/2010/main" val="2094994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F621AB-BA5B-4621-966E-F28487AE7661}" type="datetimeFigureOut">
              <a:rPr lang="en-AU" smtClean="0"/>
              <a:t>3/04/2014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80D678-8588-49E8-8B1B-6951B739A380}" type="slidenum">
              <a:rPr lang="en-AU" smtClean="0"/>
              <a:t>‹#›</a:t>
            </a:fld>
            <a:endParaRPr lang="en-AU"/>
          </a:p>
        </p:txBody>
      </p:sp>
    </p:spTree>
    <p:extLst>
      <p:ext uri="{BB962C8B-B14F-4D97-AF65-F5344CB8AC3E}">
        <p14:creationId xmlns:p14="http://schemas.microsoft.com/office/powerpoint/2010/main" val="409268678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1804" y="404664"/>
            <a:ext cx="7772400" cy="1470025"/>
          </a:xfrm>
        </p:spPr>
        <p:txBody>
          <a:bodyPr>
            <a:noAutofit/>
          </a:bodyPr>
          <a:lstStyle/>
          <a:p>
            <a:r>
              <a:rPr lang="en-US" sz="2800" dirty="0">
                <a:latin typeface="Ebrima" panose="02000000000000000000" pitchFamily="2" charset="0"/>
                <a:ea typeface="Ebrima" panose="02000000000000000000" pitchFamily="2" charset="0"/>
                <a:cs typeface="Ebrima" panose="02000000000000000000" pitchFamily="2" charset="0"/>
              </a:rPr>
              <a:t>t</a:t>
            </a:r>
            <a:r>
              <a:rPr lang="en-US" sz="2800" dirty="0" smtClean="0">
                <a:latin typeface="Ebrima" panose="02000000000000000000" pitchFamily="2" charset="0"/>
                <a:ea typeface="Ebrima" panose="02000000000000000000" pitchFamily="2" charset="0"/>
                <a:cs typeface="Ebrima" panose="02000000000000000000" pitchFamily="2" charset="0"/>
              </a:rPr>
              <a:t>he </a:t>
            </a:r>
            <a:r>
              <a:rPr lang="en-US" sz="2800" dirty="0">
                <a:latin typeface="Ebrima" panose="02000000000000000000" pitchFamily="2" charset="0"/>
                <a:ea typeface="Ebrima" panose="02000000000000000000" pitchFamily="2" charset="0"/>
                <a:cs typeface="Ebrima" panose="02000000000000000000" pitchFamily="2" charset="0"/>
              </a:rPr>
              <a:t>politics of climate justice: </a:t>
            </a:r>
            <a:br>
              <a:rPr lang="en-US" sz="2800" dirty="0">
                <a:latin typeface="Ebrima" panose="02000000000000000000" pitchFamily="2" charset="0"/>
                <a:ea typeface="Ebrima" panose="02000000000000000000" pitchFamily="2" charset="0"/>
                <a:cs typeface="Ebrima" panose="02000000000000000000" pitchFamily="2" charset="0"/>
              </a:rPr>
            </a:br>
            <a:r>
              <a:rPr lang="en-US" sz="2800" dirty="0" smtClean="0">
                <a:latin typeface="Ebrima" panose="02000000000000000000" pitchFamily="2" charset="0"/>
                <a:ea typeface="Ebrima" panose="02000000000000000000" pitchFamily="2" charset="0"/>
                <a:cs typeface="Ebrima" panose="02000000000000000000" pitchFamily="2" charset="0"/>
              </a:rPr>
              <a:t>working </a:t>
            </a:r>
            <a:r>
              <a:rPr lang="en-US" sz="2800" dirty="0">
                <a:latin typeface="Ebrima" panose="02000000000000000000" pitchFamily="2" charset="0"/>
                <a:ea typeface="Ebrima" panose="02000000000000000000" pitchFamily="2" charset="0"/>
                <a:cs typeface="Ebrima" panose="02000000000000000000" pitchFamily="2" charset="0"/>
              </a:rPr>
              <a:t>within </a:t>
            </a:r>
            <a:r>
              <a:rPr lang="en-US" sz="2800" dirty="0" smtClean="0">
                <a:latin typeface="Ebrima" panose="02000000000000000000" pitchFamily="2" charset="0"/>
                <a:ea typeface="Ebrima" panose="02000000000000000000" pitchFamily="2" charset="0"/>
                <a:cs typeface="Ebrima" panose="02000000000000000000" pitchFamily="2" charset="0"/>
              </a:rPr>
              <a:t>and </a:t>
            </a:r>
            <a:r>
              <a:rPr lang="en-AU" sz="2800" dirty="0" smtClean="0">
                <a:latin typeface="Ebrima" panose="02000000000000000000" pitchFamily="2" charset="0"/>
                <a:ea typeface="Ebrima" panose="02000000000000000000" pitchFamily="2" charset="0"/>
                <a:cs typeface="Ebrima" panose="02000000000000000000" pitchFamily="2" charset="0"/>
              </a:rPr>
              <a:t>between </a:t>
            </a:r>
            <a:r>
              <a:rPr lang="en-AU" sz="2800" dirty="0">
                <a:latin typeface="Ebrima" panose="02000000000000000000" pitchFamily="2" charset="0"/>
                <a:ea typeface="Ebrima" panose="02000000000000000000" pitchFamily="2" charset="0"/>
                <a:cs typeface="Ebrima" panose="02000000000000000000" pitchFamily="2" charset="0"/>
              </a:rPr>
              <a:t>the </a:t>
            </a:r>
            <a:r>
              <a:rPr lang="en-AU" sz="2800" dirty="0" smtClean="0">
                <a:latin typeface="Ebrima" panose="02000000000000000000" pitchFamily="2" charset="0"/>
                <a:ea typeface="Ebrima" panose="02000000000000000000" pitchFamily="2" charset="0"/>
                <a:cs typeface="Ebrima" panose="02000000000000000000" pitchFamily="2" charset="0"/>
              </a:rPr>
              <a:t>mainstream</a:t>
            </a:r>
            <a:endParaRPr lang="en-AU" sz="2800" dirty="0">
              <a:latin typeface="Ebrima" panose="02000000000000000000" pitchFamily="2" charset="0"/>
              <a:ea typeface="Ebrima" panose="02000000000000000000" pitchFamily="2" charset="0"/>
              <a:cs typeface="Ebrima" panose="02000000000000000000" pitchFamily="2" charset="0"/>
            </a:endParaRPr>
          </a:p>
        </p:txBody>
      </p:sp>
      <p:sp>
        <p:nvSpPr>
          <p:cNvPr id="3" name="Subtitle 2"/>
          <p:cNvSpPr>
            <a:spLocks noGrp="1"/>
          </p:cNvSpPr>
          <p:nvPr>
            <p:ph type="subTitle" idx="1"/>
          </p:nvPr>
        </p:nvSpPr>
        <p:spPr>
          <a:xfrm>
            <a:off x="1337346" y="1772816"/>
            <a:ext cx="6400800" cy="1896616"/>
          </a:xfrm>
        </p:spPr>
        <p:txBody>
          <a:bodyPr/>
          <a:lstStyle/>
          <a:p>
            <a:r>
              <a:rPr lang="en-AU" sz="1600" dirty="0">
                <a:solidFill>
                  <a:srgbClr val="7030A0"/>
                </a:solidFill>
                <a:latin typeface="Ebrima" panose="02000000000000000000" pitchFamily="2" charset="0"/>
                <a:ea typeface="Ebrima" panose="02000000000000000000" pitchFamily="2" charset="0"/>
                <a:cs typeface="Ebrima" panose="02000000000000000000" pitchFamily="2" charset="0"/>
              </a:rPr>
              <a:t>Wendy Steele and </a:t>
            </a:r>
            <a:r>
              <a:rPr lang="en-AU" sz="1600" dirty="0" smtClean="0">
                <a:solidFill>
                  <a:srgbClr val="7030A0"/>
                </a:solidFill>
                <a:latin typeface="Ebrima" panose="02000000000000000000" pitchFamily="2" charset="0"/>
                <a:ea typeface="Ebrima" panose="02000000000000000000" pitchFamily="2" charset="0"/>
                <a:cs typeface="Ebrima" panose="02000000000000000000" pitchFamily="2" charset="0"/>
              </a:rPr>
              <a:t>Hartmut Fuenfgeld</a:t>
            </a:r>
          </a:p>
          <a:p>
            <a:r>
              <a:rPr lang="en-AU" sz="1600" dirty="0" smtClean="0">
                <a:solidFill>
                  <a:srgbClr val="7030A0"/>
                </a:solidFill>
                <a:latin typeface="Ebrima" panose="02000000000000000000" pitchFamily="2" charset="0"/>
                <a:ea typeface="Ebrima" panose="02000000000000000000" pitchFamily="2" charset="0"/>
                <a:cs typeface="Ebrima" panose="02000000000000000000" pitchFamily="2" charset="0"/>
              </a:rPr>
              <a:t>RMIT, April 2014</a:t>
            </a:r>
            <a:endParaRPr lang="en-AU" dirty="0">
              <a:solidFill>
                <a:srgbClr val="7030A0"/>
              </a:solidFill>
            </a:endParaRPr>
          </a:p>
        </p:txBody>
      </p:sp>
      <p:pic>
        <p:nvPicPr>
          <p:cNvPr id="2054" name="Picture 6" descr="http://myresearchspace.grs.uwa.edu.au/dissolution/files/2011/07/ClimateMeSoil.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2780927"/>
            <a:ext cx="4558371" cy="3412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2340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301006"/>
          </a:xfrm>
        </p:spPr>
        <p:txBody>
          <a:bodyPr>
            <a:normAutofit/>
          </a:bodyPr>
          <a:lstStyle/>
          <a:p>
            <a:r>
              <a:rPr lang="en-AU" sz="4000" dirty="0" smtClean="0">
                <a:latin typeface="Ebrima" panose="02000000000000000000" pitchFamily="2" charset="0"/>
                <a:ea typeface="Ebrima" panose="02000000000000000000" pitchFamily="2" charset="0"/>
                <a:cs typeface="Ebrima" panose="02000000000000000000" pitchFamily="2" charset="0"/>
              </a:rPr>
              <a:t>spaces of hope</a:t>
            </a:r>
            <a:endParaRPr lang="en-AU" sz="4000" dirty="0">
              <a:latin typeface="Ebrima" panose="02000000000000000000" pitchFamily="2" charset="0"/>
              <a:ea typeface="Ebrima" panose="02000000000000000000" pitchFamily="2" charset="0"/>
              <a:cs typeface="Ebrima" panose="02000000000000000000" pitchFamily="2" charset="0"/>
            </a:endParaRPr>
          </a:p>
        </p:txBody>
      </p:sp>
      <p:sp>
        <p:nvSpPr>
          <p:cNvPr id="3" name="Content Placeholder 2"/>
          <p:cNvSpPr>
            <a:spLocks noGrp="1"/>
          </p:cNvSpPr>
          <p:nvPr>
            <p:ph idx="1"/>
          </p:nvPr>
        </p:nvSpPr>
        <p:spPr>
          <a:xfrm>
            <a:off x="457200" y="1340768"/>
            <a:ext cx="8229600" cy="4785395"/>
          </a:xfrm>
        </p:spPr>
        <p:txBody>
          <a:bodyPr>
            <a:normAutofit fontScale="77500" lnSpcReduction="20000"/>
          </a:bodyPr>
          <a:lstStyle/>
          <a:p>
            <a:r>
              <a:rPr lang="en-US" sz="2900" dirty="0" smtClean="0">
                <a:latin typeface="Ebrima" panose="02000000000000000000" pitchFamily="2" charset="0"/>
                <a:ea typeface="Ebrima" panose="02000000000000000000" pitchFamily="2" charset="0"/>
                <a:cs typeface="Ebrima" panose="02000000000000000000" pitchFamily="2" charset="0"/>
              </a:rPr>
              <a:t>shift justice away from state of paralysis, and instead focus on the progressive activities of existing communities.</a:t>
            </a:r>
          </a:p>
          <a:p>
            <a:endParaRPr lang="en-US" sz="2900" dirty="0" smtClean="0">
              <a:latin typeface="Ebrima" panose="02000000000000000000" pitchFamily="2" charset="0"/>
              <a:ea typeface="Ebrima" panose="02000000000000000000" pitchFamily="2" charset="0"/>
              <a:cs typeface="Ebrima" panose="02000000000000000000" pitchFamily="2" charset="0"/>
            </a:endParaRPr>
          </a:p>
          <a:p>
            <a:r>
              <a:rPr lang="en-US" sz="2900" dirty="0" smtClean="0">
                <a:latin typeface="Ebrima" panose="02000000000000000000" pitchFamily="2" charset="0"/>
                <a:ea typeface="Ebrima" panose="02000000000000000000" pitchFamily="2" charset="0"/>
                <a:cs typeface="Ebrima" panose="02000000000000000000" pitchFamily="2" charset="0"/>
              </a:rPr>
              <a:t>Particularly the diverse experiments already taking place that challenge dominant capitalist modes of production </a:t>
            </a:r>
          </a:p>
          <a:p>
            <a:pPr marL="0" indent="0">
              <a:buNone/>
            </a:pPr>
            <a:endParaRPr lang="en-US" sz="2900" dirty="0">
              <a:latin typeface="Ebrima" panose="02000000000000000000" pitchFamily="2" charset="0"/>
              <a:ea typeface="Ebrima" panose="02000000000000000000" pitchFamily="2" charset="0"/>
              <a:cs typeface="Ebrima" panose="02000000000000000000" pitchFamily="2" charset="0"/>
            </a:endParaRPr>
          </a:p>
          <a:p>
            <a:r>
              <a:rPr lang="en-US" sz="2900" dirty="0" smtClean="0">
                <a:latin typeface="Ebrima" panose="02000000000000000000" pitchFamily="2" charset="0"/>
                <a:ea typeface="Ebrima" panose="02000000000000000000" pitchFamily="2" charset="0"/>
                <a:cs typeface="Ebrima" panose="02000000000000000000" pitchFamily="2" charset="0"/>
              </a:rPr>
              <a:t>4 ethical coordinates: </a:t>
            </a:r>
          </a:p>
          <a:p>
            <a:endParaRPr lang="en-US" sz="2900" dirty="0" smtClean="0">
              <a:latin typeface="Ebrima" panose="02000000000000000000" pitchFamily="2" charset="0"/>
              <a:ea typeface="Ebrima" panose="02000000000000000000" pitchFamily="2" charset="0"/>
              <a:cs typeface="Ebrima" panose="02000000000000000000" pitchFamily="2" charset="0"/>
            </a:endParaRPr>
          </a:p>
          <a:p>
            <a:pPr marL="0" indent="0">
              <a:buNone/>
            </a:pPr>
            <a:r>
              <a:rPr lang="en-US" sz="2300" dirty="0" smtClean="0">
                <a:latin typeface="Ebrima" panose="02000000000000000000" pitchFamily="2" charset="0"/>
                <a:ea typeface="Ebrima" panose="02000000000000000000" pitchFamily="2" charset="0"/>
                <a:cs typeface="Ebrima" panose="02000000000000000000" pitchFamily="2" charset="0"/>
              </a:rPr>
              <a:t>1. </a:t>
            </a:r>
            <a:r>
              <a:rPr lang="en-US" sz="2300" b="1" dirty="0" smtClean="0">
                <a:latin typeface="Ebrima" panose="02000000000000000000" pitchFamily="2" charset="0"/>
                <a:ea typeface="Ebrima" panose="02000000000000000000" pitchFamily="2" charset="0"/>
                <a:cs typeface="Ebrima" panose="02000000000000000000" pitchFamily="2" charset="0"/>
              </a:rPr>
              <a:t>commons -</a:t>
            </a:r>
            <a:r>
              <a:rPr lang="en-US" sz="2300" dirty="0" smtClean="0">
                <a:latin typeface="Ebrima" panose="02000000000000000000" pitchFamily="2" charset="0"/>
                <a:ea typeface="Ebrima" panose="02000000000000000000" pitchFamily="2" charset="0"/>
                <a:cs typeface="Ebrima" panose="02000000000000000000" pitchFamily="2" charset="0"/>
              </a:rPr>
              <a:t> </a:t>
            </a:r>
            <a:r>
              <a:rPr lang="en-US" sz="2300" i="1" dirty="0" smtClean="0">
                <a:latin typeface="Ebrima" panose="02000000000000000000" pitchFamily="2" charset="0"/>
                <a:ea typeface="Ebrima" panose="02000000000000000000" pitchFamily="2" charset="0"/>
                <a:cs typeface="Ebrima" panose="02000000000000000000" pitchFamily="2" charset="0"/>
              </a:rPr>
              <a:t>how a commons is produced and sustained </a:t>
            </a:r>
          </a:p>
          <a:p>
            <a:pPr marL="0" indent="0">
              <a:buNone/>
            </a:pPr>
            <a:r>
              <a:rPr lang="en-US" sz="2300" dirty="0" smtClean="0">
                <a:latin typeface="Ebrima" panose="02000000000000000000" pitchFamily="2" charset="0"/>
                <a:ea typeface="Ebrima" panose="02000000000000000000" pitchFamily="2" charset="0"/>
                <a:cs typeface="Ebrima" panose="02000000000000000000" pitchFamily="2" charset="0"/>
              </a:rPr>
              <a:t>2. </a:t>
            </a:r>
            <a:r>
              <a:rPr lang="en-US" sz="2300" b="1" dirty="0" smtClean="0">
                <a:latin typeface="Ebrima" panose="02000000000000000000" pitchFamily="2" charset="0"/>
                <a:ea typeface="Ebrima" panose="02000000000000000000" pitchFamily="2" charset="0"/>
                <a:cs typeface="Ebrima" panose="02000000000000000000" pitchFamily="2" charset="0"/>
              </a:rPr>
              <a:t>consumption</a:t>
            </a:r>
            <a:r>
              <a:rPr lang="en-US" sz="2300" dirty="0" smtClean="0">
                <a:latin typeface="Ebrima" panose="02000000000000000000" pitchFamily="2" charset="0"/>
                <a:ea typeface="Ebrima" panose="02000000000000000000" pitchFamily="2" charset="0"/>
                <a:cs typeface="Ebrima" panose="02000000000000000000" pitchFamily="2" charset="0"/>
              </a:rPr>
              <a:t> - </a:t>
            </a:r>
            <a:r>
              <a:rPr lang="en-US" sz="2300" i="1" dirty="0" smtClean="0">
                <a:latin typeface="Ebrima" panose="02000000000000000000" pitchFamily="2" charset="0"/>
                <a:ea typeface="Ebrima" panose="02000000000000000000" pitchFamily="2" charset="0"/>
                <a:cs typeface="Ebrima" panose="02000000000000000000" pitchFamily="2" charset="0"/>
              </a:rPr>
              <a:t>whether and how products and surplus are to be consumed</a:t>
            </a:r>
          </a:p>
          <a:p>
            <a:pPr marL="0" indent="0">
              <a:buNone/>
            </a:pPr>
            <a:r>
              <a:rPr lang="en-US" sz="2300" dirty="0" smtClean="0">
                <a:latin typeface="Ebrima" panose="02000000000000000000" pitchFamily="2" charset="0"/>
                <a:ea typeface="Ebrima" panose="02000000000000000000" pitchFamily="2" charset="0"/>
                <a:cs typeface="Ebrima" panose="02000000000000000000" pitchFamily="2" charset="0"/>
              </a:rPr>
              <a:t>3. </a:t>
            </a:r>
            <a:r>
              <a:rPr lang="en-US" sz="2300" b="1" dirty="0" smtClean="0">
                <a:latin typeface="Ebrima" panose="02000000000000000000" pitchFamily="2" charset="0"/>
                <a:ea typeface="Ebrima" panose="02000000000000000000" pitchFamily="2" charset="0"/>
                <a:cs typeface="Ebrima" panose="02000000000000000000" pitchFamily="2" charset="0"/>
              </a:rPr>
              <a:t>necessity</a:t>
            </a:r>
            <a:r>
              <a:rPr lang="en-US" sz="2300" dirty="0" smtClean="0">
                <a:latin typeface="Ebrima" panose="02000000000000000000" pitchFamily="2" charset="0"/>
                <a:ea typeface="Ebrima" panose="02000000000000000000" pitchFamily="2" charset="0"/>
                <a:cs typeface="Ebrima" panose="02000000000000000000" pitchFamily="2" charset="0"/>
              </a:rPr>
              <a:t> - </a:t>
            </a:r>
            <a:r>
              <a:rPr lang="en-US" sz="2300" i="1" dirty="0" smtClean="0">
                <a:latin typeface="Ebrima" panose="02000000000000000000" pitchFamily="2" charset="0"/>
                <a:ea typeface="Ebrima" panose="02000000000000000000" pitchFamily="2" charset="0"/>
                <a:cs typeface="Ebrima" panose="02000000000000000000" pitchFamily="2" charset="0"/>
              </a:rPr>
              <a:t>what is necessary to personal, social and ecological survival</a:t>
            </a:r>
            <a:endParaRPr lang="en-US" sz="2300" dirty="0" smtClean="0">
              <a:latin typeface="Ebrima" panose="02000000000000000000" pitchFamily="2" charset="0"/>
              <a:ea typeface="Ebrima" panose="02000000000000000000" pitchFamily="2" charset="0"/>
              <a:cs typeface="Ebrima" panose="02000000000000000000" pitchFamily="2" charset="0"/>
            </a:endParaRPr>
          </a:p>
          <a:p>
            <a:pPr marL="0" indent="0">
              <a:buNone/>
            </a:pPr>
            <a:r>
              <a:rPr lang="en-US" sz="2300" dirty="0" smtClean="0">
                <a:latin typeface="Ebrima" panose="02000000000000000000" pitchFamily="2" charset="0"/>
                <a:ea typeface="Ebrima" panose="02000000000000000000" pitchFamily="2" charset="0"/>
                <a:cs typeface="Ebrima" panose="02000000000000000000" pitchFamily="2" charset="0"/>
              </a:rPr>
              <a:t>4. </a:t>
            </a:r>
            <a:r>
              <a:rPr lang="en-US" sz="2300" b="1" dirty="0" smtClean="0">
                <a:latin typeface="Ebrima" panose="02000000000000000000" pitchFamily="2" charset="0"/>
                <a:ea typeface="Ebrima" panose="02000000000000000000" pitchFamily="2" charset="0"/>
                <a:cs typeface="Ebrima" panose="02000000000000000000" pitchFamily="2" charset="0"/>
              </a:rPr>
              <a:t>surplus</a:t>
            </a:r>
            <a:r>
              <a:rPr lang="en-US" sz="2300" dirty="0" smtClean="0">
                <a:latin typeface="Ebrima" panose="02000000000000000000" pitchFamily="2" charset="0"/>
                <a:ea typeface="Ebrima" panose="02000000000000000000" pitchFamily="2" charset="0"/>
                <a:cs typeface="Ebrima" panose="02000000000000000000" pitchFamily="2" charset="0"/>
              </a:rPr>
              <a:t> - </a:t>
            </a:r>
            <a:r>
              <a:rPr lang="en-US" sz="2300" i="1" dirty="0" smtClean="0">
                <a:latin typeface="Ebrima" panose="02000000000000000000" pitchFamily="2" charset="0"/>
                <a:ea typeface="Ebrima" panose="02000000000000000000" pitchFamily="2" charset="0"/>
                <a:cs typeface="Ebrima" panose="02000000000000000000" pitchFamily="2" charset="0"/>
              </a:rPr>
              <a:t>how surplus is appropriated from and distributed to humans and non-humans</a:t>
            </a:r>
          </a:p>
          <a:p>
            <a:pPr marL="0" indent="0">
              <a:buNone/>
            </a:pPr>
            <a:r>
              <a:rPr lang="en-US" sz="1400" dirty="0" smtClean="0">
                <a:latin typeface="Ebrima" panose="02000000000000000000" pitchFamily="2" charset="0"/>
                <a:ea typeface="Ebrima" panose="02000000000000000000" pitchFamily="2" charset="0"/>
                <a:cs typeface="Ebrima" panose="02000000000000000000" pitchFamily="2" charset="0"/>
              </a:rPr>
              <a:t>                                                                                                                                                  Gibson-Graham &amp; Roelvink 2010</a:t>
            </a:r>
          </a:p>
          <a:p>
            <a:endParaRPr lang="en-AU" dirty="0"/>
          </a:p>
        </p:txBody>
      </p:sp>
      <p:pic>
        <p:nvPicPr>
          <p:cNvPr id="4" name="Picture 4" descr="https://encrypted-tbn1.gstatic.com/images?q=tbn:ANd9GcQOadQWPYI807rIbj5VBCYIGRPpmjrzdX2Yy5xl8FPTUKO0R6BDj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40" y="5373216"/>
            <a:ext cx="3643536" cy="14847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39628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g</a:t>
            </a:r>
            <a:r>
              <a:rPr lang="en-AU" dirty="0" smtClean="0"/>
              <a:t>rassroots action</a:t>
            </a:r>
            <a:endParaRPr lang="en-AU" dirty="0"/>
          </a:p>
        </p:txBody>
      </p:sp>
      <p:sp>
        <p:nvSpPr>
          <p:cNvPr id="3" name="Content Placeholder 2"/>
          <p:cNvSpPr>
            <a:spLocks noGrp="1"/>
          </p:cNvSpPr>
          <p:nvPr>
            <p:ph idx="1"/>
          </p:nvPr>
        </p:nvSpPr>
        <p:spPr>
          <a:xfrm>
            <a:off x="457200" y="1382043"/>
            <a:ext cx="8229600" cy="4525963"/>
          </a:xfrm>
        </p:spPr>
        <p:txBody>
          <a:bodyPr>
            <a:normAutofit/>
          </a:bodyPr>
          <a:lstStyle/>
          <a:p>
            <a:r>
              <a:rPr lang="en-US" sz="2000" dirty="0" smtClean="0"/>
              <a:t>convening of “Climate Camps” near coal mines and power stations </a:t>
            </a:r>
          </a:p>
          <a:p>
            <a:r>
              <a:rPr lang="en-US" sz="2000" dirty="0" smtClean="0"/>
              <a:t>the formation of climate </a:t>
            </a:r>
            <a:r>
              <a:rPr lang="en-US" sz="2000" dirty="0"/>
              <a:t>s</a:t>
            </a:r>
            <a:r>
              <a:rPr lang="en-US" sz="2000" dirty="0" smtClean="0"/>
              <a:t>ummits </a:t>
            </a:r>
          </a:p>
          <a:p>
            <a:r>
              <a:rPr lang="en-US" sz="2000" dirty="0"/>
              <a:t>p</a:t>
            </a:r>
            <a:r>
              <a:rPr lang="en-US" sz="2000" dirty="0" smtClean="0"/>
              <a:t>eoples’ policies on climate change; and </a:t>
            </a:r>
          </a:p>
          <a:p>
            <a:r>
              <a:rPr lang="en-US" sz="2000" dirty="0" smtClean="0"/>
              <a:t>the youth climate coalitions and </a:t>
            </a:r>
          </a:p>
          <a:p>
            <a:r>
              <a:rPr lang="en-US" sz="2000" dirty="0" smtClean="0"/>
              <a:t>local climate action groups</a:t>
            </a:r>
            <a:endParaRPr lang="en-AU" sz="2000" dirty="0"/>
          </a:p>
        </p:txBody>
      </p:sp>
      <p:pic>
        <p:nvPicPr>
          <p:cNvPr id="4" name="Picture 6" descr="http://4.bp.blogspot.com/-_e30G2SeGKs/Uo3kOiCCQeI/AAAAAAAADMo/WusrrN92fRo/s1600/20131116-PushEurope-climate-justice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29000"/>
            <a:ext cx="914400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23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7864" y="274638"/>
            <a:ext cx="5338936" cy="1143000"/>
          </a:xfrm>
        </p:spPr>
        <p:txBody>
          <a:bodyPr>
            <a:normAutofit fontScale="90000"/>
          </a:bodyPr>
          <a:lstStyle/>
          <a:p>
            <a:r>
              <a:rPr lang="en-AU" dirty="0" smtClean="0"/>
              <a:t>community-based initiatives</a:t>
            </a:r>
            <a:endParaRPr lang="en-AU" dirty="0"/>
          </a:p>
        </p:txBody>
      </p:sp>
      <p:sp>
        <p:nvSpPr>
          <p:cNvPr id="3" name="Content Placeholder 2"/>
          <p:cNvSpPr>
            <a:spLocks noGrp="1"/>
          </p:cNvSpPr>
          <p:nvPr>
            <p:ph idx="1"/>
          </p:nvPr>
        </p:nvSpPr>
        <p:spPr>
          <a:xfrm>
            <a:off x="3491880" y="1600200"/>
            <a:ext cx="5194920" cy="4781128"/>
          </a:xfrm>
        </p:spPr>
        <p:txBody>
          <a:bodyPr>
            <a:normAutofit fontScale="62500" lnSpcReduction="20000"/>
          </a:bodyPr>
          <a:lstStyle/>
          <a:p>
            <a:r>
              <a:rPr lang="en-US" sz="2900" dirty="0" smtClean="0">
                <a:latin typeface="Ebrima" panose="02000000000000000000" pitchFamily="2" charset="0"/>
                <a:ea typeface="Ebrima" panose="02000000000000000000" pitchFamily="2" charset="0"/>
                <a:cs typeface="Ebrima" panose="02000000000000000000" pitchFamily="2" charset="0"/>
              </a:rPr>
              <a:t>community gardening to combat growing food insecurity and preserve agro-biodiversity</a:t>
            </a:r>
          </a:p>
          <a:p>
            <a:pPr marL="0" indent="0">
              <a:buNone/>
            </a:pPr>
            <a:endParaRPr lang="en-US" sz="2900" dirty="0" smtClean="0">
              <a:latin typeface="Ebrima" panose="02000000000000000000" pitchFamily="2" charset="0"/>
              <a:ea typeface="Ebrima" panose="02000000000000000000" pitchFamily="2" charset="0"/>
              <a:cs typeface="Ebrima" panose="02000000000000000000" pitchFamily="2" charset="0"/>
            </a:endParaRPr>
          </a:p>
          <a:p>
            <a:r>
              <a:rPr lang="en-US" sz="2900" dirty="0" smtClean="0">
                <a:latin typeface="Ebrima" panose="02000000000000000000" pitchFamily="2" charset="0"/>
                <a:ea typeface="Ebrima" panose="02000000000000000000" pitchFamily="2" charset="0"/>
                <a:cs typeface="Ebrima" panose="02000000000000000000" pitchFamily="2" charset="0"/>
              </a:rPr>
              <a:t>blocking coal trains from delivering their payload to coal-fired power stations as a form of protest and intervention</a:t>
            </a:r>
          </a:p>
          <a:p>
            <a:pPr marL="0" indent="0">
              <a:buNone/>
            </a:pPr>
            <a:endParaRPr lang="en-US" sz="2900" dirty="0" smtClean="0">
              <a:latin typeface="Ebrima" panose="02000000000000000000" pitchFamily="2" charset="0"/>
              <a:ea typeface="Ebrima" panose="02000000000000000000" pitchFamily="2" charset="0"/>
              <a:cs typeface="Ebrima" panose="02000000000000000000" pitchFamily="2" charset="0"/>
            </a:endParaRPr>
          </a:p>
          <a:p>
            <a:r>
              <a:rPr lang="en-US" sz="2900" dirty="0" smtClean="0">
                <a:latin typeface="Ebrima" panose="02000000000000000000" pitchFamily="2" charset="0"/>
                <a:ea typeface="Ebrima" panose="02000000000000000000" pitchFamily="2" charset="0"/>
                <a:cs typeface="Ebrima" panose="02000000000000000000" pitchFamily="2" charset="0"/>
              </a:rPr>
              <a:t>working in solidarity with indigenous groups to effect social and environmental change building networks with traditionally marginalised groups</a:t>
            </a:r>
          </a:p>
          <a:p>
            <a:endParaRPr lang="en-US" sz="2900" dirty="0" smtClean="0">
              <a:latin typeface="Ebrima" panose="02000000000000000000" pitchFamily="2" charset="0"/>
              <a:ea typeface="Ebrima" panose="02000000000000000000" pitchFamily="2" charset="0"/>
              <a:cs typeface="Ebrima" panose="02000000000000000000" pitchFamily="2" charset="0"/>
            </a:endParaRPr>
          </a:p>
          <a:p>
            <a:r>
              <a:rPr lang="en-US" sz="2900" dirty="0" smtClean="0">
                <a:latin typeface="Ebrima" panose="02000000000000000000" pitchFamily="2" charset="0"/>
                <a:ea typeface="Ebrima" panose="02000000000000000000" pitchFamily="2" charset="0"/>
                <a:cs typeface="Ebrima" panose="02000000000000000000" pitchFamily="2" charset="0"/>
              </a:rPr>
              <a:t>farmers joining with city-folk to try to block coal-seam gas projects</a:t>
            </a:r>
          </a:p>
          <a:p>
            <a:endParaRPr lang="en-US" sz="2900" dirty="0" smtClean="0">
              <a:latin typeface="Ebrima" panose="02000000000000000000" pitchFamily="2" charset="0"/>
              <a:ea typeface="Ebrima" panose="02000000000000000000" pitchFamily="2" charset="0"/>
              <a:cs typeface="Ebrima" panose="02000000000000000000" pitchFamily="2" charset="0"/>
            </a:endParaRPr>
          </a:p>
          <a:p>
            <a:r>
              <a:rPr lang="en-US" sz="2900" dirty="0">
                <a:latin typeface="Ebrima" panose="02000000000000000000" pitchFamily="2" charset="0"/>
                <a:ea typeface="Ebrima" panose="02000000000000000000" pitchFamily="2" charset="0"/>
                <a:cs typeface="Ebrima" panose="02000000000000000000" pitchFamily="2" charset="0"/>
              </a:rPr>
              <a:t>l</a:t>
            </a:r>
            <a:r>
              <a:rPr lang="en-US" sz="2900" dirty="0" smtClean="0">
                <a:latin typeface="Ebrima" panose="02000000000000000000" pitchFamily="2" charset="0"/>
                <a:ea typeface="Ebrima" panose="02000000000000000000" pitchFamily="2" charset="0"/>
                <a:cs typeface="Ebrima" panose="02000000000000000000" pitchFamily="2" charset="0"/>
              </a:rPr>
              <a:t>ocal schools, community groups, environmental organisations and tertiary institutions joining to map out transitions to a low carbon economy</a:t>
            </a:r>
            <a:endParaRPr lang="en-US" sz="2900" dirty="0">
              <a:latin typeface="Ebrima" panose="02000000000000000000" pitchFamily="2" charset="0"/>
              <a:ea typeface="Ebrima" panose="02000000000000000000" pitchFamily="2" charset="0"/>
              <a:cs typeface="Ebrima" panose="02000000000000000000" pitchFamily="2" charset="0"/>
            </a:endParaRPr>
          </a:p>
          <a:p>
            <a:endParaRPr lang="en-AU" dirty="0"/>
          </a:p>
        </p:txBody>
      </p:sp>
      <p:pic>
        <p:nvPicPr>
          <p:cNvPr id="4" name="Picture 4" descr="https://encrypted-tbn1.gstatic.com/images?q=tbn:ANd9GcQOadQWPYI807rIbj5VBCYIGRPpmjrzdX2Yy5xl8FPTUKO0R6BDj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20384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6015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229600" cy="1143000"/>
          </a:xfrm>
        </p:spPr>
        <p:txBody>
          <a:bodyPr>
            <a:normAutofit fontScale="90000"/>
          </a:bodyPr>
          <a:lstStyle/>
          <a:p>
            <a:r>
              <a:rPr lang="en-AU" b="1" dirty="0" smtClean="0"/>
              <a:t>The seeds of change</a:t>
            </a:r>
            <a:r>
              <a:rPr lang="en-AU" dirty="0" smtClean="0"/>
              <a:t/>
            </a:r>
            <a:br>
              <a:rPr lang="en-AU" dirty="0" smtClean="0"/>
            </a:br>
            <a:r>
              <a:rPr lang="en-AU" sz="2700" i="1" dirty="0" smtClean="0">
                <a:latin typeface="Ebrima" panose="02000000000000000000" pitchFamily="2" charset="0"/>
                <a:ea typeface="Ebrima" panose="02000000000000000000" pitchFamily="2" charset="0"/>
                <a:cs typeface="Ebrima" panose="02000000000000000000" pitchFamily="2" charset="0"/>
              </a:rPr>
              <a:t>creatively confronting the climate crisis</a:t>
            </a:r>
            <a:endParaRPr lang="en-AU" sz="2700" i="1" dirty="0">
              <a:latin typeface="Ebrima" panose="02000000000000000000" pitchFamily="2" charset="0"/>
              <a:ea typeface="Ebrima" panose="02000000000000000000" pitchFamily="2" charset="0"/>
              <a:cs typeface="Ebrima" panose="02000000000000000000" pitchFamily="2" charset="0"/>
            </a:endParaRPr>
          </a:p>
        </p:txBody>
      </p:sp>
      <p:sp>
        <p:nvSpPr>
          <p:cNvPr id="3" name="Content Placeholder 2"/>
          <p:cNvSpPr>
            <a:spLocks noGrp="1"/>
          </p:cNvSpPr>
          <p:nvPr>
            <p:ph idx="1"/>
          </p:nvPr>
        </p:nvSpPr>
        <p:spPr/>
        <p:txBody>
          <a:bodyPr>
            <a:normAutofit fontScale="70000" lnSpcReduction="20000"/>
          </a:bodyPr>
          <a:lstStyle/>
          <a:p>
            <a:r>
              <a:rPr lang="en-US" dirty="0" smtClean="0"/>
              <a:t>What these community actions, both global and local, suggest is:</a:t>
            </a:r>
          </a:p>
          <a:p>
            <a:endParaRPr lang="en-US" dirty="0"/>
          </a:p>
          <a:p>
            <a:r>
              <a:rPr lang="en-US" dirty="0" smtClean="0"/>
              <a:t>that there is already active work underway </a:t>
            </a:r>
          </a:p>
          <a:p>
            <a:r>
              <a:rPr lang="en-US" dirty="0"/>
              <a:t>c</a:t>
            </a:r>
            <a:r>
              <a:rPr lang="en-US" dirty="0" smtClean="0"/>
              <a:t>entral are processes of social learning and interconnection </a:t>
            </a:r>
          </a:p>
          <a:p>
            <a:r>
              <a:rPr lang="en-US" dirty="0"/>
              <a:t>w</a:t>
            </a:r>
            <a:r>
              <a:rPr lang="en-US" dirty="0" smtClean="0"/>
              <a:t>e need to hear the stories and practices of world citizenry </a:t>
            </a:r>
          </a:p>
          <a:p>
            <a:r>
              <a:rPr lang="en-US" dirty="0"/>
              <a:t>w</a:t>
            </a:r>
            <a:r>
              <a:rPr lang="en-US" dirty="0" smtClean="0"/>
              <a:t>e must enlarge the boundaries of dialogue and action: </a:t>
            </a:r>
          </a:p>
          <a:p>
            <a:endParaRPr lang="en-US" dirty="0"/>
          </a:p>
          <a:p>
            <a:pPr marL="0" indent="0">
              <a:buNone/>
            </a:pPr>
            <a:r>
              <a:rPr lang="en-US" dirty="0" smtClean="0"/>
              <a:t>..so that demands for equity are no longer marginalized – this is the first step towards reversing the current tendency that excludes issues of [climate] justice in the pursuit of economic growth and market development</a:t>
            </a:r>
          </a:p>
          <a:p>
            <a:pPr marL="0" indent="0">
              <a:buNone/>
            </a:pPr>
            <a:r>
              <a:rPr lang="en-US" dirty="0"/>
              <a:t> </a:t>
            </a:r>
            <a:r>
              <a:rPr lang="en-US" dirty="0" smtClean="0"/>
              <a:t>                                                                                </a:t>
            </a:r>
            <a:r>
              <a:rPr lang="en-US" sz="1300" dirty="0" smtClean="0">
                <a:latin typeface="Ebrima" panose="02000000000000000000" pitchFamily="2" charset="0"/>
                <a:ea typeface="Ebrima" panose="02000000000000000000" pitchFamily="2" charset="0"/>
                <a:cs typeface="Ebrima" panose="02000000000000000000" pitchFamily="2" charset="0"/>
              </a:rPr>
              <a:t>adapted from Fainstein 2006</a:t>
            </a:r>
            <a:endParaRPr lang="en-AU" sz="1300" dirty="0">
              <a:latin typeface="Ebrima" panose="02000000000000000000" pitchFamily="2" charset="0"/>
              <a:ea typeface="Ebrima" panose="02000000000000000000" pitchFamily="2" charset="0"/>
              <a:cs typeface="Ebrima" panose="02000000000000000000" pitchFamily="2" charset="0"/>
            </a:endParaRPr>
          </a:p>
        </p:txBody>
      </p:sp>
      <p:pic>
        <p:nvPicPr>
          <p:cNvPr id="4" name="Picture 2" descr="https://encrypted-tbn1.gstatic.com/images?q=tbn:ANd9GcQcmSX4Nqzhveeil0qC1AH_-5rXGa6Mevva8ZIS08SuV4J2um2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 y="5949280"/>
            <a:ext cx="9144000"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041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a:t>
            </a:r>
            <a:r>
              <a:rPr lang="en-AU" dirty="0" smtClean="0"/>
              <a:t>reative food practices in West End</a:t>
            </a:r>
            <a:endParaRPr lang="en-AU" dirty="0"/>
          </a:p>
        </p:txBody>
      </p:sp>
      <p:sp>
        <p:nvSpPr>
          <p:cNvPr id="3" name="Content Placeholder 2"/>
          <p:cNvSpPr>
            <a:spLocks noGrp="1"/>
          </p:cNvSpPr>
          <p:nvPr>
            <p:ph idx="1"/>
          </p:nvPr>
        </p:nvSpPr>
        <p:spPr>
          <a:xfrm>
            <a:off x="467544" y="1340768"/>
            <a:ext cx="8229600" cy="4525963"/>
          </a:xfrm>
        </p:spPr>
        <p:txBody>
          <a:bodyPr>
            <a:normAutofit fontScale="55000" lnSpcReduction="20000"/>
          </a:bodyPr>
          <a:lstStyle/>
          <a:p>
            <a:r>
              <a:rPr lang="en-AU" dirty="0"/>
              <a:t>A small volunteer co-operative offer - for free - local food tours of the West End area highlighting the fruits, herbs and other delicious edibles that are available (depending on the season) throughout the suburb</a:t>
            </a:r>
            <a:r>
              <a:rPr lang="en-AU" dirty="0" smtClean="0"/>
              <a:t>.</a:t>
            </a:r>
          </a:p>
          <a:p>
            <a:endParaRPr lang="en-AU" dirty="0"/>
          </a:p>
          <a:p>
            <a:r>
              <a:rPr lang="en-AU" dirty="0" smtClean="0"/>
              <a:t>·A </a:t>
            </a:r>
            <a:r>
              <a:rPr lang="en-AU" dirty="0"/>
              <a:t>West End activist collective has taken steps to go around and harvest ripened fruit from local trees (avocados, oranges, mangoes, passionfruit, bananas etc.) - making them freely available to all  - rather than seeing the fruit rot on the tree or the ground</a:t>
            </a:r>
            <a:r>
              <a:rPr lang="en-AU" dirty="0" smtClean="0"/>
              <a:t>.</a:t>
            </a:r>
          </a:p>
          <a:p>
            <a:endParaRPr lang="en-AU" dirty="0"/>
          </a:p>
          <a:p>
            <a:r>
              <a:rPr lang="en-AU" dirty="0" smtClean="0"/>
              <a:t>Individual </a:t>
            </a:r>
            <a:r>
              <a:rPr lang="en-AU" dirty="0"/>
              <a:t>activists regularly engage in ‘dumpster diving’ to retrieve some of the vast quantities of food that is thrown out on a daily basis by large companies in compliance with health and other regulations – but to all intensive purposes are still edible and able to be used in creative ways</a:t>
            </a:r>
            <a:r>
              <a:rPr lang="en-AU" dirty="0" smtClean="0"/>
              <a:t>.</a:t>
            </a:r>
          </a:p>
          <a:p>
            <a:endParaRPr lang="en-AU" dirty="0"/>
          </a:p>
          <a:p>
            <a:r>
              <a:rPr lang="en-AU" dirty="0" smtClean="0"/>
              <a:t>Guerrilla </a:t>
            </a:r>
            <a:r>
              <a:rPr lang="en-AU" dirty="0"/>
              <a:t>plantings occur on sidewalks as a way of reclaiming public space for fruit, vegetables, flowers and other food producing and community purposes.</a:t>
            </a:r>
          </a:p>
          <a:p>
            <a:endParaRPr lang="en-AU" dirty="0"/>
          </a:p>
        </p:txBody>
      </p:sp>
      <p:pic>
        <p:nvPicPr>
          <p:cNvPr id="18434" name="Picture 2" descr="https://encrypted-tbn2.gstatic.com/images?q=tbn:ANd9GcTZ6qIsGWHFyBJTFFJdCsjFVf6sz2YxwvVTMWkee5g55PKYmbI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5290120"/>
            <a:ext cx="5544616" cy="138303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AutoShape 4" descr="data:image/jpeg;base64,/9j/4AAQSkZJRgABAQAAAQABAAD/2wCEAAkGBxQTEhUUExQWFhUXGCAYGBcWGB4ZIBwcHRwYHBccICEdHCggGholHhoaJDEhJSkrLi4uGh8zOzMsNygtLisBCgoKDg0OGxAQGywkHyQsLCwsNCwsLCwsLCwsLCwsLCwsLCwsLCwsLCwsLCwsLCwsLCwsLCwsLCwsLCwsLCwsLP/AABEIALcBEwMBIgACEQEDEQH/xAAbAAABBQEBAAAAAAAAAAAAAAAFAAEDBAYCB//EAEAQAAIBAgQEBAMHAwIGAQUBAAECEQMhAAQSMQUiQVEGE2FxMoGRBxQjQqGx8FLR4WLBFUNjcpLxMxckgqLSFv/EABoBAAMBAQEBAAAAAAAAAAAAAAABAgMEBQb/xAAwEQACAgEDAgQDBwUAAAAAAAAAAQIRIQMSMUFRBCKB8BNhsTJxkcHR4fEUI0Kh0v/aAAwDAQACEQMRAD8A9uAxxVEGehs3t0Py/Y+mJEYESDIOxw5GHYkjikY5T029R/jb/wB4kxAFO35l2Pcfy3ynEqNInCGR5qlK23Fx/P5eMdUampQe/wDDiTFanyuV6Nce/UYBE7pII74ak0i++x9xY47xGLN7/uP8R9DgGSYWFhYAFhYWFgAWFhYWABYWFhYAFhYWFgAbCjD4WAVDYWFhYYhYaMPhYAGwsPhsACjDYfDRgEKccth8NhkM5jDY7wxGGScEY4YYlxyRhktEBXD4k04WKsmjM8H8ShB5Zp7THNMXiNtibgjv88afJ50VB2Pa9vqBjLcD4FlaojyyhQ3hyGJK6TriDvcSP6SIBIwY4dwChSqMwEsTI1R6be0DHHBTXLTR6EtvRBeqvUbj9e4/nWMMDBkbN+/T6/2xJqvGI4gx0b9+o+e/1xsZkuIszTJW3xC6+4/2O3zx0h6HcfqMd4AI6FUMoYbETff2PYjth6q2tuLj+fp88RpCtp2DSR77sPnv/wCWJ8ADKZE4fHCWJHzH+/6/uMd4AFhYWFgAWFhYWABYWFhYAFhYWFgAWFhYWABYbD4WABsLD4WAQ2Fh8LAA2Gw+Fhio5OGx1GFGAlo4wsdRhowyaOSMMRhqDhlBBBB6gzjsjDFRxGFh4w+GKjB0+NGlWKLCO55gyzBncQdr/DeL9Ji3xrjekjWZXqVEEdLR1M7G0d8YLKZkUlZnqq1TUPwiCfhMBTySPUAiRb0xxls4ag8ohVXoWlWBsSp5r3kQ3SIjHiT3pfa9/Q9Vbex6pwHitJomsSxBs0ACD7WO2D6urixkemPB24ktCpoksQRzE3U9Bf0IG+wx6R4O42//AMdZqYNovBNpHyjqe2Onw/iG/K0ZamkuUzXzI7Efz6HEitOI3IjUO147f4/vjo9x88dxzjV6ci24uD6/y3zw9J5E46BxF8J9Df8An8/bAB3U79v2647xzUqBRLEAdyY3MD9cMlrdv2wAd4WFhYAFhYWFgAWFhYWABYWFhYAFhYWGRpAI2N8AD4WFiMVOYrBsAZ6Xn+2ACTCxn/GHHzlEQquou0b7QJ7Xw/hPjrZoVNSwUIv3mfTpGAKD+FhYWABYWFhicAD4bGU4t4irKzCl5RX8rQWBBFjIaD9MC28UZyIIoGbfCwt1/NvitjFZvi0fPCY48M4940zuXqmlTcFQogmmGNwxif8A8j/Bj13wxnkq5ajodWIpJqCmYOkbiZHzw5RomzjwfUJydIkRZrRH5m6YMasZzgua8nhq1P6KbMAZuQWgd7mMeeD7V8yzQadGmYiCGi5F7me/8jA1yx5PUDxtpMUKjAEiVKkGCR3/AEwsZfhPjSrVpK7CmpM2VWgQSB1PQYWFQ6ZictxfKBCgyN2EFzU1E3BJ2EExtt7RGLfirxAXy9hJ28tipMbggLBDgi1oxFmeAuytUVad76PKQmPcBQDeeu2BlThjU0FfykceWbNy6ZJIhbG9jvN4EbY5fiaMl5ZLtWPwN1CaeUBab1WCtbUvNIaYkes2i3ywS4Zxlww1EwLFhykbTfr88U6tF6aaQdKtDaNMEyAdzzbzuY3xBnaD2LKUJIASd56yOnL8pHfGUtByyq9C1OsM9p//ANnFGmaQ1bAu9+nULEY4H2i0acLUpOpKysEEbm29tsePZTOMh35AINzf2mL/ANsHU4nSLaXcFRvKLN4khmsNzf3xcJasX5sr32JcYS4wzaVvHTK5elHk1PhWsplXE6gujo1j1EnpOK/F/G9SrlaqvTpLqRphm1CFk20np3I64yA4hYilU1RyhYHKoMtc2JIvyzgbXzpbWtiGpvJE9Ec47aVWYdQ5wDjjfd6qU5cGolQs0mBTIYgCetrg2vY42mZ+0FpSMuQxYcpJMqYDDaQZKwSOnvjyXhWdK0RTg6KjEmCR2Edr7/LBLJOt5VlVVJ1OurcxEadzP6YEk1YN5PVMh4982oF8nSAW1EurG1rAGTzReIjF3M+J9MkrGkTYFuxPUdJ+cY8vyGeqPzqG1jl1kgWEQSGWVEEdcFq2cd0ZSjVTp5yhVekWDXMweg9sFIRs6n2hZYE2qFIEHTHNJkXIi0H64p0/tJpc+pTIMqF5rQIEgwSb36fviqeTpTJqlCFnTVKMGkHZkA5hHwxO0YgrmmrL+LTWYOnyxadiC5IYReRbD2oDY1/tUUfDQPuXHy2GO8t9qNMm9LreDEDp7n6YwnFaoanoTMBx/SqhQL3nQN8CvNZCul1cAXXTquPXSD88PahHrX/1TykMdFWQYAheYdxzQPn3wHz/ANrSw/l0TsNBJEz+YncR2x5pX4w5lXuJuNKg+uyzOLPC+Hmsx0WVYkEySZ2EROxw9qQrZ6XT+1EOqClRY1LeZrgLGxKwSZkjcYqn7SK4UAUUAsoIljOwtN8YzJ5KpRqNrQpMgBgwgSpmQptsO3riXKIzsiLpMtqBBBPLMkLILbH6Ye2IrZpuOeO82zL5LCkAg1AAMCxO41KSLEWnpirw/wAfZunUWpmKhamJ1IqICwEQBYXucQZnKJTP4pqKCAJg8x5QukAE77+94xG+RUgmnUkxIAZT02sepB9owUqHmwn4s8WrnFpqiaQjEzqBPbYC31xZ8OeJBkxVlC+sr1iIt2/1Yy+YTS4V2JFpPboSBO0kf4wcrcKAOnzANUnmSRyxP5xiNufkXfloK8X+0Wqia0RAJ6gm0CBuLyGv6jtJDZnxzm0qaVqTLEwwBFxt3CjpjL53NCqxoh6WpTeGI2kdRHXDVs2sgtTlgd9TeoBELti1tIpmg4fnazVq1YuxenB16jIBUjuJUMVMem2BFfxNXqJmKWYrVXpgqopswU3Ztz1HKBHXVjjhfE9VQ04u+p9QgwAqyI3iFk/tgLmHKpm4Fw1M6TJgaqg1T6TEf6h2wA1ZVrtUcFqbuKSwInUB0A37xthUg7CSRcCCeUX6iWwIXPGQDYR09jv88W8oGI+LX3IjCUr9/uS4te/2CC5n8SAD8RAUP1loEz6EfL1w+U4u1MDmqSpIeKrKT6WNgJGKmd5dXKVudubSJ23MiOuFTzSFVUU2LLOppbm/tE9D0w3Xv+RZ9/wFWztaGAqOyKhLJ5h0i7GdM3i2wm2LOXytKoNVxUQb6p9yJFvn2wNy9EnURTSLES4kdOu4kTv1wWqroiYGoKwALNAIt+U9/wBO+MJOmbRWCbKl0ULKmJuHtuT2wsVaDKqgPdup097j4lnY4WKv5jNdQ4ulUx5opi+89Afc/MYpPxEMy68wraTcCSCJ5Sp0cxAvB3MbEYCU+EuGqaaqQpi5brtYCWnb57Y5PBXAd2dQyBW0MQCQSASCRuCY+o238eGjop5R3SlMPZ/Kmpo0UPMLEMX0FhY7LACmR1JABNpicZjxDkUoOBmkq02ck2UAST0bUVt2HTe+LtHiNSmA1Oo66rErUIsPYXO8j2xWzXHGUlqkwWIMsGJXaQWAgx1knHdpaUP8Gc85uso5o0cuw/DqOCO6hgYiY2IH12OLtDwdWzDFErZe0EaqjLIPUckekb7YzOZ4u1FlRVpEDaoKdPnHfUFv2O/rjS8K8P56sqN91rPrjSKnmUlANtU2A99oAtjdLbwjFvdyXM/9nNelLM9JEAsA5YsZAgW6zgLnMmiUalan5kLT0lWBEM8IbkAEcxsMbmlSzmXBavlqi00MtpcNNtPxM0FeoEYo+Ls5SqZdlTWA0l1qgBwwdRy6ZUILggmZO2+G5srYlkyXBquXKUFrCoNWrnpuF0GeUkaGm8/TBrL5LIuNBzOYv3dY+ppenUj9cT+EKlWnRpoKmXTLFCaoqpqa8EkcjahIW1ojE/iTI5UITSrZVHMA0wtQKoeYOojULBokbgWthrCJYNoZfKMalEV6ihZuzjngnmAgCR8/e5xI+XydMSmYquFIkmoFntZaMkAkzGr5YxlEeRXDM9o3S+/06fP0xpcg9PVrWsIEn4VVhboVcTbuIxO+ilCyGoyq5aow8sNGkB9cgSGGpRae5nsOuIKXm1jIvTDS7+XIUEySbQN5i2LeYzApqKyUadUhyF84syjaZCMl46EEDFyn9pOcEU6dCgIkQlGoQSBYKBUG5/fFqVoSgCaHFAhLKqOGE3podR6RIbf9yMVq/F9yaLU3IgELAPyIEW7Y2+Z4Tm69EVnTJ08wIYLpZZjuRVgNtEz8sQccr06uXBzFOsmYU6GKOKlNmAG+shxaPhmLSTvh7hOFGR4c9SqSVCyOpgGwtvc2EA40/gak1E1vMVQCBubiC0xvN/8AbGZ4UqUa2otpJUiDcXEm/QRB+eLOf4hSV5qsHKnVSWWUC83CQT063vvth7kQHuO5pnWnpDsUEMZgmw7G/wA8S8MU+aq06elqVMlTEnmA1dZa9Q7/ACwPznFFGsmgGBtpLqwB0A9QQV7np2JtjS8K4Znqz60006ZC3ZLbSYURqvHYWtiZz7GulFN+YT5Z4UsHLAQSCCATvILgwenoRitmIFMBlqg6gutVVZP9VyZXv1vgZ4m41nsnUdPwWMjnAJBstomVbTBgk/PEmQ4nVqhatd6abMoRCWOkmGJiIkGFv/eNzNHCHTkD8Rqk6Kj12CrYfhoTAgxapexnbpi/w/jeXZyM1mqjiSqAKIIf4jaTEDv8sDvF3in7wxFbTUEEBzTVWXoFJCgkfP6dMzwbK0q76HzFPLwDpaopKzuJINvc22xTk2YbUaPivBKFQpUyYr0YZgz1ZIKxKMObYty721XGK+V8PRWp1HrPWUH8ZaS6XCwYCs50mY6xaeuNxw3wdTrNlmGY82hUpuC9BVpc66NKgGbGH77euNmvhXhn3dwEQol3qB5ZSokywMggGYNr7RiaZqnBIwqeMcgtGplctknpF4lyFJsynU5ksdj36Drbz/iJI85AxjWhYC8geZct0F/nODVL7mtRquTza1HdTop5iKLpANtR/Bcm3K2nYdcA/EPF6zSlUGm3xFCgQkX0kwoLDeDffFJtLJk0mwZVoANzt76QL/O9sFOHcOqVFBVW02BdgVEmTP07TjPZYk1FIE+nsDv2x6RwnilOnlxS8hQ7iSRU1S45SWkjywRfr0id8D1Ghx0lJ/x+gNfhac1m3tc2Hba497+2IqmUdUCoCwE+5mb9juPpg3ls9SakimmwKvqGkmBpuJg6jfcER74pZ7iDVAQyI1JmUaBylrgwGW4MjGW5t5Z0OMFhRr6gBRqqGloC1GSZkzv2FgR2tvi4aZRQOcsYgEQIBuInoOuCmby6E6itgdSmm2mGmAT/AFdfQ22xTz9RWVSTq09ACDBsRb9N9sD1N3BnGG04r3YxRBG06z0t0cfthsU6ucgwAw9ASB9L4WJ8wWa/KtSoU11BRVaWbuCZ03iBb9QMRZ/J0UVqrVWdtN03J6gagBB7nGSzPFHqKYYMBaDvYenNMDfaJjEuVbTTVqYLKQdSsDG9j2Mdseb8FrNnVvTxROjFl1IraQbGdQFhI7Dpixw7PFagJ0FeobbpHpfa+EeK+cNJQkCwprMR0MKymRbEPD821NiVOm0Aqeh9/wD3ti4trIuptM/x3LlIFBWUgjmQRcbGIkfS2BdH7QDRYhMvrLXbVIkbcobUVEdJg3th8nUdqZopzEyeatpBBuRq3A9vpgBU4BRTzGzNUoo0IBSOqXcuSFLTKokHbqZx1eH1lNtMz11J+ZhavnPvi1BqNBdW0mSGP5AdIYAbgkftE3CPDVMmrUTNGoziDRZCDzMrFtWshoZY269MT8A8NZNdVXL1atYAXNTQQN/+nI6+8HFTi4NOrTZCUDC8Q28iBAsIG3oMLW1pRdQJhppq2Wiv3Y0kLBUsKjEfCNv6h1t/fAvxDxhCfwKmpNiCyAlSo1H4iNQM9b40eXz1E5apTenq81Y1k6is7WPXrfAnhvhsMWVjyqgOsKuxnrcCAPf0GIh4tKFzeUU9G3UTHZzKA7MpAazahe0ib79xgj4G8P1q+ZQtSdqIb8U/CICn8x2iBYCbbY2OR8D1Spq0qdPQrWesRzCRqgRdd5ke18brwz4brABq2ZlJlKdBiqx7wpHsB88dkWmrMHGnky3GPCmXzQfLUKlGjzKSwqai8hyV+EFjOk9hpxs+HZBQgCUMppNNWQaAGEgQxGi8+wviDM0Sc1W0s4HmUtZRmDFfIq9t4bSY9PlgLxJBSq8leWJIBDFHsBMTBMAjboR6Y0+RLYcy/BK6kymWcHZSiiLkkz5Rn22GPO/E9DziayyFnYIAtlVbFGtOmfh/N0w/HfENaiUHm5gFpP8A89TpHdrb+uM0M9UIGrTMjmNMMQP+5l1beu9+mEisFnw9wHLZhmfM1jSQPT0gX1TJZCx2NjtcAg9sP4j8PivmEqZZlK8qmmxUGdzqbVogzsCTjReE6qplgAWa5GtoLG/U/wCcFX4jNgJmR3xTSJPMOM0nR3pVVZGT8trRMXFiCI6x6C+DnCvE1OlUFKtQSrJQc2oFRA1WSAZ6SLR1vh/F+TqebTqU0JBAstz36+vXpGM94obyGBBPMoaevxOIkyWNt564y29h2epUvGXCKZ0+QZa+hqTOJAGwYwNuwwM4hxfI5lT5eTKaQQClQpG88ppxv7YE+D/Cq1k8/PsKNFqavTqUqiFjqIIDDmIEEbgQRfBrh3CODhSfv1RT+a6hdz/0o/WMWB5PxXMKzEA2BOmNviJt6f2wIqvGPV8x4e4Ermc3mmJMEgqBeLiaQB9xgJxzgnCVjyKuYeAPjYDffanaPUb4E0KmY7hPGq2WcVaNR6bmZ0mPT579dsX28VZoUqtJa9Ty6o/EUGxFh8ugtvivnuG0gs02YxsjQfnqEelo64M+EuFuy1mFNdKAFXdJkSZg2BiBt1wOgS6GayOXrMyuiMxBkGIFvWw/XGn4qM/mKarWPmKklAzAlQSeW+3t2jFo52rzRolVJ2N46fFbEX/GqjaTKQQOaCPTq9+uApKJncrTehUbUsGCJM+3LtPvjk8RKvqB+o/x/tjc5XLu130FIJIgCwm/M20/XAvOcCoV50EU3mOVSb6uwaDOwiO+MnqRsra+gNy/EpLEwQFJF9jIC/rG+LNDjzqZqEBSLEKb3AMdIEb+mCfDuFqiqqpcQCxA572MTJvPLPb5GaCZajUStK1quqQlSiSq2BEhjGr1E3G+JpdUGe4Oy+Tr1kNXymSmwlHflDWEhdRvIkzsbkbYo1GCLzsWYWkyYBsdz02+mNZ4j462ZXU5Xa29jabkSpnqTFhfpjE16+oHU0meUzbe4m/c2A6fLBjoP7yw3EUG4JsO3bDYpjMr0a3qw/thYKFZLkso1SmTsYGkTY6jF5PK2q8dowhlanlU2CsRCqoAme5O5UXAk25h8rmVqCghEpzlg8AtvADfDsSNPWJJtMmrwbiWtDSYEog0qpknTJjuvcxHY9Bjktu3WDpex0VWYK8TPSAYIO1pAtiZK8R1H1v6/pi8mR8yaa002FxaYvAlrt1Pp03xWzWRamKikKGF9J3Hf9xvf9cK4vBFNZJGzIJ1KCsDaZj/ABgzwPwZnOIl6iCmqKBoaoDTVielgWn/AFAEYy/3ggaYXoZ/e9jPoemDnC/E+YXQoq1AEIKfm0m46neGPfGkKg7ZLe5UT1+EZzJ1lp18vUphyFFdDrQSYnUshRJBloPpgfxgvSLUmZXqDZ0I22AOkwb+uN1wzxZXpUGWtmQzEsVPlpcsTcybcx2AO5wNzfAabnVUMa5qNUAWQAIMADYsw+hjGuo9PTjff1FBSk6Mmj1Sop62UESYBYCTEkR8t+2NHwSotFWOss9wNSabbEDcrEnfczi3+FUoquoAU2AAWOdVMsYI5QSdyIH64sU1o5agX8rznZhDmrqMBgWCgCCY9gABYRfGWnvTbx+Bd7X3LmT8SaYX7wzEm0wB02BUgD9d8anI8bqAFQ9O9x1uT1IBknew74wniCjRNOadEq0LGmprMkAydK2F9+3rMjKeeYIIYI5gakLC4mZ+vtiNmrprDK3QlyjV16uZbOXamzeegYQ6ifJbSs6OYaTMAEkiehIF8Szq0cxUq1KdTzAxAKWBB0mY1bEqDt+tsRZbiOYd0VKyColdV1N/X5b6XJYHl06hexiY2xS4xxp6iKKop1CrMS4SBeIJCgIJvE9h1x3wbks4MG0gV4hrtWrK9VlOqy00XTpg8033mPrsIOLnB69MhNX5WOlQBuR1meQFSPmMB8xVY1I7HSNNpvE2B9DijR1a0ubEWEMREH4ZntfFmV5PRK2cSmhLcqzYU0m9ugiBbfDCoSVM2JB2jtiPIZnzKauDIIn9f8YkquQdu37DFgDs5MCSN7aiPnYn2xkc/nm1sLFVNrC17kT3J/XBzxpSZlToC5BN4gXPyFp/7h3wAq1qYhRDMbXgybRY7XxlN5oo2f2efd6h05pvKdZjVCqy2Pxk73NrWGNBR8E5Kqq1BXemCpJCjWsz8QMW26GMeXcSyGbCioqM6qZJWnIXcASAdMDrbB7w4+apUiKjtTVgTo6QYMgTaRv1k4jelGxpNug1nPAuSVC68QZ7xOgQBbVu14F4xkPFHh/Q85cvWp/1AAQT0IBJBjrsfrifiGcCqQzswDTKfl26H0wyZ0GBaACQp7Dre3UfU98L4j7BSRm24TXFzTPpBBJ9o3PpjXeFctUXKujq6swMK1pDGYjta/8A3YI8PlhJkgHbQoEEbyTqNoNh2OxGGavFxI25RfY7mRZT3jYbxtnLWk8JFJLkppwBKfNWdiSDyBjt3G4MT8sT8O4fRmQkDTYMWYntuxvMiQenrGKOfzfmsp1mdgzrIsRdb3InqI+YnEtStUAZAwCCRuQQSfT+og7G2IcptZY8EvFKVVjBZRsAFmN+YnaFAG4HbaDiZciBLBlEbkNB9uUwQTJv0+gEVOKOpMjTyxOmYIBANxbeB8u2KdRqjljTLNNmYD+kfKDMX/fDUWKzR0/hBioWDAgByTqA5be8kTa2Is84Zp3c/Jj7kf7HpGBvCqjUyzO140hbmDeJGrbcfPffF+pxIssSrACABMbHeBftPbC81lJqiLiIcFFphQsi8QSBy3J3Fu3UCMD+KcOPMyi5QECdujG/edht9MR8RctDBgGS2liSdIEgC3ocLMVTVBAYKfLN2kQ2m02mZJkwMaK0SUjw10lW0hgYILHfrspGFgn9y/6tM26wT8774WL3sVAevUdrhxAswHXr16bde2Icoy3NhPXePTt+2I35RFwfW9xYgibQZ7Ha18LKlRcKSYgaTb6bHGdUik8hr/inMAQJUCNMp/4giR6gi++GzA1NqMlTFwZsf3n2BxRylSBBgE2PcXHcfqMd00KkWubgnqMYtK8F2wonDuQ+WC0mCTpXtAAJMtefp6jFKpkHPwq2oRyRBuYm7b9be2D3h2uwZmQC0Dlki5H9Ur36zg1xGk2Y1eVOpG0sxKwjSsgaV52kRGwkyTYYcZN8r1L6ce/vAnCeM12TyQNTbBYksIM/9ovubbTifNZjMAMH0ESoIQFyBcBCGIBCkkn37RiJ8t92qB3EtFqjN1vBMkFjHYgWAEC2IOJAvRqlQ1VrAkBmBLHSQo3PxTe+5jfBDTTdKq/M0WutuyfoXuF5Ou6HTUBpKdTKhB+OSS4CsZMXAkLvbCOYy6VACoG5Ehjq66ZN47AyLnvgr9m/FGy4aj5bOzMGKqNWwIIYgEDbvI7YLN4TrZ4+c9OlQVoZZYhydzI0kLaxBAMgyN8az0FJZv0wYrVS6AIGlq1trpgnkIJIjZrCViQBO/riHLcUcKxVVdZgqXCEDc3tIgd+2K3ijgn3UlQwZA0awyxMElLXVgZsYwDSujIGImRE9BeLEbbfvjnWnKD5Y5STC9bPPNZF8vSa1N7tzgrT0jm1/DLN3336Ygp1ZEFUAMiVrCQZ76jO1oHfFng5pVAfMSi0tALVKmpRABB01ADcE7dYwC4xw1fMGpyofcLLEEHaZ0raDufQWx3LhHMFnyLfENTrTb4WNpEsLTeACZn64B8DoVsy7FKvlKrGdEAj1gRJ9TfGi/40qVKlKBzE3Yg3g9xG3SJkxjvOZEplxSatSU1B5io6NrBaw51OlNzBgx1tAxpF26JawHsrlyiBSzNAAk++JMzStvh8rSqBbspsu9+gnti9WVous26e57nFgYrxflmKB1E8sMIk9toM3wC4Tlk0rrcKRz6tAJQhgNMlpIHMZsLbY9B4pmNNBmuCvv1Fv2OMvrWmqVtBBf4QLk2aWJMkXFrbgzvjn1X0RaRPxfjGkKEpEIAQGqoH1WVmMGNNxBEjb0jAKvxrzCAEawCABjtsD3DSN5v+uKtTMvUZg66mWSTHpN4tG9wMUs/V8tdClQDeIvM2vF/Y+uIjpoGyV6LTqkFZvEADowP98FPvtIcroWQGGCcogwdzM2Bv6YD5XOsaQAie+1/Uexj5YjzTkjmPNqkyLG0L7xf69MVtvkR6NTZFTQDZpuVN4HLeSzWB6fpOAuc8wnYFhqOnTc9Ntun6dIw3BuH5lfuzqNRc3WpqIA2MgQQhGkiJ6cvQ98co1Rm1pNpV2AAJJ0gm4uLmJIgj9sZbaZd2RfePOAVVBZGWTUTlUkRCgEkwQegt0BOL1XOMtjAtNuUdATB2MQAV9N98Q5ktFM6kJYGGlYkgJeRtA6npgbXzpK06QXUw1FoaxJ9BBgA7f5hpXwLg64jTFRwq1IY8p1c0kdyABM9pk9ZviF6b05pE/h67Eg6jJiLk81iYI/Pik1QghgeZWkg32EDfl6EWH5vliDMcSJ5ZOotedpBAgDcDsP4LURWFq3E0WroVTLQuogLuSNVzB632sMNk6qFiLMgazE6dp6H4p36dffApKgzEu1VQwU6FgSAthN/0v9MFqeXVVjT5rEBpLatoHfb27YKopZJK34djcKe+0g3JiCMDc1nCVLrAIsbzNo9tv84u5ioQ4gcoF/T3jYdJi3zxBkU8xytSXlZKkN3O5W+8XA2JGBYyVGG+SiupBRzUKs1FBgGJe0iegjrhY1HkVB/zQvoEiPSz4WFZ2vwaWM/gv+jGATBUhi5kAcxH9zvIxO7BDHPrAB0lYte29z6R9cRLRKWYNtKwf9u39sQ1CQxZpJv8U/uDiKTOS0kFOHlWJZgsDYMbG8GD1AxcXOICQyhkOwTvYx32GM61eTJB2t7frMYczHX0P+wxD07ZNs0uV4qoDrTUqGGl3BMgRcQLT2O43BxreG8RemhSlXNCm5HLTVZsNl1TB7KFPXHnFNwRB2N7E3n9hc41vhviApISAeYBQQ0ExcqS0nT7R0xD8nBrCfSwvxHJ5isuvy/wWYFPMCmrtEiRCEkyOUwDsDinmfD9LyHRVqrYBtJZ+xAJkiD297bxpqeaV6fl0CGQAmNomxi1zvOB4zFWQVR6l9JBeQsWmAFjHLHxNPyqvfU3jBJ28gHwDmq9NoQwjuoqEgCw2nsNzYe5x6RxbxOaNc0Xpq4V41Dl0ysiAZvBgnVEg2GMnQzqh9L6CSbkuTfYgFmmIOw9cbTIeHMrm011cvpqRDOmqlq2vKEAgxsZx6mnN6kdyOKa2ujynxglKrVD06hY1ATVBuNUyiKROrSAJMm4MdgFGVKqVWDJ+GWBIFxBBCsfQme07Y9szH2cUv8Ak1Ch/wBaq/f/ALT+vT3xmuM/Z1VVHZjSamASdJIOnc2YRHzxfoRR59kgYZSGixIiDsLR3MxB6kTghw+o6ywkdw0ALMTYmSf79cV2B/EEsQHCrJJgALa5iZP1nvgPxGs6nS1hNlB9txO3vgfYlGv4HwpqlZ100mWqQHd/ipDS0FRsWJ232XbG/wA7wSlUqlmoUiy8oYopIA6CxIEzb1xgfs1r5hXqAZdag0gy4K6WWWQBjYE6uoNiu0ifSaHH1FQUn5algUSXgmOoSCL74cUylRW4xw7NQPu3lrchtTFD00xCE9+o+donyvD6gpoKunWBDFeYE2vzQcGnZ9AOn6m/7YdgYE/z9MXYUZ2tw8kEDTJ7rO19pPaPnjyrxKlXLu7Zn8SpUMU4BAWkrdxFiagt/pA329sdBO/7YzniXhmU8qvTzFanTWsQ6PVWdJCqGCsIgwqmCe56YlqwPGc87Eka9LpqKrBDWN1MmSxtvO0dcQ5rJFqc1GEgSLX/AM3tPpg9w/wwjVFqPmaT0/PRINS7oXa57A6R/wCXtg54q8M0AzGjUFSi2ogDZNoWYvBn6DEXToErMP4VyZqVR8GhZDggGxtaRE37yBPfHoNPLUaYjSR0Jb4uwI0qIYnqfp0xX4XlmpxqLCQPjIMARsR8TEiTJ69RfAriWdYVIDCo1idvaLibNA+Q9cYybk8cFLCNLxLMKQrFgoEAzeQJmRGxvf27GA+czS1NAIAYy0x2jST/AFC3y6WwPWozqyNLNIhVgBRsRPU+94FhvCcfd5t8XKZINhIm7at4vAuBGJUQbKHEqRTVJZhMEMLCQCbkwx+QFvXAyumsssS4aZncwJExtBHr+kFOKV2eArSq2DAHUbzECQzT8+W+A9Xl/NETKzI6b7zfp6bY3inRDCvBeD16pIKMgNJmYgaRUpqUJPN8Rgq0ReAccDhQpaDOp7WgaYWzGdVmmOUjcbjFWg9R6QGpoQnSp2B5lgEEQPi73MQQcWX4kGEryO4LVixBOsGSywRAJQSoiLH3p2NUEsrw1FZqgTmdjoEKIFpMabKQf3xXq1jTDGfivAIhgJHYR12Bg4gp06uZRi1RVQRdS8rA2jaSOnX3vglluHrK8pqBbGo50Aix5VERB+vrjJs2jpykrSwBMu1d2OlYJsIaAdrA7n/33jGnWkEWmNZUADUFBgva52sO/W28Y7OSBYHzFQGVGmevcGJMeu/fHWcqhxUUIQigqNzquO28kiL4mUrPV8FoS0blJfcVnyysSRTqEd1Bi1sPgIapH5Kn/iwt0MTae2FhbDmlru3gGqDUpipBIDaBIJECIA9bk4TwEktbpqHy/S1umIqDtIGuJ2EAgkm8ybbdIPrjl6MTq2EAadomT3vMC0DFbcnBjkhq5kNDMsL9dRHUfw461h3uPQEQI/zhnzKwVCgXMHewBgC3r+3zamRMsBBt2j+WxbwLJap1GQaVI/1bHV79LYJ5YtVIOtRp6Bot1EEzMdO04EmXtInuT62+WJ6NMqZJIBEEqJkdrYxkrNVJ18jT8IzHlmzHSZiDIm8AxI2j13t3vtxGrTAJ0xUJlSVJuTJ3iPQxv9MoazA6WCdww0369Lg+nXHWYd6tyC0diO1ptJOOWWim7Zbm0sGsy2U8ukapTzYkEqwA/wD2Ak9gDbqDEnqq/wB3p+cz+VaSEOlwY+E6SL/PFfwfxVdMOTqHwzt7H64tV8mAxNNHJ1Qyi46TAgGb7db3GFHVnGW1lYcbKvDPtRra1RK2YkmAKio/1LEn9cX+OfaXWrUDSYLDCSy04aFJJHxMt9PYf7YyGY8P1PO8+oagOvWxZOkwBJg72mP74J5Tw+K9WmNcaqWhdO4JLaqh2EAEWm5t7+opJrBytS6g/I+dUDikhYs6Kpi3mMF0LPc9MDafAar5jywfNYPodVU8rXhSOvMCDHY/LYZXgj5cuFrAGln6VGdG7hVZakaul+X3viShwaoucrVfvdQMzGo7/dDoZiGJn8W12gdy/TA30shIJcQ88Zall6+S81wdTKazUoTU2g8jqTttJ6dcGPs5D06lXRTp08uyyyrUaqyVRP5ncnSRBi92O2BviTjWXzCFWo1KRKmmKjKgZBJIaRUHUkwCe0YIeDOF0aBPlZ6pUDkakYLBO4/JIEKdjjRKlQdT0DMZlNIv17YZ6qlbGf5/nEWaI0j3GOg407/zphFFavUH8GIqqo68wUjqCJ/2/k46zDDFbzYNxI6+2EBGlKhSny8sjMw5hTRVJUaZ5oG1uvtjK8c4iq1JSVpaZ8sgEyJltWq0ho2+dsaPOUWLoFqFFJCOVbQSrskENBI2Bi09xinxjNnSytXpuNRAUrBMEiF/DkkHYzfEyjFq3yCk4vBmON5cpDVCNHxLAKjTAjSepgn2jcSMZbiwUo4Qc2rTNzYgA79YG0W9cFeLiov/AMj1mEtoLRp0/EJHS5P7RgDmMyBOjUS35nJMmeVgJ9bE77TfGSiDZLwJ3aoamwRuZiZJmWNxE/ATINjHU4bOIKjKIOhCZ0MQepUkR2MiAbXnfA8Au6xpAdo0K0XBgm4sIFukncYLimKDBlfy1S0uIJECDAFiSYEEmx7YuiRZ3KJSWKhCAhWIJOrUTEiRykzJgTvcRGM1natJmXTrFug7TEx7Cd95wT4jnNSuJdmZg0nlWDqg7yzG9vW3UYE55qTJyU4dRztcEkRJNov2/bDSAt1c4rUxSHmB/wAxkFWIO4ECCe362xzw/hdN6Fd3q6ai6dN+TnHPqsSIJaI36eoXL1ipjSGBG1zykXFthf6jpg1wDN1EenUA1JTZCyONKcplROxkgGTey2MYp2VBW+LNHkCyomsqxeGmdNvywu4EAGOxOJGzDcwFiQOptMmD6HbuYOGcotRKaqV00FSdSkMEOmo0XOoxN+2wkzFnioe7kKTAC8xjc32AtM9J6YxkqZ7Xh/7mjhVWPb9Wd5VGkk8zKJXfYhojqLgdD/aDjmbFJNIKhjIYoSYgfILvtP74kzea0UfMkgvIAjUdNiIMwI6dwCcZriWfDKUNhPXmgXkgxqkjSfmcSlbL1609DY+aJ8tw6oyhmruGO9qp9BcLfD4lpeWVXzDL6RJJG8DuQf0wsbhDwejtV/V/qC6VLVzwxvsOnY2kkesfSMWquTGgvrZjJ9IUxpMH1m3T0xazNNUQEAKW1SNWzXlTaSAIgmd8VnzDqFBGlYB2kxpEHl3EkX3nGWXweVLT24K9fLBl3QN+h9jHKZ/fEMOoAtY7iDt+5A6+2OyRq1T/AD+84hzeZLbhgehjfbqfr88NJvBm0uTte4K+2x6+mLCZokC8dItt/vihTuPhid2B3+QxMiRc/K+FKKI4dE2ZoFTIJPoARb1HQjHa3MzcdJ+v8/fEYfTsBf5/+sIVJFuUjp39MSO6LfCqVUHWgPLe17fX9cbil4klFpjSGESzE73iIkDbecYLL1yYFySdv2+eHq1Kgb4TAAmRJjve0XGMdTSU3kcZuKwa/iPGPPpFahIIZSDcg8wI62uMazwjwahUAeo9Sk600AalUKnqTMAjeTv+2PKxmmYLKX1jnkgRP9O09JjG1z1OrSynn5d6jctMFKakwr+Y2s3sFgLMHcbDHVpR2woTfUbOZumtXMoa1Zv/AL9T0uqqAzkwPxNwNhj0Dha5Y5Z3Vm5uRlqmZ1Aj4uvLJ+S+mMB9nnhFM/8AeDWashSqBp1FSDoB1EAAk37jpbHoz8KUBaYIKpN4I1GwLGGA2A+mKSuVszRn6PgHhm/3dTPeo5/dsa3hnD6VGmtOkgRJkKNv5JOI6NALsqH5n+xxO2YIIOmw7X+m2NBkubH74kptAxQzmavem/6f/wBYko58RdW/8TgAVZLe2KyjEtXMiTJBJvYg736HFYVvfAB1nsktei1N9iIMWOk9R6g/uO2Md4izemoKeZdtQTkemYJRVhZtLOWuR10jYb7KnVIn/BxVz3ABnZPlUmZFbS1RVMM1gBKmBubDdRiWr5B8Hk/F8/TaEgtTpjnUlVuILEnUsk6hMbm3ScBsxmgxLJCKL3a7bgHtJBHQSD13x6Tm/AGeUr5eVyjQwLEilLCQT/yhuQDv33nAbO+CH89kKeTEFlZkamZVLJCsQSwmfQCATOE40JZ4MTQzDU3Y+ZpggERdpW8RIsYubEgG2JeN8XWo7GzAkb9YEGLn+oX3MdOk/G0Wk7UlNMosDWAC4MnVcA6WuJjSICwLYEVcuSW5Cb6lXf1JMbQIJtFzgw8hVENEGo/ZYlSRsFsDboIP82jOVCFpcFY3gkHfTaQeljffHdfJFHCQTv8AqLgHbtJG2LRQEABhq0Bh2ACwFEXLDqPScMRSo2XlIuYa2mxtf/T3PSR3wjmWABJICgldLRf9Ttb+RienkyyM02Cg8xmZPSN+vfA3yizhKYliYAUzJ6fyBh4Y1fQ2PhtTTpGUJqOxBZiSFUEQWvyxz+tsdLQZmGlncEXfSYmDsJJvf6+mJM3mPLBovVKuVVQFuEUAEhiPzGCCwOBa512dS3IpjRTAMbXJ7mbyTucYZbs+h1Hp6WktPmvr1v3f+y3xbLgfhguALDYjdiJsIPwqPS2AOUpJqY1NgRf/AG2Nvlg3VzTKYDFyB+JqjmN4FrkD4TfoMAs3mRYqEErp0jcA733nfFROPxbXPbv27fkXfv1NbBxbsFj2vTn64WM29MgkEEEdD0w+NtqOD+qn8jaf8SChnYrA3gEj2ggG9h2mPfA+k+sgkAK4AVQBNidI7H5iNrWwsLGEIrbZtblab4X5j1sqENySS0zPaSBAgC/06YmatWNMBm1I3NBgyJtuJmdXWw2wsLEOTRl8SSboG1/9IA974irCNxcWt0/l8NhYpGbyNrPTFmmpmRBP74bCwSJL1LMBTPLM/DBIB267fLF05ldJAGjVuxlvcR7YWFjGUUXFldltynUoIgkaT8Qm0n98esfZzXNTLZkRHlKtPfsjEfo2FhY6I/YKi6doJeDanl1uMOdxmo+qKB+4wSy9WcPhY0iZ85O2eMWKI64WFigI810n2xay+2GwsMRTzE7dtsUagjbD4WADsPgD4py9d0jLgMbq1Nm0qymDOx5gyrGwu3phYWAaPPaj8TpiCjr6ipTMelniPljU+CKXEXZnqKooTpOtlLhtMrpKzY3sZ26YWFiWNYOeO+E1ZzWYyBBib7n5GZ69sYnxNmF1MkECAF09pm5neQe/ywsLERNNRUgM+QIpeabAzpAJkqNyx9BFp+uLGTpeWrajKggxAvuoUwbKZMgHthYWKMmqBtIEoxCwgPwhiLkj+0e363fD+fVKilkUnSdJAuG6e/Ub9b4fCw2sF6EnHUjJd0X+I5ddYCAM9YkXERrVCACTA0q3b0wPemFqLTDeYxcAyIWQYAEydPe18LCxmj2deEXJv519P1Oq+ZJZxAK/EALAKDbsdvT6TgIapVyVPsfTpuJnCwsXBZPH8RJuWWIVT/SD6kA/vh8LCxZzn//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 name="AutoShape 6" descr="data:image/jpeg;base64,/9j/4AAQSkZJRgABAQAAAQABAAD/2wCEAAkGBxQSEhQUEhQVFhQWGBgZFxgYFxgYGBYcGBgYGBgYGhgaHCggGBolGxgYITEhJSkrLi4uGh8zODMsNygtLiwBCgoKDg0OGxAQGywkHyQsLC8sLCwsLC8vLCwsLCwsLCwsLCwsLCwsLCwsLCwsLCwsLCwsLCwsLCwsLCwsLCwsLP/AABEIAKYBMAMBIgACEQEDEQH/xAAcAAABBQEBAQAAAAAAAAAAAAAFAAIDBAYBBwj/xABFEAACAQIEAwUEBwYFAwMFAAABAhEAAwQSITEFQVEGEyJhcTKBkaEUI1KxwdHhFUJicqLwBzNTgpIWwvEkQ2NEg7Kz0v/EABoBAAMBAQEBAAAAAAAAAAAAAAACAwEEBQb/xAAtEQACAgEDAwEHBAMAAAAAAAAAAQIRAxIhMQQTQVEUIjJhcYGRBaGx8FLR4f/aAAwDAQACEQMRAD8AvcJvXb1xUD5JIE93aka8vBWqweKv4ZWt94lwb2/DlYSYggeHkdPfrQzhfCxavK3eCAwYmJEAyR112056+VGeJX0JgMSoAlgIO5PPbWK4M2fHok4SXDOqEMmpak+Tj8YxGcDlG3h+MxypjcUv6nvoP2AiGNGgTl6hR/upilDlfO+qgjRdmAMEEelSYZFDNkuNJIDewdZDAdNwK8Pps/Uxlc22vr/09CUcNfCvwOPErw/+o0nfukiM2Wdukt7qvdluJXbxuC7rlykHLlOuYHbQ+z99QJhWuCA5Igcl2EgcvM1c4Jh+7uXAxOaFEERzdtDEH2jXq9Pnnkypb1v/AHk5svbWNqlf9+QapUqVesecdpVylQB2lSpUAKlSpUAKlSpUAKlSpUAKlSpUAKlSpUAKlSpUAKlSpUAKlTLqkggGCRoelVVw13PmN3wwBkCgrImSSdTMjTyoAu0qhIcc1I9CPnJ+6nJdB01B6Hf9R6UASUqVKgBUqVKgBV2uUqAIMfeZLbuiZ2VSQsxmIG08q8o+jXsZe728Zc6ACQqD7Kg7AdTr79a9frI8cxDm+9rDpDeHO5EASo1H2jHM/M0suBolY1BiNZA3yn5kVO3Tn0pWLJZz/KPvaviscJSlSW59DKSStjLAhVB3CqPgoB+dd4chDtPO4pHntUkKdmBB2YajcA+z0569POJrKw6g/aGwMe0ImRoSNa7fZMyuTRzvNja0pmhwmFyE9NIpPeKuxKkAZFH8pMZtJ5zVkVUvsVZiTpKeuX94Dr+tez0SUU0jyZtt2y9SqOzdVxKkEdRT69EkdpVwVTc3mY5QFUHdufnGunwoAu12oHtuYhgDGsLIn36xXMKHAPeEEzpHSPTrS3vVG1tZYpVHdvBYzGJMD1PKgeN7SC3jEwpX2lBDGZYkkQoA12+/pNbdGxi5OkaClUF/FIgJdlUDUyR929OsYhXGZGDDqDIrRSWlTWaAT09/3VS4djjdklHUE+EOpVgI2PzPvrG0gL9KuTSmtA7SrlKaAO0q5XKAHUqbSoAdSrlVzi1z5Ieddcj5dAD7URz69elAFmocWgKNInwn7jT1cH+4PwNMxJ8Dfyt9xoAfa9keg+6n0y2dB6CnUAdpUI7S8W+j4e7cUobiAEKx6sBqAQdiawR/xIxH+nZ+D/8A90AeqUq8vw/+IWKdgot2R5w5A/r19OdExxTF27qd5eR9SI7vIDIJ3DEEDcCJ86SeSMOWPHHKXBvDWB/xB4j3b3UJ0bCs+WAJIe2gbMNdmIiiCdorzbADf91SRoYMZtRIAPlNYHtRxN8Rf8QFy8tlrbIqlcyd6GLKOZGTXYa77Skc0ZcD9mUeT2AXrd1WyMGU6Eg6jyPQ+tZ7h9hh3ralGfwNlI8KgKJkfaDGfOaDcBxNwIGDZX1DRsSrEaqdD+tazhePNwZSoBUAyugjbbl865JYJLLr8fxZsMlRopPaAGkAa6DTffaOdNs3VDDVdWGx1JzD8IoxcwSNuNeo0/8APvodiuGBChDaZ13GuhJ+G9L1MsmOLaW3qVx6JcvcPTQ/GXlzxmWYECRO2mk1eV52rNWHBxlzv0OacqgW2cZMoC+IJEnVjrpmip9Jlr9iWi/sX3UTIkN1Bg/r7/xqnjBfLBlv3MvNVKKSIPs+GJnmZnWiGL4P3g+qu3bfl4gN/wCIf36ULPBro0OIufEflrXfPNo5QqgpcMGdpeJSoym8rAgZWJdToZaWWQdtjrO1Zv6XcPNvh+lbf9hZtHvXWHSaq4zsyv8A7YXeYZfkG6etJ7ZFeBuxfLMicU4O7T6fpT7eKuHZmnQeeu3LyrS2OHYckI6qLsDw7MYkmANH0HLXTWiXDOGYZWg2tWICkwwmAdBrG+7cwapj6lTdJbmTwKKuwVw8Y1mytdur5Sc3iXMPDy3B1iPURWkTht3KGLksugzHMTPtS0dYBAgaHSipsAOGAiQAf9p8PyJ+dSq4EDqWj3Emq7vkmtuAGeNJa/zbZTqygECOoHiA22nem8J4mudlBzK73CrAKFVVCkTz/e0/lNTdqOHJfUWmE59wCVkKVOpXWP032rMcS4QSgygiBbtb7xcZGg81OkdQ1I506ZSMUzbcR/yz+cfOslwfEs2LsoWvEEOWDM0AhDp5iYMnXb3jML2pxADI4FxVVj4hlPhVjAZR0B5H1qlx/jIsX8K9tmEqGPk0CRtB0g9CG5UuRtOxVSiz0LifH7NkhWYZiVETHtMQTO2kEkeVT2OKW3zQw8DMpn+HMSfSFPwNeH3+Ply8gSoYgnVgS4YgE8p1jrBqazdvFzMnKDngeEZjBJI01MjpWPK14I2e3WeIW2QOHXKcvOILxlBHJjmGnnVmvDMBxV0MCWBOaCWhmUN4oEa6zv51veAdsEuFBdu5T3ZABEKzAiWJGxAG3mdJrY5k+TbNtTS4kCRJ2HMxvFeZ43tje7wsrgKjXAJGh9mMwA9meeuhG21WL/a2936HuwWVXC/YJYDXRpBylDB84jelfUwTpmaj0aosRiFRSzsFAnUmNhND+EsyWRcvvLMM7GCAsicoWTAA9NtdaImCP093P1roTvcYrYHitq9HdupJnwyM3hJB0nbSfSKu1iDjVwquFdpa/iIGaShLtBbdssDnMydtKl4V2s0HekElk/2q25gCdj57HYUjyRTpgjXXhKn0MfCm4k/Vv/K33Gstf7WnKR3a+yZ1Oh1122iPfPqaGI7U3XU2xlUnKMwBkSdtSRJAIiOdPZTtSXJqLvaCwhKMzZl0ICOfgQINVMPxpStq3bYy7gFikHV9gDyEiTy8yaCdqrndrmufR1QF9bWp3Ht6b+k6zUXZnEB+6eIzPbAneBe0G+h5x61KE5Sk0NOEYxT8hTtsblvD3RmDBlDN4OaugHPyHKvI1RujfA17D/iEw7h+uTT/AJpXlfF+JNZCHJJYtzjaOUedIsktTitzrwdNhnjc8k9NfvyEbSBdFECf71rVY4zct6b5v/1E15p/1Of9Iz5N+lXbvb5zlJw4lZiGaNVy669IqGXBkk7JxywRs+L4oWredmCwCRm5tBywBv8A3uNRjsNxW7fvMrNkUI+otqrsCAMsxpPhEnam2e1OGJz3UxF28dM1xLYRQTqttVdsq7a7mBJ3nRWcKCQQgtwHBGZmnOMuoJIBAnrvVMUFi3kTyT18F7g2LBFz+e4Y8iwP40e7P4sG8F+0rD7m/wC2sRwLE6sGjQuugIB0BBgkxRjBYkpdRl3GaJ2JyMAD7yKrOSUbJKO56SoqrxUSg/m/A1i+B9tL91yGW1AXNoGE6qN83Qmjr9oFbR0IjWQ0/I1zdTF5MTjHljY8kYyssWsYyb6j7qkNyS9y2ZfK0AxObLC+RExVX6dZI1YD+Zsp+dRNjLAM94g/+4K8zD0XVY3aa/J0yy4mrCuG4s9ux3mIA8KAvlGobNlIiY5jnUzXc3iGzAEe8A0FTilktIuoS2VWi7uAZGgMDcz1G8wInxHCXu3M64m4qEg5F1WBAIBB2MdOdes4TyRSnsc2qMXaCOsE+cfKvOsX29RSV+jOYJWRiHGxg7rXp7pNmR0zfjXlXHOEC8My2XX6x9Wy8iZWVJkwDPoYJms0xxyrwMrmi7wbtLau3ENzD3EtMsHxF5JIYODpIXLrGozVrsHq4KsLltbigPIzAlVYT9vQxOh6jnWL4aqpas2mtoB3TDO4I7xz9nUARAAA21POrXD8XlxVzu7zWlNxmKGzAIUWVEKdVbVgCZ9kcmM1jOL3XgWUWj0M4tLlvMpkROxzCRIJXcaa1QwnFbDhGDu3gV1OsAOoYEjkSpB16mqNrA3Gy3rVwMFQKCIWQsgrlYaqNdC351neKYe34mAUtOELKfYCA2DBGxGg6jlpTSl5CEVdB/8A61wGYzireYaazyPKFiPMVL/1PgXj/wBVY0IIlwIggjfzFYDit8X7V1FS2We/bjKhzf8AsiAeUwRHmetYgcOu7rBBMDXnLCP6W+FckujjOeq3f1NTVWe24fhGECB2ujxgE5nUAq37gJ2UzHU9dqDdq+zNu7bJtAC5lQq0iB4QgWRvokmeo8iMA1rEvhMhLFM5KqXEQLStAk+YOXlMwK1N/H37F03FGdFRFKiDC93IBgHKQWcgnb0kVeTpF44k3SfgxoY2+8d1i4GyQZlSQxPvEDXeCeetcwt7MVGpIJGp8RBn125Cpu015TcvFNFe+XXY+Eq+4Gx8VBEkfhFV02jz5qnQSPEDMLrMSZjUab8tDG/5VXW7cZ1gNIAA0I2G+u2ms+U1awuFbvD3ZjRWDMJ6EmDMaz8BXOK4tw5DQZgtMHnPhMSv97ikjpTpCsuMy5kfQgkK2ZmgLl0BynmcxjY6AzWh4asDKFyDMAVJbxHqCdQSpkEH051kuDYhe8ZXGYP4YImOeaZG0fjpuCdvGBYNp8oL+KSDITTNbEbH2Ry20E1w9Rjb90w9kxGuF3J+qJHLa366/Os92k4ldso5zOMruqyeZsggSoE6nNudDMGCKE3e1DW7LoWkNZBAJggMpEajmW0E8htOmVv9o7+KaHciTmXKAPEFUSddfCkmI2Jrsx51LHaKWdx/EGW4EOfLqS06MHhmh4kiAJJ6GrWFuzBzzmUGdBObl8tucUC4q7OLaq3jVQSToJn2j9kRlJPkfM09B4RqxjwEFQM0NG2beY+MxUJRuNgnuaR+HBpKHN4FZ94tlc0+LYhoX7q5wzigW4gV7pLAWlnKFAYrMKDv4dW9owddahu3LndkK2g1M6jUDnB19YOvrVLg2FPfW2Yz9YpGh28O2ug16da6sMu5AqskV9TQ8Zx+GN5i7WUys0JmEKcxloO7nqRpsI5uwHEbStavM47tHBBBkaOJgDc6HbzqpxHA2AWe5azO5YzLjVmOpOxGoECNj61mseAMgEACfIDXX0qkZJSUUuSWrVb9D0jivFzimEDLbA8Knc85bly22HnXn3byFaz6P961aTizt/kAERGc+zppoP3vu9aGcSwkq5uEu5HtNuJImOQGuwrIY5atRWc0o0ZzPVvhuBN5okL1J15EjQelEOyeEDLmUBGUsrPAZyRE5S0hBGmg661psNgLVuWGRABqzsBuYJZm31OvSayeRrg3HjT5K/BrFiwpKoDeABLt4jDNlYBWGVdNJAnfWtIprC8T7RWVd8k3CVKgqYSQdDmO456A1R4j2vv3PYItL/DBY+rMNPcB61Hsyk7KyyRjsHsKTmvBWIMggjceH9KIYTG3E7w3IZrLK0gBSwAD8vDOh5UNwzHvmnUkJ79Yq3jSwu4oE6i0p6zKOI11O/8AYrZviPyJWluwxwnsxiLZd0COviWA+VhDDqI2A51YxAuWx9ZYvL55M495tloHrFazs2+dLhX/AFD81RvxFWsbKgkiND8ga+Zf6j1ON+9G0vNP+S8sOOUmqPNRiUvNNt0YRGjrMyY0/sVHedvppFtnAa6igTqASqnXaYq1xvhFi7ZZ+6TPkDhgoDagE+Ia6ihXZy1fw7G7h8OMTlPiVzmKzlKsoJnN4W1G2vWvqcXFi5oPGoq9j1H9nhbqsiHQCYBzcxJB12gTTsQuWWAgjX7MmOfWgGF/xMtkMmLs3MO8EEGTHKSpUMPnQbsvx9UvKL2LuNaynMt0+A9CofxR7+VSyzV6I3ve/oZixalqbW2/1Nlb4lGk5SdCORnTb8RQjiJQqmW0ubvg7lVB8Odj0lgBGnltRtMTg7wJR0JHiBUmDlM6cjtsKB4Zt/7515yhm6eozdndijjy20qKHD+6a42YIFe2EJYHKD3iakEDbNI25bATUON4Qlu4uVy696VXUE2j3WgzFiSoFxhlBO4P7tY29jmS+5BI8TjTQxmPMVrOC3JsWSzIxN1lCMBpJyhwN4iFP6mvon+m5FjTtbnje1xc2t9jU8H4hcRHsMkoiKEaRLEuwII/h0Oh2oXxXENba2LdlrgdFFyFfY2UUHTxcxrGketGcP8ARcn112wlwEhlzW1jKxEQTsQPnpVzNhx3atetAkLKs1uSBb8JIJB2APwrkcJXT8F1NcoE8LtJesAurWSbou5AcuUp3eUeMAn2TrAkztpQ3H9lsEiy+IuKtsFiZtkgM0yQJMSTrEb1sbmHsh0KwS85CplSVBJkAxseWmlZbj/aBbne4aMuW3dFxZCLcBBKhT7SnQzppqdQKVpJ7vcE3RVv4bC28PbtJeDr4mElDcgq7ZoExK5QAQDBE9Kbg8L9OtJftXDaDJkyMJbwswJJRhofTbrWf4HgHe295CAHS6qqwKn6m0tsuSCcwOdgBptqenovBuH2/o9vvLdoOyBnDRcILjMQXYktMzqa4eobxptN8o6NTVSTMt2j7HpetgqbVqO6BYW3Uzmh2yjQiGO8xrqNxjF4DkVwcpCsVJgSAWVS88lmCp8upratw5kOJ7nbOSUUKpH+ZAQgRpCMOs61W4oigWrb3MhuXS7BxlClQSBngeAtbQlfF7Oh6vgc3HQ3wZkwpLXzZkeH4C6XIAKpsXYMSAdm26DSYG3Wu3+zDmSLgYsTAaQfKSsiTH31tbpXDtLG2yXARKQzk5A4YgSTtMT0Eihj4qRLJDESQMpg/cevwroePJFpr7nI0jIt2cvKDEZtdnUe4SRqZ23OsDeIeJcOvWoN1R7IUlSrEAABSYJnkJ9a2N3GsFlQQwOhDZCOviAJ26DoKKXeL2L+GVcS7NeRboUEM6zLFGMqM5y5dCNNoPO0IykrkI0rPMsZxJnVVadOczrAH3KI6ARVPDX2UiHyhtJ3ievTYSatcVS2GDISwYkkRly6nwwSdYg++hV4jQz7q1QUdkKHrtxltnvHlmIECGkCdmBmSTE6ga77U21eyMWOYcgQoCk6BtNIE9BExzEUIsX8x8XsqNNY56wTsdzUmIxQAKiWB2JkbeRnSZ99T7fgaza8PxoABAkkQFkfZAb3nOf0NTNi0R7LqPBnjKvteHJlG8DkN/WsRZF5xmIYggQBPjCwASN8oA9rWrfGL19LdkE5dLhELlYRcEnWSSWJ8WmgGg1oxYdD2YyNBjMelo3naCzszZQw0lidWPu5e6gODxZxF3xxlAkLGg1HXc+Zpltu8wd688FyGE66AZIAn1maG9nb8XxvqGHlsT+FWrl+hvob+2gCgD1+Jmh3FNbbfy/dDfhRJm29R+B/GqGKEp8R8oq6WxNvczY4xcsAraCjMc8xJkiNBtuOh3objcXcdvrSWYfaMwfLkPdTeIqxyFZnUae4j0qi2Eu9D8R+dI1TNUtixdcgjbafvqI3D5VYuWtV/lE/E/nUBGnv/A0lj7G4s48NdnUeE7noQaJ4q8WxEsdGVJAMZlDGVmOh3rIFyHTzDCihxRZ5YkZVOus6FOXxqWSHvJ/U3VZ7J2DxSrYYuwEi28nobFmT8Z+FFcfet3P8sg7gwee0V5vfcCzYVtzhriq2ZVg2HKRDETmDCACTptANans/hLlxM6ZzaYuqxcRoyuyFpzRMqSCJ3HSvFz4ss8TwqO1818zsSjetsy4bLhLXXuFUz6WlJ/vrV3sDdl76/wAKH3yw/GvP+H8Wvvdu27jllt2r5AKJP1aMwBgT7SL8K2HZfi1tc1yzauOcuW4VIdRBDGY9nYHXaffXuYlUaZHqMuvhGd/xJun6a40ju03OugKxE+Vem9gMEl3hWF7y0j+FwQyqZ+teNxXmXaq7393vIgmF1HRiR8iPnXrfYHDt+z7CElMqzodfGTcEyPsup99LKnsSVpWZXj/Y84jGXbeEyWctu20SVQZhGgUHWZrEcWxeMwGJbDHEHOpQEA51OZVYe2vnW/vcdfA8Tuhkz5sMgy54gpmbN7JmdvhXlPa/jX0zG3cQENvOLZy5s2WLaD2oH3VOME3Q7nJcFzhmAu4nEpZDJnuuRrIAJliTA057VpMRwtMNdOHu6Xx3eU2S2V80atmOja/Zg67VkuD49kxGDay5W4qW5JggPqpJBkHwnWRzor2hbFDidv6Rdz3DetBiuggXVAEKFG2m1W4pJ0zYt7ujQ3uyS4hmK3bTMeefumMFrYhHDKTmQiBGqkCpF4K9zHYe/dQNhytpGmHD/Ud0AMmZTLEMADJBBAq1g7n1iiJzOo9P/XYsz5bR8aB47E3LGHs934Tbs6ROW4SyFkcD2myrOgkBfOkSl5dmy97hfg1F3hmHw1613OKbxkkWe9UC0pMQFWDBGZfFPONqy/aLjyPjD9Gtm0vcnMtz2mbJcUz4jyK850+ILjV247m6Tl8TwCWmUI2nrmBB9ek0ZwmCZ1i/nZiiFctu45jcqCugO+hB9oEa61d6Wl6kIJ7tlnsReu98Tf1HcOFUlQSqjUaajUnU9SavdpsTcdLtlkItqitacKC2YLZYCM4yg5Trvp0oRwG3dw162fo+LuqquhJw95QFcOMwGRpgttOsVqL2W+pW5bxKK65FLWnQmVyHKH0UgAHU6k+UVBwcZOXqV7lpJeCTs7xYMt93gfW5QJnXuy2XTno2hg6EGgvae5bt27oZ2Jd2yqdQrhmOonkGcRpp60R+hsnei3bIV7guArk8EKVyhVkDwmPjrQfjHELjDxM9tkzAhjkO4zSMqxlXL1ganelx9M1l1Xsx83UKUKrcfw3i6XiDfZO+CkBrgVQo8K5iSRmBKqxXQkkbxrZxWDtWrZvjF270OqsgIYw+bWO9YzMchu29DGsFrdy3fyuwa0bYZi3iOeTJiDlD9Nuciay8Fgytq2D1E+/96uukjkuwkeLWSqxHP2gFEyRAJOugFUMXxK2raqIgFY5mdZjYbf2aguDELKjDEqJykd2ZPh8RBBOsHT8hUfFeIMWGV1swkFFXPGXfM2p0nY7agURas6Hij27vcGcRsd8wZAAGBjX2mWTlB2Bykc+lCcVhLqqGdSFJ6bEcj/F5eY6itBcstcCeIXGJYjJCsNFaSFg7QZOtXMGqWQjPYZmbN437zwZGIjVWBM7QJ5862UfQ5qrky2C4RduwURgu2YjKPUM2hHpRvDcCRZGpddC8gZSQCMgI213NF8dxUZcylR1V8+v+4oo90fChf7QYkt3YhhBGcicvskSnRiPdvUZRn52Hi4eBW8Hcsu2ViUZQpkeyokkDUwAJAAA5UPxd93nvAAArBAOWYyZPMz91X34oRvbY8pDqR8P0FUcViFuqxVWGUEk6wPXSPzrI2uR9vBWwlw/RAnK41wN10yHTpVTgd0Jc3A1txPPxrMe6af3hUKi3M1sP9kCZgnXeq1iBcQnYZCY8iKoJueiPd2PmTVS42h05mgvF+PqbbqobNl6bZiBO/maqt2oE6Wz72A+4Gq2iVMqMZcgbK2/XUj+/Su4n931P3Chq8Qyh9B4gecwetMOiMDyf/tNLY1EyXWVjlMTo2x0J1Ee6abl39R/3U7BITm0OvXTkafj1NpSAQHHdzBDbqZMiQZqa5HNUOFeJZkEHnpSb6vNbYAhkuEGPEDCjKT08FfQnE7CECQs6xLZJ8J5jzj035V492v4cz4xyoES4aCDE2hHSZOk0u/DNaXKHcO4rnwoeR3w7y1JCnL9Idmdl0GU90hUcvLrd4Nx3FW3RVvvlNwkqVtZWLuWaYQESzE6EROlBOB4X6mS3g7xxA1OYWkIIO0eKKJnCd0nflgQgDleZKkHLPL1+VbDTFbmT1N7GW47GHx2MJEI/eDaTF+0W8GuhBcdeYo/2Qw0cOxWXwsUu6meagAnyg1Dx7CnFXPpCqLbLbKlLgFxXhbjqeQ2t5SGBEtbBmaH3MRcTDNdW+bdotk7uYLygJEBsgEzoOQ+HNki5VpO/E4aXq2YQxXGcAvgAUw4JLi7sAogZQSIKH/mRyquvaxbeItmzcyWUI2+kEMCiKZQgExDc/wB7lArHWMwbNaJJBnwrmI5jYEe+rj2L7Mbly3caPExNtmEQPaYLG0DyiumGOL3OKcpJ0bbhdtMdiL727rXCBlXMtwEgkZSQzEgQWEdQN8xgJxbsxbUZReUXRlDByANEVTtr7WoncRsap9nMcbHeAEi5cyog2LZjDR5ga1oktpqbl645P8pCnQHKxBYTA58qbs6n7oSy0t/4M1heCMlxbiMrraNsHKpJJBAOkwNQwmdNJrbtwcX8mKvXle69xbmVFUG1luk5T4tc0HSOXvoRltor5XvOxBgsyzIHh1VdgQPONKI2OI2ly6Ocu0ses6xE69a2XTSkvmJHqFF/ILvesjEQpVU5axmIvYmNyTo4k6822rFcTtQLRuOUUADN4XAcooAKg7ggn3GtFfv4fEsi3LNt9QFDgEayNQdwMxPr76zvFEw7Xms28NZtqCYKoFJymAT5+Ueu9NHp3FpMWfVqKcknsVLpxDhntMpRgMv1iDwwAJE51AEyInXY1e45ibwu91aa8tuyqWlCtcTVFXMSBGpadTyihPH8OoVTkUOD7QUDMCNDoN9D6e+ieL4g/husLuS4FUsMwAfKBo206EemXXSmWJY3SJ483ehq8DMMTBNy/eXUe1ccaQDpJmZmi/A8RNy7ZNx7lt0JlrhaCpEwfNWYaaae6s8uPZruRmOQ5lKuzMuqmCS5KzOU+VFrnFFtKe7wvd3oCsWtFUUsQHXP16D0qjpGJNlXD4NLjvbCZ2tkK4CgxI1mY0kEc9vfVrjvFWNpVIbN3YS4WUyPAoEDbxABtCfaII00C8e4iyOxUDOsEFdC2ZiCXgavvrvBGtUsLjGvhMxZmDFnJiAuXKkfAjaptFE6G4TE3lKjOzITLjKw5RqTq3Ia0bxYClVjxAeP+YmcseQges1FaUDxQDB0UkgkwYMDWBvy5CmtJkkkk7kmSfMmqJUTbs4zVRbh+pYO6zMw0b7j08qtEVKy6UNIE2uAfh8GtvUM09DEc+g86MJgbjW7dxbvdhhBIzCYcopYhtSBy6aAHah1xas8C4y+GzrcFt7ZV8qOJDnVu7YNIg6jQTSytcDRpv3gr3tpFuB795kRipYhSLhBghAXJaN9dABJigjYhLjOwNzKB4ITcwohiD1zSQOQ66U+IY/6Vdi3bFvO0hEzEAgHZRPiyzqoExqOYus6hyBIs2LYJA8LOYXTWCCXYCTroes1OlKW4791bFHH4d2fe4FAjS3dnaZggSZMdNN6o4U3FFwRc8a66NByhis9dTWpwXH2tRmRSzKphQiaEeEEm2zExB1PMUV4jxe2iKb1pWuOobu17suA0lSzG3oCIMdCPOH7a8MTuPyeeYi3kfIT+8NYMbeY15U3C3yBcB8IEdQRA0k8iVFanjFnDKLb3LV1WuIzBBctwq5oDSymCSDEAbHfShz3cMzMwsXQTAkXU5c/Y313NIsbfBR5EuQFYWD4p8S5gRzAnTXrVa48Nrymj1/D2WIKi6uUAAEowHLoDQvH4VVkgsSYIkRHi1nXWhwaRmtMqi0SjP8AZAJ/3HKP78jUlxPAxk+0vzDDeoXnxEDT5VPeYd1pzy8umYCkd+Bi29o8jqCRA8tIgnQVUxtzNM6QLQJ9Jk/OuHEGdCYkTtPKeWu+9cvPnViIAMkD/f8ArQkNJpn2I5XnHvioGu2iJOSPOKxRxDRq7H31Wt3/AA70/b9RNZZ4sMK+JZLrLbtkiHBCBWNtCCTtrlYa848qy3arCixbIt37d+3cZU+rIZlkzLIJgADcHXQc6h7X4oIQXdktsjhysmYHhkDUidI86zNi7cWzmPeMGgWxLsMsauBtr7I99IscUqHUpS8F29x3IChRLgkxnGYcl0WcseHmDtvXbfai6FATu0WZCrbtgTtMZN4oF3DOJysdBsD5a/Gfl5UlwN0/ut8D+ValjQ673i/waJO1+IH/ALpHoFH3LWnwD427at3FxaS6Z8hKZlBJCgjqQpPlXnBwFz7J+DflXbfD7n2G/wCJ/KtuFGr2j0Z6bZxd+3dtpiu7dH2OVdOWvkZ2oV2/wPci3dtIoDSrAeAZtMkwIymcuYAEHLMzoI4JaeYyNtppGo2o72ixIuWWt3ZIyjw89TkbTefZP+4nlUpTUKcTrjinlxNzXHO3qYzD8bw+XxjEBo8QC2SAY1AJuAkT1APlVQ8Y10TTl4zP/wCETXcC7w6O1tchZXD29XCQQ6nmx1EDmB9oUuGw+UulsSDIKBYIMDxMduddOF6ntI87qFpVOKQc7IXWv3ZW1d+rGZ/YaATEgA5jz2Bqv2gtXLN5ngsEgF9crnLPtDmVg7zIG9F+AYpMM9zxpaJQDS4tstJP7w5CJnlNAuI8Rz3nTvAbZYto2ZfEoJ1GjdP/ADFNJS1bvgnUHCq5I/pS3QuZQMwIAzZvHmUpppp4WkeYFDMRiz3rI7O4jTPcz9IG3hgbb8q5ftL3veQJjMoACiYI2HmAffQ/iF3652PICI8oH30s93b5MxJY46I8CwOJtpcm5FxBm+rJfnprlgyPKr1vjroipblFZs3hJ8IB9lf4SCPh50IuYe42y3I3Hs5fLzq5huHuyAPKgRAETpOpMedIlvaKOb06XwWrSPduM2yE9SCYECOg2ojhcEiKSsLsInxNz+A6muYRe6IBQkKNFJI15ZuZHlpPWn5jM/kPkNqqkRbJ3uFjJEeQ0AA2AFQu1JrhqFmNMYTWjXbr0y01dumgCB7lMvWpgwCQZ9I511hTCKWSbGi0ivZLJeVxm0zGeYJB28/LzrY/R7XEc1xHNu6blpSQiDOxTxZpE5fAIE8ufLHYlWZSAYPXWu8B4k1h8jAeJlYEEgysrEjWSDvyip6dJS7DjcCui8rW8t5ySwQZV1WCFAY+LTSP4fOqOOxN17y3LlspJRvDbJhQBlJOXUAaZTEBQulWLnEXs3UuAOht+Nc4AzaywDBQSDoNZ3otheOAY4sphGDqwkAKCCZ0JDQFB66xodK1/F9gXwmY7WcSS9iG7s/VKqW7XmlsQp1j2iS3voUmIKiAY67VqW4VmT6pl0DhFdRLm2cuXPOrNvJESQPOsz9PHO2n/GqaKJN2PW/m6VT4o/iXbb8atrjV/wBK38KixuJtZT9UgbkRoaJLbkI8lNbyro2oBJ0O8jT15UnbwkxzX8fzpHBNkzkADQ+cEgDSOpHxFcz+EjTSPkQJ+e3lUKLCYjKgjlr/AH7qZbXwuOkgfEGopqxh4yPPUE/A/lWIGe+Z9NaqYC7IP8x5zt91Ss1QYIQDv7ROvry8quSszXbxcxtLlzEh4GmpjTfz191ZgYq+oAuM45CXJHyMD0rSdvLuXuzIEBhuBuR18gax8qfaur8Rp8K4slttHr/p+VYmpNotfT2zASZO2pHumjWF4Nj5n6PPk10Rznlvof7IrNDuw6t3ikqQY1IaDMHTY7UdHbS+NBiF2InurWoO8za1nnWKO3B2dR1uWU3oyLT9V/ogxv0iy2W6gWGyN9ZmIIJB/d12PPp1qX9plfDlQ+ZBzawd55bUO4jxHv8A/NvzJkwqpJ118Fsa6n400Pb/ANQf1ch/LSzj/ii/Q9a1N+0ZE14+v2R6B2Vwl67cRglsW7oI0uIrAeyGUEkg5oIB1InrU37SRZLWyX9lmztsNNh+u1Y3hl45lCX7oMiAl1ljXSDl0otirpi4E8TqrwCWYkqCfExUAnTUzvU2pHXj6vp5Sk8s1XirI+JYgWx7AYEkGdWKkaag6bHWOlAl7mWBuEctWG3/ABq5j782UYj2gp3HNZO01lL+KNt3U21JzH2gZEnauzpJaVueJ+uKEsqcPRGkHELCKQsEkHxGCZgwZPnH4UDsX2LDzcSTvz5mqr4zQTaUKeaxP41LYxSqrMsnLlOsb5oGvvrpnkTPEjBot468UuAdYHp7WlcwuB7yLlyZI1U7f3zpcLYXAXYAnNpImNORPuo1grCufE4RBqzHWB0AGrMeQpUr3GbogUAAAVPhr2SSAC37pOuXzC7E+Z26VPjMapGS0uS35wXc9Wb8BoKrLTiHZkySSTuSSSfUnelXaaxrTBrGm0iaQoAkt0nNdTamE0ARmmzTjTTWGjHqnjLGcHUTyMVdNRNWNGpg/CqUa2hMlrkc/Z0HPnJpuFaEFzlKsRMZvGRpp/eu9Xb6qRtEDqdfPyoPjLZXacgEb+ZP3mptUUTsMWe0LhYUwoLESoOXNGzRIJjr86FX7qO5JMZiTpookkwJ5a1SF4xGn5/DemNd8hRr2oNO5rk4OottbW8hDspJKIWGWYhg8gdQOorL8QtBHdJnKSJ2n3cqrFh0rk0rlYyQTxXGC6lMiqpyzGYnwxGpPkKrq2/IR+IqqXMAcvzq0MRyIFYFHJBA9/4fl86msDwv6fg1OUTyp4WAZ2j8KDD0G72vJnLaA9WP3QKov2mvEaED0X85oXhrR5xlIBG0/dIqS3hJ1mu+Kjuc0r2OYvFXLpGdi38x0jpB0rKG6RWj4layg5ZmNPXxflWXtnMw9R5evyrz5wayN+DuWSLxRS5Vkguz1p2b1+I/KrWNuWspCIoPUDUe/eqFi+UMjX15elDQhNPkfiPypwB8+fMcvdULYstyB91SYe27GBlXzbQfGsYFnC4vIwksII5jT5V6V/h2Uu4llBDZrNwMdGksp5/E154mDywRibQMzsNx5n1NHuwfH7lvGK11i/guLr5owGw160j3HWzB3aHiCyLaTlVeemsRp10FD8XgDddnU6NB+Qn3Uc/6Se5Be7JAj2aJ4fs0VAUOIHkfzpseiKofqMuTNPXLkxq8Eb7Xyq3heF5CZaZ5R7633B+xF3EHRwtse1cK+FY33Ik+XLnFXMVwy3ZlMJck7NeKeI9cmug8/wDzVNUDncZmEWzFSLao8eAf/J/Sfzrn7DP2/wCn9adZIiOEgOqU+KLfsT+P+n9a5+xv4/l+tN3ImduQJNMNGP2L/H/T+tL9h/8Ayf0/rWdyJvbYFpy0W/Yn8f8AT+tL9i/x/wBP60dyIdtg00wiix4Mftj4GmngzfaX51vciZoYIIphopd4S4E6H0n8qoPbI0Ij1rVJPgxpoa+uvi8yfzqE1YtgbEkDy1+U01kHX5VphWkgyDB+dMuLO+tWCnn99RkVhpUbCA8l+VRtw5fsr8qvEUxkrKRtso3OFgbp91VzgV6UTKVGbdY4o1Ng04FelI4UVfKUwpS6TdR3A3u75SKu/TAdAAeoocUNdSOfxFG6DZhvh7TaT+UfdVrDeyPSlSrsfCIeSbD4VbjOGEgBY/qrv7Csf6Vv/jSpVwZ/jOrF8I9eB2P9K3/xH5VKvCbI2tWx/sX8qVKueipOMMByHu0rhws/+TXKVNpQEtrAqOQ+NXLdiNgP791cpVlATZf7n9KucMVM4N4MUAkhTBPQelKlWmlninGnugIFW3ZX2ba7abZtPEefT76GEn+z+lKlQYNLVyaVKmFGmlFKlWsBE1GXrtKlNEbw6GuC8PP+/fSpUyMY9Wp0UqVBh0CuNbB3APuFKlWDIrXeHWj+4B6afdVS7wm3yzD3/pSpVsZMVxRUu8KA2Y+8VSvYEjmKVKqxkybiisUiu3mk+yo/lEUqVVRNkJWmMKVKgCMrXCK5SpTRrKKjRwR4ZB50qVBqP//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 name="AutoShape 8" descr="data:image/jpeg;base64,/9j/4AAQSkZJRgABAQAAAQABAAD/2wCEAAkGBhQSERQUEhMUFRUUGBcYFRgWGBoYGBoXFxgXFxgdFxwZICYeHCAjHRwYIC8gIycpLC4sHB4xNTAqNSYrLCoBCQoKDgwOGg8PGiwkHyQpLCwsLCwsLCwsLCwpLCwsLCwsLCwpLCwsLCwsLCwsLCwsLCwsLCwsLCwsLCwsLCwsLP/AABEIAJMBWAMBIgACEQEDEQH/xAAbAAABBQEBAAAAAAAAAAAAAAAAAgMEBQYBB//EAEwQAAIBAgQDAwUMCAUCBQUAAAECEQMhAAQSMQVBURMiYTJScZHRBgcUF0J0gZOUobHSFSM0NVRisuEzcpLB8CTxFkSCg6JDY8LT4v/EABgBAQEBAQEAAAAAAAAAAAAAAAABAgME/8QAIREAAgEEAwEBAQEAAAAAAAAAAAERAhITYSExQVEDcSL/2gAMAwEAAhEDEQA/APOPc57nK2er9hQ0a9LP320jSsTeD1GNF8UWd8/J/aF9mD3of29/muZ/pXG4oZ2npWy7DkOmOlFFxiqu0w/xRZ3z8n9oX2YPiiznn5P7Qvsxu/htP+T1DHfhtPovqGOmBmMqMH8UWd8/J/aF9mD4os75+T+0L7Mb0Zyn/J6hjvwyn/J6hhgYyowPxRZ3z8n9oX2YPiizvn5P7QvsxvvhlP8Ak9QwfDKf8nqGGBjKjA/FFnfPyf2hfZg+KLO+fk/tC+zG++F0/wCT1DB8Mp/y+oYYWMqMD8UWd8/J/aF9mD4os75+T+0L7Mb4Zyn/AC+oYPhdP+X1DDCxlRgfiizvn5P7QvswfFFnPPyf2hfZjf8Awqn/AC+oYO3TovqGGEZTAfFFnPPyf2hfZg+KLOefk/tC+zHoPap0HqGOGqvmj/SMTFsuTR5/8UWd8/J/aF9mD4os75+T+0L7MegrUXzR/pAwNVQfJH+kYYtjJo8++KLOefk/tC+zB8UWd8/J/aF9mPQRVXzR/pAxw1k6L6hhi2Mmjz/4os75+T+0L7MHxRZ3z8n9oX2Y3pzVPov+kY61dP5fUuGHZMmjA/FFnfPyf2hfZg+KLO+fk/tC+zG8Obp/y/6RhS10OwH+kYuHYy6MD8UWd8/J/aF9mD4os75+T+0L7Mb/ALZPNH+kY52ydB6hhh2MujA/FFnfPyf2hfZg+KLO+fk/tC+zG8+E0+gP/pGFPVQbhfUPZhh2MujA/FFnfPyf2hfZg+KHO+fk/tC+zG87VOi+oezCfhCdF/0/2ww7GTRhfihzvn5P7QvswfFFnfPyf2hfZjcnMU+g/wBH9sc+FU+g/wBH9sMOxk0Yf4os75+T+0L7MHxRZ3z8n9oX2Y27Zmn0H0r/AGwg5yn0X1f2ww7GXRi/iizvn5P7QvswfFFnfPyf2hfZjZHO0+i+r/8AnHPhtPovq/ti4Nky6Md8UWd8/J/aF9mD4os75+T+0L7Ma852n0X1D2YR+kKfmj1D2YmDYy6Mn8UWd8/J/aF9mD4os75+T+0L7Maw51PNX/44Qc/T80eoYYdly6Mt8UWd8/J/aF9mD4os75+T+0L7MaZuI0/NHqGG62eQq3cHktyHQ4YNjLo8790nucrZGv2FfRr0q3cbUIaYvA6HBjTe/L+8R82y/wCDY5jznYR70X7e/wA1zP8ASuLOgzaVi/dHToMVnvRft7/Ncz/SuE0eIAIAF2AO/gN/+DHb8nEmK1JcCqeoGHTWIi4E+OKWnxLx/wB8LPEd4UN43Ai9v7+GOt7MWoukqE7X9En/AGwohgJI36g4oU4gPNuOhP8Az/gw+3FgWJFO3jPQgxN/HfC5i1FotS5sd4Fo+8nCqdQgSJj6N99jiDmeIy4qCiiAiAFJABiJg73vf8MM/pNwYKozMdUncDw0mB19OFwtLJ821xcn0T+GG0z55/fP++GqXFjqukDeOp/0nEt8+zRqQKCJGrUAfG5HOf74l5bBHw1uikfSLeGHRVJ+SPpm87dBhpao1LLJ3oMarAXgFpMG3jvhypQACEd4Oqm1rme7ue9HpOF4tAVCfkxuflT+OE9tH0+E/hzxG7LVU06Tq3uR01edyH/bDlJVIJkgKYiTyvvq+jY7+OLeS0dDkiyn6ZGOLnSNgCfAem18FbPGDUkhZURpvDagtjJ0ll3nnF8MfpvQIcqzRqgAHfkSdowuFpNHFCdxH/PTha59vD0nb8cRM3xXRRWoVXvoWiBYrUAsRyMbeJxGfjUorqoDMF2FpkiPT3fUcSZ8KWdDOEhm82CLfzQQQfAHD5r90MdBLEjRB1QIkxtH0/Rij4vxBuwqlO5Jlo5kMTY8rORGGjxc6KeqCezJJjqBE/Sf+RiJhovjmQG0FdLEixibxFt8MpnASwADAGJFxy6ScVXGuJE1mJuagoSR1CJJ8NjhOUpd6kAQNRaSSQLtsY3nVE74s8ST0u3zQWbQBuTcen0YjrxQNDKIB2IAvv1xXcZzhCtTYmFAJmSZYwBe0aWGJ3CsorRSpgaZY3OohBqYEeJF/VywujkJBUz7GdwOnd+ibDC6eac7Mem45YZCh0ogE66sEC4H+JUp8jbYH0DbCuHrrfQBqJDBdoOlZ9n34l5bBztCYlm9dvXhLZhgJ5byRP474jZgGlUCuAQpZahlpkMAeZ9UfhgasGMwAGfSACWa09T0vi3sWIkGtIhmi9oC+3HKdaGgd48tt+cwdsMhtNy4mJA0E7FRBBEXt6bzhNPhytJFdZExexEiSvhefbiXlsJhzR2HK3p6/Kj/AL4Zao4NyPEcvwxDZaRQ/rANJBEyshpAi1zbbfaMKWgklSNJGvyjLEIuqWAuJsAOpjC8Wkp8ySNpEcvaMDVVkgkA+Jb2YbSmioZAGnRIIIAJJ+ksp/7nHNdKxDEySIQEkRG4AMTNv8pxbiQJqZtRG56mT7BgTNDofEf9wbYKtMBdWsmDB0i9t7dLb+jCVFYyKZLCJLEaI2FyxAFjiXltFNnBEQ1+kEfeMJ7Rh5wAvz235eHPDSZWoYtG0CDufbfCRVqKsqZEWMNceEiMLxaOnOXIk+N+nXDQrT9PTDuRDVGVNQAdgrQeR5hZ9N8RHEmASbkC3KTfC8toPmSCf7f7YRWzhCtddjynkcdOWYG8SeZuDNgL33x3N02RWB0GQ21zzFot0wvJYK9+X95D5vl/wbHMd9+X95D5vQ/BsGPMdBv3ov29/muZ/pXDNCh3Em5YCIK+SLnfY8vWT0w970X7e/zXM/0riXmsm1UKaNINABMGbEGPK5WHrxuhkZXvw8BQTeZtJBPIEct+U7Ww8MoGmKbIB8omLTEC1ztgBroCNFFTckkUmOkCYtqG+0mSTGIuaz1bSNVejbZUX6Y7iRPpxshNPDzB0yo2YnvBfSbidiQBiP8AAzPdqXJI7p/KfHb04RSzqswEuoJM6iCpldTT0EzEeA8cJNUM2mmCqTEgbg8m5k788QcCUy521kGLgnn0PX6MPOjatIHdi6iekm4GO5vNU6fdpI0k/KvIiLFbi8mPRvhk8VbUwnyphANx0teeUjGpI4F9mzCQp0rymBPoMdMOZOoJuiMdJAGpT3iDpMEnY3iMdU5lrIhQb3gd7me9JnxGJWU4M4UlmhgRB8o7cpiIi5OLySUiNUyr6iWKWJmStyJIxKy2Xp9kxOZEi600uxMCeZA5z6Dh9MkKSsxqERJkBUM/R6MI+F1JMoCp31mmq7QbEyb32xHsqa8IFV7yWqONMHVaIKiB4RNvDEbse6BqbusYpgGO8TNzbaPuxcNTBRSxy8fJns7jnJAEH/eMNUcj2xIWnSIUd7s2vHhJAn27YXIlpCViUIWm3e37hJgQ0AgcjH34Q1fsxoFImZJLIwaCLj0W2+nFxWy+kwP1dNZ7xJAmCRbVJkjYgnEV1UAMG1sOZYydjctECCOfONzhchaxpyxpCmA2jQeUXNQud9rf7YYWoyJp0kgEQAZI8qetr+s4ueG5JqrFtKd0CUBtzu4Y7WN8RAsk6gshjKhlAIBGzQABfczF8LhaQqlWUZQpXWLFosRbn16csKy1fSJZAyhNLTEAxAPjBvAicS6taEk0+fdl5Vp5Aah4X/DDdBcwDTLUQ1PWNVIppBAuRqN73vhJYOUcxWcahQBPNljl6+VvDChXcOKhjTTaVA0iLlgDteQBBxcU/dJTNVWbJ01U90URVflqgyJA5T3QLYVluPJrd3ylIU4tTFSqBOwM3mSb29HPGbipFBUqjMMWqsoJGwYR3V0qNvAerHeF1TRqApU7xULpHZvMjTF3B2JuBi9y3ugpU6r9rkaboxAIQM6oSJEM06tiYtz6YdX3VUVZy+VpsNQZEUVEClrWG3U/98S4QUtMPl2VlTVobUdZVboTpPdYkD1cpxA+BtAY6QDcd++xgQLicWObzDs7dhS0TLArTcsLnYu0BdhME3xF7btFmorErGt7Sd4mbXHPTyxbl6SGMZquoQKZ161cmVIlQw3Bk2P3YcytbLlwHeqqGCxMFrm99pjoPpwV6xV9KAIsxDGSCZ3Np6bdMTmzLhdQFAID3bqXPybxI6kBoG2JPwsQQTWQMVp0jeNIkE6h5xa4m5jrHTBRoDSpclZPe06X2m8ggbcoO+E0cgushKqy07IbA3s2kTI5jDtKmi1UDUilMSXB1NIYCLK0yRFp57RbFupCpZAHENwsKLjcFo9Nji04a7sUVBJMAzpgWtc7C0yYwrOZc95hXRUZp7gZRyhRpFyAb8vThwUVRLh21BtCsCCBvqLatM223GMtpmoaY81OVJApsb3i2/SdzjgqKFAkCRvqAnlZTYje3pwxlkolJJZxCF41Flk3PmxuAT6cQqdakzdwERIEgv3SesiSBAnaYxHBZZKr1BTubHvEkDcSIUAHcz6pwunRp6WcoWaQQukG+oLFuXhcXi2+G+xLKNZZUUnUG7o06pXuhhAMnebGOmGSlG7dm0LY6XKpAiIJnfzb+GJKBZmrTJClVCsAoSFnWIvPIHlJFo9GIlOtChQDqBEAPpIIkN3Lnx1W3xY8F4rlsoaphw9RQBpVioN2gEwZki/hiPxXiq1HphqbMAXLuyggB6hZbNdoWBFtiMRPg1wGVz9Snqqos2nSV5ReJOmdri9+XOFkMzGtalOqrHyO6uoBjfe207fdg4hx6gWK1CWBEIWRLG8QQSQLmxnl6MGbyjaC19KCV1B2hW2m1jsO8BvAA2xZ4HE8Fl+klFIUkYlEOrU2np5JgtvBvIIsJwnM0w9MuikyrBm75UMASwBD3EenFbR76qq02Mi6DSw2AssbkgmbH6b4azpakjowFOzDRMGT5U6RoAiBuJtviXfBH0f9+X95D5vl/wAGwYPfl/eQ+b0PwbBgYG/ei/b3+a5n+lcV79kirap2hgAEXiL90NNvvxYe9F+3v81zP9K4XleLqAiLSp0gQCxipIESYl7nbf8ADFTApMoaalodu0VhTaw5iCibzE7wRjlPLqCXqINJgd0rJgX6kzvy3wzn8xSNRXJqBVHksTBNzsWP/ItjuY90YZdOhFVQLQJMGOYtjfJGIfiopyUGgW7yhBYkmIIJuBtMerEXOcQd2tUcpAhnVZG50rAHqHOcRc5VSpULqNAQwsQwJ8djvay4suB0KdWCdbso7xYr2d9tIBnbrY740u4Rl9SyLw3hNSsREheZYGT4jrjXZHgyUwAo5XMCT6cP0XA2GFtmcdqUkcaqmxQoYpeJ8fWnKhG17DUOs3jc4tK+e0IzRMDbrjL5WqyFqsBmqT/id0C9yAdzsAOgOMfp+kcItFE8seNWais9XvBSdIUlrcioFzPIbD73qbVGOpnChoaWfvENAMrBIkdY+jFVQzLPWZxBaVgO1yR3T3o8SY9mJ1ZMyxOmnSOw8gcr/LUTf7wced1JdnoSfhZduhMLTpMygE/qwVMztpkyLeVg4Y5FcyqKCBHcWNX8mpbEwJtJvG+IRWuSYoaJ69kSLciFB3vy+7EahmqquCyAtBBCXMXvYQDPPEvT6LD9NLnaD1TJ0jvCW0kW3hjpAIJi1r4q3yzU6yh6urWCO6AsKIgKAb+i2HsjxM6WLlkqW0q9NW1bmQOQtBkG2GGy2aqNFUo7AMVUMpeQNXkhwYgclxWxHwR2zrqSkoqK4BaoaZYlbiCJ2J3BBuMS1rygVqQJRTJoBAdMnYKC0ibzEAHpOINPhjuAW0sAIliRAu0ANbr+HTE/L8PKd4CwaCGVWNzouBJm9tK9L74y3JpIbDIrdoFZlkaXN3pkHUYMxckCSpN/EYsv/DkqHZd5PeLTc93VePu5jocUtNXUlxnO8whezDds07gkbW8cXuRU1KiCqatSUBTv6CIBD9oIEwebxyM4khR8K6twknSrhULSZDrpE81HK9rdcVubywUqEJhSJL2DEH5Khzadr36YsHzUOAjUW8rosabQCAVE2ueXTEta7OCHAdFAv+qKhtOzBVEnb033AtqYJ2V5y/aairPpRRJCnvEyT3Z6g2AEdJjC6GRSSSzuQCIQJO4GowCIkcifRh6q9TSNQHcOlbnyYMyCGm3OTsYIxSV3EBlWdLQCS4JYHVIDMwgRygTeOWMtmui5oU1OnU9TvXDMs01BaACAJJuLkiwPowzXVBTeWdgutVmBGkSCYBUn+XcAjEbhtR3BULUIidQ0K4Eif5TcRe8RytiXUlaamkNTaiIBVizAggsFJ0kDSJEdLThLCjwjnLhkUorVH0ypYRTBU97yI2mfHphg0WGttIpUwW7M1I75BMeUenQHbD+tYNV9NImQVDF2mbswBAk2Mlpt6JkZbMUY7xeoQLJOrnbSZIVbjmTv4jCSQpIiZoVEu2tliyIDeRtCAKLbz42GIr5gg9xXqRbSx1KqwAuqBpmZBFz90WOfyhYMQvkXWmH1C8awxIhbdDy2xVZqoqsVFUsGVWVaZFTvDz1NpAGwnl6MQrH3zraCWpISrAAk6tLG5AUm5IEz9+O5akbMZLkz3fJAEEGAQAQRsbbSMFHKCwKNSJ2es6pp8q7Qs947SByvzw1lgZILVHXmAIJt3YqGI9PQ+OKFyS6HEf1jMLVCXJLFjcmdUUwQTuOgttY4jVM2VdhU1N8oSCpmLatQLEDoDz+nEnKcRqdo3YU502JbUxBsPkkAifOBHTC+JcQ01lWtVq6nI7Wo2lkAH8q3BEeT+EYjIM5jJqOz7TMGo7rrXuNbW2nmYNw1jESTzw1xbhJDCkXZiQHMzpkkrsoJ67zY4jZ5rl6bKFkWLTUYC9tKgCQJ2tzN8L4upqU0aDT1rEMx1QrR39VxGo8pM88VbArNZ5U1FAEGkKBrPlAAEm5PoxCqZl6z6u/UPkkkkmwMDUeccsSsrlexpgslN9Wor2hJJHVFFm0mCbHf0YRTqqig06WqqCZbvBSGDTCQDJXqduXPEXIYrIGkqs70pRWWO8qvrGojVILRtsOQvOHRxQtSaFIDCXZgCAQYUDUQSJ53PO2IeZdyy9oCAAgMMSSqjq21uW22ELm1apLIoUHydRKldyJG0+EfRgCfkc6cqCtN6cuO8yytQA/JBaALgE2jYycRGzoUs5poTDAqyKzWEC5ltiPUMSMrkKlV1K09CEFTUKyGA72oFg0ERuoG3KcVPEa/Z9oqtB0kOwN33MsRuNueKg+jQ+/L+8h83ofg2DB7837yHzeh+DYMaMDfvRft7/Ncz/SuGuK8YoQq0kBawqVKikuTs0nU03HIbHDvvRft7/Ncz/SuMgGLQXBvckeIn8cVAua/ENCMVYjtGZvIKjYAwWv9w3HXFSmZFSNUKoJk+c34jDuTVqk9/uqQY9ExaQSfRhdZDUYACdZAW0ekx4XxqfDMei8rk3qOAIBtNoC9CY3Ph68bbIZQU0CgR18TzJ6nEfhmQWkgVRA/3xPGOtKgxU5HJwasInADjRiArLKkeBxi85XYALAgG3hMc4542uKHOcDuxVmuO6B6yDG8jbHD9V6daPhVUcslRe/m6VKIkFajmf8A0rHLkcXmRrZWghUZiq5INlpKqhrSdTsTeeQjFJxHJKVlAOmnmvha2Lng/ufoLRFSqcvBWwYvJPybN4yCIIMCDjmrXwzpDRMHElNNiMw8qTIFKm5F4AmNvQAec3wjI8WoKdfwetUMreoF7pi+k6QNzYmTax3wvRUbugZenSY6WcUnKGY03gXJt6fRiakIgpNmMu4TSFBOkKAwAjtKmiAQbQfCcVWroci6mczLn/BbSLN3gokkRaATbkOVziPl8rqqaezOotcBGYTEnXaD6pF/HDlTja0VZHr1XaCpGXZFUq3RkRhbeRH3Y7mBpAXVmWXTJSm71GXVPlnSo+UPG3hODkK0mZzhlQyxoOBB1PFWVEg9wMY+5rgYgVsgh1aStVN1WoSLgEkISLbDqLG/PCqdSkwlaNSpovUJTU8DTPdbU08+gnEvh+VqZkuMvSqBQfLrLUpKUGw7lMibmYiwEYiZXSihOTVl0g6GmNNTs1SGUkWgMeoGk357Shc3QSmAgZ3IhZ7iyAflNA9I0wRzxfZ7huYZWXW1SV064ZIcLpYEuoY/TF9yYvVpwgKx1K6MT5TkldJE6lCxeVjcAgnfbEb+hUvwq8vmiFhRTct5WpGJUyAApEg2tttJG04m8IzVUiSpCSVGkghdpLq3dgCxLRvNjEymydOmFZakioQSU5EPqOkHx1CbkjlzxHNCpU/WO1Qo2gA1Kg1AEyrMFBcqYPLoCcQsR2xupV8tUHnm1OajAhiGBBNm2t1GIeWz4peWoLGe7Vp6iqDzWUhgbQCBafAnFnX4oyUghrPB0oTqVCNBJsBNQLt0B077YRSUGoClFq9PUjNU8ga+Z7Rtvkd4kTiFY1xPMHMKraERVLLJWBJ71gFB2Bnf0jnytQqGDl6dM06WnUxami6j5R01HIYMbwZHgBiBVzjtVCIGBDOdIlmUMNIAibiBeMPVjVpTqplCWdkNUUyYMGCDzHo9GLDJKHc0y1Kn6zYQY7zIVgzfUo/0KMWOcc0hK2pOAVpBVVGtypqVJs0EgGRippZxapTV2tRgdgUGzMQNgFEGCe9tyth3imSWuUNRmQIhB7Kajd2fKbadhbphH0JrwRmM/UYaK71EUd5qZQU9IJBuOZPdg7gADlh4qnZzRcKIgdmu5IspqEFmJNrERv0iLqpKDoV2KiEqZgGpOmxEWEQUgzaY6AwqmZqspY1mZOYChQGMgctr+HhiF6NDw+hTda7IyswpBiHqIYKx3gCWL2WIJMW54hHNHMKivppqbM4S1Rhcd4bQLQLc8UKZ3QpXUNDEFlDHcWBaIv4dMW3D6NSuh7FGCBZLtK00A6FpA5874PRKWajjFVaHC0WmVQsyrUgiSdLnv/3xj8/mGKKGrrVgQqqXaOZDQSsKZvz9WJTUKRlUqO8oF1tEMwuIkm2wsOt8RWyVNQ3av8kwE8sEi06oAHrjpzwTNNeoTleHNpNUkCjtqKz3twAFj0fRhqtX0VZ0/QRrBH/qJ38DbDnFs1Rilo7QrpUwSokCQRZYsQb39AiMFCvTamajszvpikkq4tIAedo+jbAkIsc/lKgy3bmmXpsQO0ZjrJuCPKkiRva46DDvudyDZkO4mglNGcgWLNpYAqBAA3lr7m52xA7B6tJVaqq0Yty1MJjVJNxJ5YnZPjC5Wm6R2hqU+z1ipOkCQBp0wN7bfTGCZIIr8KpsVSgzHUGOojslAABhdQtHeBF5ItbFPm6So5C1NSps14O3UD8N8FfNtWiGZyogBiNWlbm4AAEyPDBwzIM2ounO0z+ONqlvow2h8e6T9WaWh2NoKu8TN9S7QRaNrDFdT4TVqai50gA/hjS5fIIoICgTvz9Z54eenCN/lP4HHan84MOuTvvzfvIfN6H4Pgwe/L+8h83ofg2DHI2N+9D+3v8ANcz/AErinyvAmrIHCCnTaAGFVEB2FxUYdTfbFx70X7e/zXM/0riM2eFSlSpIsKgIEkXDEEAAD0+vFkRJHyGUpCmxps0qHJkmdSoYlfSML9zdH9a5KgEKAvUDwwxTpPTqMKiMC8mmQDNo8QDz8cOZHPCnXPaq36yAGMW6GByOLS/9B9GpAwsYSsRbHZx6DgKnHMcnBOIBU4S6zjhbBqwKUnFKRLMxBkeUFtINg+33dfA4j5DQatNKwY0jABDBYuCCxtIBN8XebpatrEf8I+nbFLn8qFa2rS8mTeDsdR2seWPHXTa+D0Uu5GqznA3yqhlQGTC9lTYyY1AO0kgHbV6sV2b41lVDU2yZdxKsdZFyZkCCZE8xvNsVNHjYEisZCLIY3tYBIG94I+nriRkuK0idVUnQ3ac9IYooZdWrVZtus4spqWXnpD+W91YqNoABIHksrO5jfURAZovMA4uMzx3LiDSd3Ug6UdGFRYJESgPMGzAHa1xin4n7pKNPS1FAH7uohl8lonTA74F+XLFk3E6d2p1tatBGlCLxBVlJmZHT6YxaapJVTBV1M9XrKW7NUKbtFVHYExCyFkgXO/hifkfd3mqaBKhKqkGSKjagx8kaW0qRcjrtiVSzIqD/AA6jWk/q2j1kR9+InEMggB1ppESdboo8J1HGmp9J14aFPdNlO1GnMCSwIUpmauqBElChAtuRcdcPV+LZavLPm5CHVHZFSt9x2jLYdYjHmtTKFHaolSmgkqgFUF+XIX6wdj1xEyuWqkzTFRmm7AMxm55bbY5mjY5jOZZXRctmy1iCjEIGVmJKh6bg23AvyvvhmplqC06ivl6hZzFMLV0QuklizBdJiB5Q2PO5xB/8O5gprrLSBZC3k6CtyJYBZBkX1dfHESnwWooZq+aSiqiR5TF+elAYG2xJi+L4JJXDOEwhYUJqagFD1O0MC/k2DT4gxpNoxJqaq4P68Kl6YSpWpU4IEuFp0yqwTHyQL4Pc5Ro03YdvXIlAp7KAHJjZWLSPCIF747mNNF9GWUtVc6tL0dBKwSTLnWDexn6QcY5Nt0woRVo9csiU64piSP1VNlMrIuUUajy3tIwBKSK003LgQXqsAuqBYKludixN4npiamSy4J7bXTqsh1LTPaw9hPdeb3ix04Yy2YWmAaNNBULltdcq9TubhQRABHjMYsmIEUuI0ES1SpUadJUIKdOBbvBDqO45+mcOcOzdfQFUijTYlwNQpJcC+reTy67xiDmuIFagKsxqMoA7JBSVp3lAJJsL4Vw4s2rXS7KIBepAKxGwYW5C9uWMnRKXElpmKlO5WvXruVIbXTEKx2BLNcGw1C/hyxCo0paappU6feZlklmIN4CCQT/NAO+HeFe6BUeGoJmELEkhNMHTC7MoA1RM+nDNfLvVLVjlqEEDtBTZmXVuIJJjceUet8WWRpPggZTN5RXqNrIYA6QKSMJuQQWm0Dnf04uRRtISqVEs01iUYEEBtAXukCPJ69MVbMioGPclvIRFYnTMmQdoHPDyqjprXL1G0j/ELkKDuQyyQeW0GL7YrMpCKuRJQvK0xuihiWe4B0wS1o3M39eF/o+maYJWqXMFmqVCi8uhk2M2PrxZ8EU5mnUUJlaCoV1QHki4BUs2mCZtPLYjFBxatRV9OqtU0yFAUBd7gWEbxYYn8HBKocOFUdmjdq9+zSmLTMnUzQw68+nPFhwPgoA1vopCSV/+pIsbkQAt5nVBiMZ8Iomxpi0KGlgReTItf1H0YZq55WWT3QhkQe8TYgyTO94NsEyFrxX3QduEI7Q6Vg61BBIuumBAEdb8ptjPDOl2IAjaDMb7zi4yGX7XvMCqNPdG7C0wb28MWtDJxssAbY6U0GKqisyHC9JnrzmZxcUkgYdGWJ5qPSwGHEy6/KqIP8ssfuEffj0KEcnLGJwiue63oP4HE6tmkCMlMN3rM7GGIkGABsLdcV9Y91v8rfgcakjQv35f3kPm+X/Bscx335f3kPm9D8GwY8x2G/ei/b3+a5n+lcTuEe5U0UPbIKxKggEVqaKNPMsFJn1QPHEH3of29/muZ/pXGeyHGa1Uqvwmrq0j5TGSABFmwKjX18k/ZVW/6WktJSZRJJIOy64YtMXUj6dsUNbKGtT1GmFb5N5tve0j++E5nh1aohWpmDuNOpmJ3g2kgctzh3JUTlUMioxfvK/dC6gJEBidXKduvTEcFGuEe6B1cpWmJCidwZj0nGjfOraDMxsrnw30wPpxQ1qb1cuQynVBkKjEhpkFobeecYY4fnXEEyAPKm3jsZ6DnjdNfHJiqn4arXgnFdlOJljDLEmAdwTEx/fE+cdE5OcQLnBOETg1YoOk4ZqrYjdW8of7jxGFl8AOM1JVKGaTgqcjkS71KYYWXUIU6gJ5SI8d/Riq4rwlkWGYtuZE3J63MDa+NKyQdQF/Df0jxGIXE+IIU01AQx2I8gx1HlKdrXk9MeOpVUM7qKkNcJ9ydCoqP8LYi4KBIMgzvqIifH1Y0fDsrlUhcs1XtApDQwG+8nY+B9OMnkKwUaKqJ2ZUxIkw0npN9wD6LYkZehTbyAyJIjSRyIEdRvaPG5xu9MiUFvwmg1BmalVd1JBK90+TaNRJj0iNsM5rJquioaGhHZQ+mHqhS3f0tGlSQCBq9Ppa+H1MsnZ0gp1GULAkAzdYLfSQfHHK+UzbN3KSFiQe7DJIFypB235/hiyvC89G8yfuSyToalMVHUglg9Uq6gEjvqhUKDY3O0YDmeH5TVUX4MrgTAqIGPhJZo/DGFC0wQKmbUEWZabVXJV7MjBgBAm4Jna1sVB4ZQaqVV6tTRcinRJUWi5ZjzMTH42nBJZo+Me7unm1emmScsyxqSp3oJBuKS94TBgyMJHFqOTopQRVaoELM9UBFK1CC0gMzOdUDSRbTNhjM0EFFw5p1ClSVks9DUuq86D3hIjcjGoy+fyzq3/TUKSKwl2aHlmH+JAeoUgEagLEjbEKk/SsXh5qUw1A6VUqC6p2SAsAQGJYkXtOkCLjDlepThSpy6Ord4NUqMwOojUdUUzY3jYbbY5xKvQBpg1KbCZOhKtTSbgaTUXlyBte0YjLlqNUF6wzDOBH6oIgXfRbSZvG5AF7zEg9D9TiJVGZGpVSppUlBim2xDMACGcGFJaepthH/iWoWTtdLwrBSqgOtoOmqSXmCy3BETab4qso6K+l6TtqDKXNUgjVs1hcrzHPwN8R86ivUUBqdHSqjuyA0W1E3uwgmYv0xCvRecC4mUZjlqOqpqUoFYUXvIYW7x2F5G3jh/i3DczRUVKrUqesjVSeqzwoA7rLU7zGOQnfpir4jxN1ppT+FirTQRoiCo6HUPRcGMWHBqzVqbntaQBGgmqyrVWQ1kZ5UyNo8bjlpGUh7guXavrJpK/ZqQs/qUgtIm4U2BFgN8M9jk9bCtmK+ppDpQEIIt3ryw32nY72xK4Zn0Wmwr1KyhVdKDKgdB3SpMBZ1Aw2rVaOW+JPH+L0fgo7FVetKkCoFcFflMCO7O0XmeWMzBvtdldwnhT03LIyojeQcwoQNTBXs2UtGlpIiPpIG0SpmKK1iMxVarYwtAsVLRJBYkzqkrCkDxjFfVrV6oVqwCUkjSsGAD5o6HncbjkMRsxmwLUlOqBJiWP/AD6MJ8MOCz4jxNm0wFytPbs6ZPOSb735gzbFa/GikCmolwQABEkEzYePLELMMxg1HCjciCDcC0D1YcyeXqVLU1KLzY3nfr7cVUz2RtnKnElAvDOeUGFPPn/zxxI4XwR3IepYbqt/w5YtMlwVKd4luZN78yJxZLjvTTBzbFB4A5ejHJwk45OOhkXOAthM44WwIAOOVvJb/K34HBOE1T3W/wAp/A4qA/78v7yHzeh+DYMHvy/vIfN6H4NgxwOo370P7e/zXMf0rjNcKz/aPTo06agkDvgd4ADewB67eF8aX3ov29/muZ/pXFPnK/wWOwNCqHpgs9JGsCACrhhaCdr3xGVF7TynZoIpnQpnUSvPnJOqdo64qs9xlEUilRYOQVDsqTckMQQSZPLa3PD3CuNV8yy0qWW122dgghRBu0LtbCs37nGoozVwi1m7qfraTsd27qjyZMAEcrc8S40zuVamokpmqgDQGZqarfkNT9ZHpHPEDimYVVbsEqAbNsQD8qdJixHo54jZmjVU9l+sGx0kEEkXBjcxczhJoNXqrq7QljdbKTNgFmymeuMposTwI9z/ABVlqNINwN/x/wCdcavLV3YzAC+i/wBF8ZujlGpk6P1gXvElTYc5tIjnY4tMj7oUaQ0CBIKyQR+IOOtNaiDnXQ0y6nBOGadcNZSCenP1YdKkTI2MHwPQ9Mbk5wBGAY5OOYFFTiHn8iHjur4lgT9wIHrnErHMRqQnBWM6ABHorqAhSp0I3+eAYPiN/vxX1OD1LdnVQEk6u+SB0i04vsxSDKQeYxns7k6ga3k3kjf2481VLR2TTHavujNKppqMHgQYAVSZ5c7XxOOapKyVqek6gw0kyIiCBqmByNtsVnAcoalQ/qiyn5ROlR43sxNrDGr91PuZRMmtdayIQVDLp0zrOysCQWA5GDY4z7C7LzEmcp/9WzOjZejpMBNTAneSgaZPojcYtOF8LrslMVsyaYRWAC6S60xuTBBaTESw5+jGHqZzSwamp7pnUNx9ONb7n+IOVpqzsuttbBmQiptKkFZAIAgTznnjVUwKLfRK5rKI5pO1ZwjMKbCCukW1gMQQTAJWdoviWM5TVNVHLhgyhCaqurCord9qa0+8QwItMjrbEHjWUDsWpjLoAWBCKQTc2IFthE8xczOJOX4hWemqHNVRoM2ciJC91jtAIsPSMJQUkbXnKYp1Ka1mEwCyRrIKoR37kTAi/jzxIocNrtVC5qu9DWSjlnIZSjcwBKgHSBItc4g5/WFCRpKyYLMwJJm4Mi5AvGI/EcwzwWHlDUWjym2taDzucZn4X6X65TK0FrrmCK7BlGlGdhtKsKinSdVptuLDFdl8xQZaijKq9YnUjVnFQLt3SFUEiJ8J54i8DD1iyMwKqAGDTrjkVMf9sRcxkqdN5JqjSd9URO1wJiOmEwyt8IuOD1ex1VEGXSsjHvKjOoWIjS8AD07X9AZz/FXqs761XWdxYd0iNMAxsBI+/CeJZVhFamqPIEELLX3uokxG5GK1s8lRQWcU3A0tJa/jZbXgx9+IpfKFTHXrPUZQr1a1MHU6qTqBO8r3dz0EYM/nnkKQwiF/yx5MCdVrDbDXBs/mKc9mnaqxv5WmecGR/uMWrmtW8uaURAWDb07/AIY26XJiVBRVq+kKzs5kXVhefWbE+AOGsvqqt+rpde9/c2xpF4NTJBKBm8b39G30Y0XDfc0zTq7gQAuLDQP/ALhPdp+gy3RTjoqTLZksh7l11AnVUY7KbyTyAAvi+ynC2MhVCKlmLdxE8GJ2PKNzyB2xuMvlUy1OYFMOtjJptUG96vlhT0pxPIwYxS5/iSLalVQEAw6LETOpaCSBSHLWT2jcyMbRlmbw9l8o9SdClo3gWH+Y7D6ccqZeN2jpbxtv/tOHk4gCqU3phwshRLqbkmYVtJN99M7STjRg6vDJsatEHaNeq/8A7YYYi5rLmmxRrMpg3B/DFnUyCxIrLReP8N274YlpBZFAXuwe9B72nrhzJcFyrIC+cVW6aCFswEXIe4JM6QLYSWCjnAcWGYyFEFtOYVgJiFIJMsLaiBFgZmTItiuaBzn0T/vGLJDhOG6zd1v8p/A4UThqu3db/KfwOKCf78v7yHzeh+DYMHvy/vIfN6H4NgxyOg370P7e/wA1zP8ASuHssNMHXSBKwKdIFgxAkadJva9xf0Yq/e549QymcNTMsy0zRq0yVUsZcKBYfTjQZLM8GpNqp57PqevYjbpOicTkqMrxOoisdakSQdFWmKZ5EAqALeiLHEqnxXtXAITK0zJprQRUcteJazGDHyvYdVnOL8EqrpatWHiMohYHqGZC0/TiEP0FNMjM5oGmIB+DLe5Pe7kHfpjNrNSjH5jJ3+XqVrFyzNFztt/fEzhvHmVwKg7RV+U3dvMmTzIsbc+uLutlOBsxZs/xEkiD+qXl/wC3hA4bwKI+G8Q+qH/68LWHV8KfM1+9UHaBkri5bQxMMH7wOxkAz487jEXhYoVSwJWmAe89UmO8Y7ioI+jujGmGV4GNs9xATvFIX/8AhhS5fgQ0/wDV506SCJoKRPiOzvhbAuIHvb8MD5pL66LF1ZTFjoYqZmTyNtjNueH6mbYnMMWJqgoddiSAxRg3UyU9RxacPznBaFda1LN5xWQkhRQGiSCLjROxPPHVz3Bg9R/hmcmoCDNAQJYPYaORFpnGYqmSp0xBCpvIB6gYVOJrcS4NMjN5xRbuih3RHTUpP347+k+D/wAZnPqB+THaTlBCnHCcTv0pwf8AjM59QPyYP0pwf+Mzn1A/JhIggzhDLOLH9J8H/jM59QPyYP0nwb+Mzn1A/JiBKCupSpBVipHT/ecNcQy2ttfauzNp1IwAQQZmBOroB3Ykm+2LX9J8H/jM59QPyYP0nwb+Mzn1A/JjLpRq5lXnchlKq6eyNPmGTTqB9IAkelcN1eCZd0VXqElQArk6THKYjb/LOLf9I8G/jM59QPyYP0jwb+Mzn1A/JjFjXTNXJ+Gf4nkSqRRdXjzqqknlYk/dir4fWzFHV3EOu5l15dIaBjZPneDHfOZz6gfkxwZrgv8AF5z7Ov5MFR9F3wxvE3qOuotTk7gVEMW20oZnEReIVYCMCQoiVDExy8kQemN78L4L/GZ36gfkwoZ/g0R8Mzv1A/JiqjyCSeeZThbs4cIXUEEhlCSPpbGi4qpzEA0qVMCwhnYxymCqn1Y0Iz/Bv4zOfUD8mOHO8F/jM59QPyYrpkicGQp8CqKe7mHVeYTu/gcS6XB6agdxSebECTjS/D+Dfxmd+oH5MHw/g38ZnPqB+TFghU0KQUQAB6MdOLT4dwb+Mzv1A/Jg+G8G/jM79QPyY0QZficKq0lFOBBYXqMT5RLfJnosWgGcQ2rtp0am0TqCydOo2nTtPjiy+G8G/jM79QPyYPhvBv4zO/UD8mKSCpwqjV0md/X9xFwfHFp8M4N/GZ36gfkxz4Zwb+Mzv1A/JhIggfCReKaX6lm//KPWDjp4i8QG0DogCevSAT9OJ3wzg38ZnfqB+TB8L4L/ABmd+oH5MJEFOWw29cDcjF0czwU/+czv1A/JhhqfAz/5zPfUr+TBt+FS+lQc6uoLNzh2cWdCnwJWDHN51oMw1GxPKdKA/fiXm89wR9szm6do/V0I/qU4Jv0jRmc5UKqSI+nn6MVjcR1DQ/yhBa/dB5nf/gxv8jxjglIWrVnbz6uVFRjHXWpXw8nC+Kcc4JXUh6tUTzTK6TtHSPuxiqWbpSKP35f3kPm9D8GwYr/fK90FHOZ3tcuWamKVJAWUqZTVNj6RjmNEMtgwYMAGDBgwAYMGDABgwYMAGDBgwAYMGDABgwYMAGDBgwAYMGDABgwYMAGDBgwAYMGDABgwYMAGDBgwAYMGDABgwYMAGDBgwAYMGDABgwYMAGDBgwAYMGDABgwYMAf/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703495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203848" y="1700808"/>
            <a:ext cx="5760640" cy="4525963"/>
          </a:xfrm>
        </p:spPr>
        <p:txBody>
          <a:bodyPr/>
          <a:lstStyle/>
          <a:p>
            <a:pPr marL="0" indent="0" algn="just">
              <a:buNone/>
            </a:pPr>
            <a:r>
              <a:rPr lang="en-AU" sz="4000" dirty="0" smtClean="0">
                <a:latin typeface="Ebrima" panose="02000000000000000000" pitchFamily="2" charset="0"/>
                <a:ea typeface="Ebrima" panose="02000000000000000000" pitchFamily="2" charset="0"/>
                <a:cs typeface="Ebrima" panose="02000000000000000000" pitchFamily="2" charset="0"/>
              </a:rPr>
              <a:t>“</a:t>
            </a:r>
            <a:r>
              <a:rPr lang="en-AU" dirty="0" smtClean="0">
                <a:latin typeface="Ebrima" panose="02000000000000000000" pitchFamily="2" charset="0"/>
                <a:ea typeface="Ebrima" panose="02000000000000000000" pitchFamily="2" charset="0"/>
                <a:cs typeface="Ebrima" panose="02000000000000000000" pitchFamily="2" charset="0"/>
              </a:rPr>
              <a:t>What is to be done and </a:t>
            </a:r>
          </a:p>
          <a:p>
            <a:pPr marL="0" indent="0" algn="just">
              <a:buNone/>
            </a:pPr>
            <a:r>
              <a:rPr lang="en-AU" dirty="0" smtClean="0">
                <a:latin typeface="Ebrima" panose="02000000000000000000" pitchFamily="2" charset="0"/>
                <a:ea typeface="Ebrima" panose="02000000000000000000" pitchFamily="2" charset="0"/>
                <a:cs typeface="Ebrima" panose="02000000000000000000" pitchFamily="2" charset="0"/>
              </a:rPr>
              <a:t>who the hell is going to do it?”</a:t>
            </a:r>
          </a:p>
          <a:p>
            <a:pPr marL="0" indent="0" algn="just">
              <a:buNone/>
            </a:pPr>
            <a:r>
              <a:rPr lang="en-AU" dirty="0" smtClean="0">
                <a:latin typeface="Ebrima" panose="02000000000000000000" pitchFamily="2" charset="0"/>
                <a:ea typeface="Ebrima" panose="02000000000000000000" pitchFamily="2" charset="0"/>
                <a:cs typeface="Ebrima" panose="02000000000000000000" pitchFamily="2" charset="0"/>
              </a:rPr>
              <a:t>                                                                                                                                        </a:t>
            </a:r>
          </a:p>
          <a:p>
            <a:pPr marL="0" indent="0" algn="just">
              <a:buNone/>
            </a:pPr>
            <a:r>
              <a:rPr lang="en-AU" sz="1000" dirty="0">
                <a:latin typeface="Ebrima" panose="02000000000000000000" pitchFamily="2" charset="0"/>
                <a:ea typeface="Ebrima" panose="02000000000000000000" pitchFamily="2" charset="0"/>
                <a:cs typeface="Ebrima" panose="02000000000000000000" pitchFamily="2" charset="0"/>
              </a:rPr>
              <a:t> </a:t>
            </a:r>
            <a:r>
              <a:rPr lang="en-AU" sz="1000" dirty="0" smtClean="0">
                <a:latin typeface="Ebrima" panose="02000000000000000000" pitchFamily="2" charset="0"/>
                <a:ea typeface="Ebrima" panose="02000000000000000000" pitchFamily="2" charset="0"/>
                <a:cs typeface="Ebrima" panose="02000000000000000000" pitchFamily="2" charset="0"/>
              </a:rPr>
              <a:t>  	                                                                                           </a:t>
            </a:r>
            <a:r>
              <a:rPr lang="en-AU" sz="1200" dirty="0" smtClean="0">
                <a:latin typeface="Ebrima" panose="02000000000000000000" pitchFamily="2" charset="0"/>
                <a:ea typeface="Ebrima" panose="02000000000000000000" pitchFamily="2" charset="0"/>
                <a:cs typeface="Ebrima" panose="02000000000000000000" pitchFamily="2" charset="0"/>
              </a:rPr>
              <a:t>Harvey and Wachsmuth 2012</a:t>
            </a:r>
          </a:p>
          <a:p>
            <a:endParaRPr lang="en-AU" dirty="0"/>
          </a:p>
        </p:txBody>
      </p:sp>
      <p:pic>
        <p:nvPicPr>
          <p:cNvPr id="4" name="Picture 2" descr="https://encrypted-tbn1.gstatic.com/images?q=tbn:ANd9GcQcmSX4Nqzhveeil0qC1AH_-5rXGa6Mevva8ZIS08SuV4J2um2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55679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In for the long haul: Organiser Ian Gaillard addresses the crow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56792"/>
            <a:ext cx="3095328" cy="531403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https://encrypted-tbn2.gstatic.com/images?q=tbn:ANd9GcQm-m9Hzo8kyucyxtNtLTwlo3F9d2PYZ5h_qZWegxOppPy21Jtnx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5328" y="4840027"/>
            <a:ext cx="6048672" cy="203079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new.nscf.org.au/wp-content/uploads/2012/05/nursery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5328" y="3356992"/>
            <a:ext cx="6048672" cy="1728192"/>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2" descr="data:image/jpeg;base64,/9j/4AAQSkZJRgABAQAAAQABAAD/2wCEAAkGBhMSERUTExQWFBUWGB8aGBgYGRsdHBshGhwZGh0fHh4eHycfHB8kIB8gHzAgIygpLCwsHx4xNTAqNSYrLCkBCQoKDgwOGg8PGiwkHyUuLCosLC0vLCwsLCksLCwsLCkpLCwsLCwsLCwsLCwvLCwsLCksLCwsLCksLCwsLCwsLP/AABEIAKgBKwMBIgACEQEDEQH/xAAcAAACAwEBAQEAAAAAAAAAAAAFBgMEBwIAAQj/xABIEAACAgAFAgQDBgIGBwcEAwABAgMRAAQSITEFQQYTIlEyYXEHFEKBkaEjsRVSYsHR8DNDcoKS4fEWJFODorLSRGOTwjSj8v/EABkBAAMBAQEAAAAAAAAAAAAAAAABAgMEBf/EADARAAICAQMCBQIGAgMBAAAAAAABAhEDEiExBEETIlFh8HGhgZGxwdHhBTIVQvEU/9oADAMBAAIRAxEAPwBeyeVmzIaQAELu3qVavYAWRq/2f78GOiSaJCT+FNXO16TW52r+6sQ9IycUQmjzLuDoUKAh+Kk299Vnjbj61LArHLTMAPg0gi/cih7Xd++JcQFwrQJvc8Hnjkn8rP1w19LIXLTpQJMWqx8jX679vbA6HpJeMivdVPsd1v54J5HKUrAkC4QhI+bUTWL00RwTdIyrxliFJJAUVt8QAJBrtd32o4fOk9OiihXTqcOoJcgvqsc7tXf8IH0wG6R0uSRoZPvMcSJ8SK5tyPfi1ujVe+HCTKSFd5oyp76T39jq/li4pLkmTb4FXxf0+ZVVYpmiV108kDf+wWFmvau22IcpktQEaUo47ADtdcbf5GKvi/xODmFybKpkSRGVwKBsXXJo739AcTZRoDIsE+vXIKATgXfcbg17f88OrHdAjw70QZibzSgcBv4kgLKwq1/hqukAGhtxXvxh067EzQ6Y2cNHvHqG4YA1uduP618Y76T0fLZaxDauQSFkJo1e+/P1xZklXMIyFkKsGRwthgSvHyIsHcYtNcGbu7QE6RlFfLx65QjBVsOBquqN0Tvf/TFo9PW0CSI5LDcXsB9QQb43rAXLLQ0g7VQJGo7cb7bmucNvhpUMVvp1BiAdhwP35O598ZvY15CTARjg182/QC8KnUejh5iXKqGNgu21DYi+9GhX1wyZrORrGzubUHYWPcAVfzI3PF4o9XyIlRgx330m91PuBQJ/LnCVtbFaVHkWM74GgeiXyxPuXr+7Af8Ao2AZUAAzOrUTD5bsLF2BYNdthuK+o76t02ZDQbVtzuP2OEw9AzSiq1i9vhI/RlIw6rkl7hrK9JXWAssqEHnMRsqCyBer2s3hi8ddNLLJMuh7dCCh1E2aJAFmv7sJ3h/o2ZfNwoyBULguSFUUvqPBreq+pxuGWzJA0mNgB+LYg/kCT+uJatgnpQi+HsjozMwLxj+MOC3qBCfCQPyH0N4LZPpkXnwN56FkcsKRtyRRAN7Vz+mC3Vev5aIXMDQN/AWqiDdCz7HjCDl8+IcxHvapLLvR+EBaP5jthaaKU7Ic6xHR8rRP/wDJYHtY9Z/Pi/8Api1lyRmYNLsoLcCxdhtj8jZwazHhXR0hopaLw65Y9LE+rT6dqF8n07/XC504tJNEY6L6k0qdt1Y2DY2FH+eB7oQfy5kjzcoPmSRI4UULUevT8VEAgVt7fQYF9Z65JMkgBWIRrqpTp1U3p27kXwPng71Hps65Lyo50kk80u4Fiw29WeaO97bfTfOWtY2LNqF/EL/ENwfoa+hxioqy2eymSDZiYyESaL9AO1XVkrwL32P88HvuESIDITqVtVopIs36Td82BZ9tuMAuldUNZqGyE8mRzWxZv4Q/IrRH5nAvPdQZzp3Cre1nnfc/P54JwlJmY+9J6+xoRoohd/WwBYoQpNNd1YF3sKB3w29BVvKAGlACVu9Z2O9En4fYH1e474zP7Moh95iLIxDeYAbZRYTV22biqw/57xBcShYm4BocKB6itLVbCx2OMckdPBfbYg6/O/3mo3Nm15ACjZuV9Q308878jbHzp2UEdO8oLIzA0dm4ah3q99v7Q5wJy86yMzuGJUWau29WwsAAj9LG3bBFkilREDguqMxItLYmwgAHY/TaqrtmobhTjv3LHUs1UZKzWRRCgDSOQQSQDpO+w/5YJ+HuoecisxVqQ+oAad3YUBqbsqnn29wBWjiVh5ViMMy3ItWAVI21D0kEhKrbesR9LYRgyCbWgpCSwJBtySa2DaCuxqjjaMZJbDvuzjqPU1+8qkYcHSWJoqLDIorcBgdQ3B7YnyuYYNRYnQQ/c0CWA5G/DDk8YBS9SSeUiOR5X8tmRnZSQAyFl9DEG/SwsAgjbYnB/LI0bSFkZajTkfEYzmGNe4ojGlDCGU8QxlmUSx6gbZWUir49RocVgjmOoeW/FgkWb425+eAU3hmGQeYuYdnv0gyLoLGzVBd++252xb6/4efNNSvpAFEcXZU2CBYI0nv374q2kJU2Eps+VlVdItrF7nYFfazW+Pkmok06gX/VP+GKvTenyQxKsh814wxQja9lNb+53/T2wPh6tmdI1xOrVuAoYD/erfEa65L0W6QNzXghw0Sq0YBJG3JoarJr5H9cKctRZQ8fGoJJ9IJPy7UMX4pDHpTddAIA9h2oH5YX+uTkZAAjTcqD24Rzf13xr6ES2bQ4+H/DM8sWpjGBqBFX3c3/ANMV+hoQ7+hJgWuFlli9Q9wGN1yw2O173Qwu5bPyJkJni9XrpratIq7HNmyNvn8sRdK8KZ5M1riBXgalWQ7aaALKtcHfftXbGtGTexpIzsy+WwWJEDevVLFpK2Ad1XUCB6hR7URvtVzUmbaZhlvLZCW/0kpVUqv6pJ3valP5DBmBH8rS8QrSBpXUBe9tZQHcn27cnCzmOmTiaN18totLljHrsbnSCLCihQ3WxTC8PsTHdkMX2fGRzmM1LA0zFrCyfwwCCtUVBb07eonBHLyyNC0WTEPoHllq0nYLWljQK6drF7aeN8VZpgASRsBZ/LAvoeZliy7SZaVY1LSNqZdS0XURpf4KXbvud+1VFqO8i6b/ANR1yPSwI1aWFGlFB29O7d+CRil13pxlKsrOjbL8Z06S2+yizQ4xJ4T8UyzgCeMqV0qXDABm4PpuxuQOD9Tho6h/omFEgitvntiW0nwgWpq7YKyPR0jADxLQHK677VtQoc7/AEx8yvTsrmkDxs+nY1HLIqmje6q2ltx3visVctcOszF5pCRfqQqi7VR9JoDc3bWDVisAukZ2afyxHCRA1BZD2ULak3vXbbufriXESk73J581I0kUM0MhUSfjiWtO4JDb7DYkc19RhjeKMJVEHex//pawo+MGzOSRMzEyMEYqy+o7tQG1b1Rvf9cRdP8AD2fnyAH3lo2IDIlqQwItQ0g9S2D9OMTBqGx15EstSk6+i+58zefjM8amPWoa1UBgWHfVQ0CjwTpIIHN4dofDcBUakCsRuBIxAPcAmr+tD6YRug5SeXPf96IUQxVSXStRFMCNNgflupF3voOY6ckkQjcsVO+q6PvyAPp9MU3e7OdpRlpiCuseE8sImZgaT1+piANHqu9qO3N4jj8XwkAtY44bYe1+qsDM/wCB5deiOdly0lh7oFV9r2u7oX+d4K9X6Llo+nSRrBcUILiMbFjGNRN8kkdzzhJpMlq0A/EE+RzTVK8hYbaVfba/wlSvc3+hxx1iXIRZPU7szSKpjXYsNKhRsANjWo6tiSeBtjO+o+LRbDLxqFJ2qMKANtuSW+t+3vsEzfiCSVw7qpYd21H39yf+uLdWJWa14VlbMS5TMNuD5gDlvVaB/SRZv3FbgYeM51EIQKLfiY38C3Wo/n29gx/DhF+zecDp8UrC9Ek5AA96Sh7WW57b4LzdXYFtL7k+qkjdXJ1CxbhggAC0QKFdyTjGT3OjHDa62GjNhdPqrehe184zbNsgnkCwpLe2hgNI2Vr3u/57nDZLnQ0C8sIXVygpndArFRQO7djvyjYzfxf0vMJJK7ROUUxyk0aoRgb6fhGpCDxVjCi1dilFrYUmzRWSTSxF2GVF0ir49wt1zXbEcc2oljybs/rhm6J4EzUkmuZWgF7uwOomg9qi7v8AUbD8qwNznV5UeQfwWYal8wQxEmrF6mQmz7/T2xd9hTq00ht+zHKyMY5HdlClhHZb1ACiF7aR3/T3wYjyrAHyg0xW1JKr6iHYMRdbDSRv2+bXgP4C6tJmMysjsFuQ+kXpA0EBVG9DsBhh6fn2gj9dS+a7AaWOm/PdWOqt+VuuaJvvjCcb5EnXB307KQIJZo2sKoBj39JZQaBP6bgHajipNkY3KNKGpUldmGlaAEQFtqWmFijvuDtvgfFn3j1NoMgeitOVIDEhVoA3ued98HOl9Z1QspgSVirMqNpZ3AINAGlYDaxs3HpOJjBp7hJprZlfNZoCGeVgdJjDUQCSwde49Nsy3ttRwtdLMgjm1yeaFzDDVfpITKzGxvWmwp/Ie2LuaUjJ5kGIwl2d9AY0h8tJAR3X1EnT7sdqNYXOmJmJejyCJHmP3r1KAWpfKWzX+0R253+mkO4mm6O/s+yCo+Wm135srR6QPh1LJHv72SCK9t+RWkxdUWeSUgFWh9DgjvpkPY/DRJ5/LjCx4Y8PMsmWg82P/uziWQ6h6SzBwnA1E0RtY5/N0yvRKnl3BErjYbFVTam+vq3+eCStj4CWVjiymXX0kLq22s25NX899/qcdZzrKQOdQJ1cVXbHXiVR92cnatLfoynC/wCMJKkX6H+eKbolKkkgr0LxbDnS6xag0TaWDCtzrAog7/CcBj9r2THKzA9xpX/54V/sgzDDM50bkelvzEjj+THH3qnhvKmZyBAu/DeffzvS1fphK26RqoOXBFnOsuM5NBI3qC+XGSllmKAjsb7Cia498c9U8MzZmCCEtFFJqLENSGhr3EaiyQNPYYX8t1AZJ45tVVMqu1n1KwIe/f0/uMaDLkkSfz9cgJUMFWtP4r5BoOWFjsaIom8Uk29iZ6Y3bB/TvCy6WyyyapUZXZaI1qCCDZOwIAXv+uKbeAesytqfN1Z+H7xIAPppXDLmMtIZFmjFOB5cihgupbDgh67dvfVR4rBDqvWHjMLB5QmvS4VFct3F0prgjUCOfpjTfuZNLsH+mQskESSUXWNQ5G4JCgGr3Nm+cRZjpcUjta0xAth3FEAfueMU169HHAHkLtptWIFksuzcdtQIvjHfTOsLNPLWtQiqCGAAJ1ODRs3VV+Y98Zp2auLifP8AsnDW5bj3H+GPuVyMaDSI1KgEbgEnUQTZI424+ntj71PNTF9KRkoOWsC/3xSm+8EUkQv3YrQ/RjjRaWvMznc5J+VEPifqYjaI+Wh5J33pSpFGqH1r8xvj0XjGFjchaL/aU1/xLYrC91bI5hCpmYuWsLXYijsOMDosxtYBo9uP0+XsD3xonjSTexxZMuXU0OGb6rlZKUyI6mzeutJrb2beyNr7bYGz9aiR0aItKV7H3qt24sfLFDKdMlk+GBj89NfuaH53gmnhOYIzsFUKCdN2TW9bWP3xpFRhwxPJmn/1+x7pshzMmmcLKhBqNl1ICKNhSDZA4O5wcQoyVAUEQkMbBQRQUeWyiu6tQFcVXbC700kyoFq721Da6OknvsaO2DM0oyGSeTMMrldUslCgWkYtpUb8sQov88ZZkk9jp6STlF6vUuBhJ6PNbaisgG/yDWKN7n/DuSObGwUl/oP7zQ7YV+j+L8tmYUYocuZdlElKGILCkf4WNhqFhtuKwXlywQai7ADbQTsQdsYebg624Lduixm5/SNV3dFUN9r52rg/5rE4jN6NA8rSQe3NbV7c8YE9HzsZkGgjRvZ1XZH57VfHzxFN46hEoRldBqZdb7KChptgSfpdXRw5QcP9uQhkjkTcNyLqfhPJyQpElRrEToEQUMLFEAkd9mJuyQN8I3iHwRk4JY0CSOZN2YuAVJahsCq1v23w++H+n5iOECaZXYgbkLaHckWCddE1djgbbbx5fw6IJPMkk81makYrbBmBvj0oL3G2FdLcFG3scdDligggCByd4YxRUMAxPuRe3xEjVv3OCjSRF2UxnarahRLb6RR1Fqo1XcYqy+HZfvMJVl8mNg5UqoIK6gApAv8AEdjsPzxeiyUYnkYk6idW7EAWoSgLrgb7YBr1ZCrRTQ+n+Hd7sul102LN7gjnft9cCs3OssExk1BTwFFkek25sHYg18gDveD4gVfhChfkv9527fsMTZoq6FDwwo7jg7H9sDjFvcFka2s56QA2Wi7gxpzvsVGMy+0/occJEix7yAqpHA0gbH9TXyHyxpHSlaPJIp2aOLTv/YGn+7CjnB97l8qajCAXok7MCyWH5vvuaq/liFKnRLhqp+gofZ84SSG9j5u/6f8APDb5gGRGpSPKaTVYIrWz0Qe9A339u+0XhzwvlmzNBSjRU6Mjlg4vbUCWrYjhhgv4lyyxxuHO7bA1tp2BvfbdhgyO0XGO4m9RmpIwvMYXiwNgFP8AO/fjHUjq6rvRV0PzFutH57E8YN9c6QrTalJF72B3Fc/57YCTZDQAuoai8d7VVyrX5c4zVwymmSMcvS2tu/4jG3SJ8xlJYpZCC4IRiCxCkLsRseQTz3/LBBugR5XpqxxqLUC20AMzd2NfiND3PHtiuMx5CqCxc8k0eL32Ftx8j88EvvjTqoQ6l9LKQB6hex/LfHLHNJScnw+K9TkhJ6Un6FDo2XUwyx6GUPOHhJFX6EfSLN2NDAjtvhpyOVp5JP8AxAv/AKRyfnvX5Yljyg1B2A1+/wDn5bYnRKAA7Y70r3Nmz6wwE6hBraVSLtBxzuXwbOBtgTNZ7Dbvy/bCyryscXuJfgXw6cnPmCZFcSqCK2Nh5GIrtS1zydXthN65m8uuYlV5QrB2td9t/pjWfKynmo6yxqxagoZaZuTtdl6/6YpZzqeTR2WQ5bWDR1vGG/ME3xjlfUz6aKb81/X9rOmDjb0kPWPCGWzUiB0cLGfMFEJ6hsAfTqI784vSdKKhdB+HsKBPvVmrPzOFb7H+mhMo896mmejtuBHqWrvfck9uRhoz3UnGpowCkRuVj3Cka0T3YLZJ4BAG5J0990jmhBzdIGdUklsARzRgH4hvqsf2A/Bxch8OSkRPrDCw7Bwb49Ok76WBN8du2DWLMs4jTUxoAb/4D3JOwHc4bk2qb2M1DzJrkAQ+HpFgWNTpZXb1KwtkLMaJK7E6rNDlRi4emF4UWUNYA1AMaJHO3BBrisWcpmJA9S0PMFoP6hHKE9zppr9w/YDAvx+9ZSiaBat5TGp2bZiN3B40cHa6F4zUUbZJSvf6hV5AiEsaVVssfYDcn+eKmQzzsxWVQhYa4x307Ahv7a7aq29Q9jgb1nqCqgBsRxgWQpYGTTqjUhQbVaDtX/2x3OBuX6xLJIqtKski00apEw9TaaDGhSMjFGu61auwob7lJJeV8v7enz0LvjmULHESSP4oAq7JYUBt7nasSeC1jWSWIqNahWDUBYoA6e9ccULOGSKNHjVnQUQGAdRYvfcHgjHMeVjWTWIlViNOsKA1WDXF0SP1Aw63ujl8Lz6u51n84U06V1szUFutgCxq9robXW9bjEkE6yLY3U7EH9CCDwRwQcDuo5lllLKusxR3V1vIa5PsEP5HA+DqzCQk+WsjEDy1N6/w+o7qrgig17igQNtJudFKku4t9H6O+WmESqSsc3xAH4dYokm9wv8AIflL4m6c05hha2VpdTathfwi9JGyglgO5dRRN1X8ZrG2cVj6Y5Yi5YBtWuIhHUj+t5baeLG3tWGTL5iNyvKn4gjAhr3J2I/qknbszDa6Gk2tKdnLjjKE5J/XuLHW/AU8uZi8zRNCGMjmx5jGlARvh1rsPVV0WuzV3c70rNStUh8tQ2pSAbsMzJQvSK2uxuRdnjDUvUwdiLr/AD3v/N4mzFSqBvsb2A9v+eJx9RWyJnjhla3YF6f03STeorZOlENLYHpUWfrttzsMVoumaDaTp5jK3pkjGpuFo6roWKaub52wezPQo5UMbu9MQfS5U+nfYg2OMd9SykUMKekkRihuS1KC1Xd8AjE5JPI+DfDBYlSZQzGUKwSGTSPLUtSnkot1udhtX54KdNhj8lVVRpbeq22rn57D8xhWyviKOV4o9LaJ/Sd3qyCa3JDfO+2/GGWO1pEdwBsPgIH7WMN45XuPVb2e37l1c6CTQLVYNDgrWxut9/2OBBmIZjTrQW7FXdnb5C6/I4K9NzRYU3xC9/cWQD+1f9cDeuTAyBbv4QVAJbdrHGwvjf5Yza3UrHKLacSuzMw/fvvuK/b+/EmRm30s3035JvbHDxhBZ0gV+JrxyM5HYGoNRBGlT2Pci/ffC07nDGFMPCMFdJO+kjn3r/N4DZvoQCAIWVqLWGN3ySD29vbfjE0c6rOS6adMdCUvsQW3TSaANr/m8DuteImjIYMgj31saYDikAU2Wrc17jehh2lG2ehXmruVeg9PzK5pncFlAZNRABNEkHbndOSe4xz4qDTokagGR1lNXuFDmv5D/hPzxYm8YyIFcZfzI9vM0yDXGGNWYwCW2omuDY7Xi42TjeVDpZWVCt7eoOGJUd7Bv9DY74TVqhxlva7EXREhzkYYsSVC3pNbsoJvvi7D4byhLDRqIYE2zcqdjzRoj9QcUujdJ+4iamH8QoEUjTRCkf1jfdjxwcTr1PddPb4fTR5A9Z1XvuTQPYjje69eQSbVLgG+KVARo4yA2oiwb0amStVbrYNi/bAnp4VcmiRy6yDpRyrKPTTbLpJY3uRR574HePj5mZWOImOSaWI6lZBIlpTE7CRBoQcNpOkn62OrdKeSeLLgNoUks2kf6x770Ca0gAk884lxW/uTXY0PpGTkXUZW1MxvYmv0Ow/LBG8VenZMQQpGOEUD61yfzO+JnkrnvsPmcVFaVRDZ1LMFBZiABySaGEXx71SOOOcMacKHQAgMdBY7X216bA3qz2wx57LPOEFmMLIrMrUbC9jpYjfY84WvGfhOTPahEBbKNLNWkbljsd72A27E7HbC1bl6drFLoHWG8tJpI43PnF4rUKaXYuStepm9N/2G5DGyHV/Df3uVsxUieYFbT5WuvSo+IOLvngc4v9P6QkcqBSrKqBYkcHSyAFL1AmyRvYB9TGxifM9dMbFLmiqvRrI02AQK9Vc8X+Q4Evcss9KzQTKJBHqURj+IFoSepySka3sbO7cKON/hhh68wKhJIlhYgLFLGyMqayCNhyFDiidynzOD2SycLxeVpRdLEaVC1fNhSDsQQ1b1fyvHM3hlexv2DDj8t1H/AAY2SfcHKDVK185LPQZNUai9Wg6LG9hfha++pCrX/axV6l1ZWJIOoKSqqjLqDUR5mknfSdlBru3tjmDLyRZtEFmNgCTSAWi6exB2XT+HegMS5nxJkJJDC06F0bSRqYAHuCR6fluebHvifYcnFNv1+MpR51y2lpJWNgpqiAAclCh1A8AkqfkTil9oWbkkggMIp/W/wkkFAoZQdwGALbEMDpO2wIYYunZZj6GRj/ZMZP7C/wDrhN8d577oqxtFJKXcssaStGhXfUWKkOQDXpsWaN7Ybdbk1GUaXI25nocLMfwMWJbTVsSdyQwI+ew74rdPyMbSaFOpSu5On1A71sAK29r5/LPei9fzX3iBI4VjjOv4WMoUem7LF2UMdApXXck1zbTnXDoHiaZStuqxUJHCKVKrfBOr8/zxx9RT0peqv9f2No+Jw2x/KY48n9Pz/wAcZh0bxVm2jDmSUKeAwBZu5o2dhuCTVfls1f0tmUVVkYL5u0chUEA1srfUb2ed9+w6FkRk8bLnUuiPKX1CNgzhhYJbZQo7qBVX33x7L+HN/UwBocHsBQ+EJfA+LVxiXPdZaDKNPLQKDf8AMhQdh7kHYYR+oePopUISYeaQUjYK4AurGqgQDxqqhzvVYukLXJ8Dzn+i5T+GZFVPLLFabRuy0x2IJ9Iu+1X2xTzGSiW2SYswVh6n1aQTXJ3AG43+fzxkHiHqDqYW+8CceoeWACiLsdIGpjpNafVuQBZOHZcp5EBcSFmUN5qtE4j+IMdJBDAIWv4vWA3fcRLS0NRnbGrywOAQO1gNx9N/bH05oquxArk8bbb78d8K3UupTZaXL5eEQpmZYS7tuY13qksEsfSdzf03xN1fq+YjSJJo4MzIQ1k0gfZqGlkI12AoJ29R+Hvm4pGawOXAznNHSpJGzrya70f1F1ifr/UUjaMO2kWTe/NFVG31J/LCL/2hyogkhleKJzdwl1GkE6gqt8LFSeBt22HF7qfiGIyRmd0KlVYIoLMrFENuQdhZNUDilJrgvHipU/cI5LIZaJy6Kobft8N80Kpb70BghDKpaw4ZhvwpNCr4F78XhafxCkcLzpocopJrjci+Ba2aG/fSPngDF4oTNsCE0aWBb2o/P6AnHVLNBQckZxxyc1Fmj5LMsoU0x0j67UAygAXv8QvuBxgdnghzcjsdIZSrNwQEYAdjtan9TgvD4hjcAwprsKaBRSA/BOoihW/zra8ApNf3plcBdakr3BtmJ3+RNY5ck6Wx0QhqdMIHIKAKTZvxEGj3A2IO/a6wO6z1zLIy5YZhYswStkLqK3uRZBVCeLc7A3vtgMvibN5bzPvchnVImYpoRLCkHWjIN9NAV8yTsNkroUZzWdGal0hHlaWgxNb664F9h2wSepOnQljfFGrpnvPVdTK4B3McgIHpIu623vbc4H5jLqztK48xUrSDQs1VUwP4vVtVmt+2CGU6ysgpWUqo3qqArfg7bbj9sLfinxA0REUDIrUW06CWZbIADFWCk0xBNfrviMUdKjBuzLJhklKUdmwzJAFY62MliMP+K9IfWK7jZdvn8sEsr1LKqmtmJSEalJ1lgDaG/wCsAGqzx34vCXk+oZmTLsIBJG0bBTrkR1IAIuNlUEg3d12FXgv0HK5hM2krQkRXTya0aNtabyJpIIshdiCAWfcninLVK2VDpo4Mehe/8huDr6O2tSZImrTsKN+11uL39h9cfG8ZZJXkjDKHiPqtWA7cNpKk78XjvrUn3I+aukJISASDSOwJBbTyhI3Ox+eEyTIupzCEK8swZl9JqUuF3VgpFci9q4NDFapblKMKSGFunZeTOpnp2Q+YBFEg3B1BwCbHxFTxwPnhhynSEbMNPdkNaiuKQIKP0Bse9e26gYM3CYJDl5NEe5AZbFgrZ0Ek0KHAAI5rGhZGHTGorSaFgG6NcX8uMWnZDSRMRj6VGOH3NHjvj5HIOLv/ADx9cF7kURyZYNq3IJvcHcdrHtitGAkYQEknYsdzW5Y8VsPyGwxS61MYZlntqGlGHYh207VvYNHF2JhShhRrvt3sjf6b4m/NRpp8tid4oyQVCfhrTQ3obEInzeyXJPF7fFhcXrcwFB1IGw1KjHbblks/njSs/DBpXz2X1EhLPLMCWKj3qwPYDFNcxklAUIhCgAWgPArkizhuIlJIVeteHJc5LBJEqvBEpIt01u5a2sHYWAPeqGBfU8xnOnyIkcsqJIAQHGoWdiANwKofmT22xU8PeIZYRGwYaddPGGBO5AJAq/SKNXdb4c/EefgZohmDCvxFHkO3pOwBBWyR6qvYdjhVqjae5svK6a2FbOeP8zG0ssyEGEFYiFALByoB4qiRz7fMYUvC+WDsD5YOoWNRNH3Fje63w/db6n99iECKsio+7xXo06frsDY2vaiN8A0y7GT0tvGd6NsLJqx274iV0XBx1bhHw/4By6SSgCOUfCRLEGrUQwp9WoH+0AKFb2CcWT4HeNHy728JJaKS7aMktWoHcAClJ3BBPB2BvwfIJPPbSBuq3/WoNzt2FC9+/sMMUT/hP5Hv/wBcVpbjuZSmlN0ZR0/7wJIWVfKjVmSSRxVnaxV8CiKG973tsZEAghiamSVSUSMOxB1ybnUzNXIazuBtsKtuzXRItTOI01nfUV1LfuUsC/ciicLnU/DeYYxtGImKl2YrsvAYqF+LUxAC3ZHvXKlC6oqM+8mDuqh0ieRiHUggop1MbBcVXexdYFHrzyyCImdo29LGTcxkLqVkYbD9a496wbzIm8kj7vM3FgQsDyFA+E3V3sOAfrilL0bNlwv3SVFkUBGHrVdVbuKtSB+Ftx8q3iMLTY8zjekuR9Vmn6YAXtg5C7bvoUML7Hm6PtjiOBIwlxoRLKqnYAVuWPHetP8AvH6YcuoeG0GXSGJABH7aQW7E2SLJ53OK/W8srxKjIqtrFMxQD0nY7Ek2N/f6cYJRd0LHOlt3Mm8S5J8gzxhVRywZXVAA1ElSvII7URzYrY4a+pdTlGUlKbs6qutba0sW2mthoJN3tZ+oYPtN6Ec1kQUQySQsrIFBJIalYADc7ENQ/q4v+EIGiyeX1RFJvKRXtfUK2F9waAJHI743jivYjx9N7AHrURaPKPJEfTCF1m7NhSVI2Ir587/PA/qUTCGORUbRHZkeMMSNgFDhQWIIXmtq7Yeep9OeQ3b1xprb61XPz5+ePnTcg0LEhmF8g8fI12Pz/u42eC3ZmuoajRjnWJ8vnUKx6FlALrpu25JFFVuxd1dHfYA4ZupZeUSRfe3DMI0BLACn0KHH/FuNu/6HfE6xQEZmKONWf0s4VdiLNgf1msjV8vc3hP6hAZF1USPejX645cq0bM9z/G9E+oi8t0uPqwpmejodDavLDMQXAuvSzbjax6aqxuQcDlzGmZg0DMimlGtU9J5cnV6jXIF80OMU1zDGtTlgvALEgfQf8sWmnSVaB3HfY1/yOOaDp2ehm/xMtOrVv6Fnq+ezbRSQh2EVqy+ollWjaiX/AFibg0dxQBPbE/hbIGGVLLyWK9e4GmyzDSe4ql527mq4y+fjLkEsa0qvqpN6HFAEmvcc99qM5HoMsUesldDHUoAAvUAbNd/nd41crVnjz6bwmtW178kHjBFZ49LNG0itpeirKRRI7elg1Ec873ih4D8OOJSBWiI+pmAAs2fTueedr+dYg8YM0ckIJGnRqFncHUQb47AfXfuMGun+Jo8tlkcjWWJYqvcXps/pWO/HijkxKzypZZYsz08FuWP7tmGofw33SgKA4pvobonkd7wQy/hCGSNJXZ1JYsV2KNuSNSsN9qsWAd7G5vvLxR5jTNGCVawbG4rYj5i+42OLkMapdkKWv4iQWNfPc9t8JYYxblew5ZpZIqLW4vnLHKO2vQyUXj0HSXocc73dEGxxyDeIej+IHkTy01wFRvHIgeI6hZCOvqH0IauN8Q+K5s/Mggy+Tcov+tYLZO49Ftstd+/0q6fRmz8SnX02VnrbQYwrH5+uxfegccuTHpvTudOPJGe2TYPydSizuRzOXGq44y9A+oGI2Qtj+sK39+3ar9nuWZstEfSpugqlwgDNIxJUEAk7bNY2P0wH8Ex9Uycjebk5Hhc/xBpQsAf6tEsav4dx/PDv/RUGSymqBXUEp+JiwQuC1XRB038/0wpRqKb7ERknJ0uQh1SeRFDGRSVJ1aVI2J9NDUSDwLvc9sGVkpQTttveEvp02iZCzCzV07upCKbPqJ3+E3yTfc4PdUmaWIaNQsc8Hfb9P7sRGaTbLnie0S604bim3s78cjt9MfURvy9uO1fXCt4RjzMbMcxpjQMTwPXsFG9k/wBrDDP4iiWbyAGaTb0gbbjVydqrf8sbQTkjCaUXR3n4QzRaiLDF63o6Far42BIP1AwP6nm2ddSfhYMrJbE6fiAWrvYit7298HZEse221dsKGcmUlUSQ6/MBAWqu6OratO52waG2kioSik2+wYaNpcs6yBgZFZBuVJDgb6fwsLquRR98ZxB4ZYLXnT9+y+59xeGvMeNo5PLjhYFizK3yCh9z9dP7/LC71DOyNIxWV4wa9IKUNh7xk787k840eKTWzCGaMW7QH6ZETmBl/UIi4X1n0abo3XcjbmuMaj1LqEEmXluWF1VTqp1IXtvXFHvjPmSeQsVikiTf+K0UhqxsQoXncGiwHzx86V0Xz1khYSBJP4esaA28ayj3HqQg9xvWxxLhLGqf8l+JHJv6EHTM4LljQhUUL8IAG2oavTseb27XiOUDckAuL47Ee55AIrFpvDZyRjp1fUWTUw0sbC1d2oChCKv8ZNCqI3q0csEq+kFJB2urGx3PO1f5Oz06eDCU3J2PngKMjLMSbuQ1sONKfrvZs++D7rgT4QUjKR2ACbNDj4jX7VgvPIFUk8DFVexNkOaz4RCTuey+5/zzjPIetvBm/NZiupqmH4Sp21AcHRsfegR3wY63M5Bmv1cKPYe3+PvgHpSddx6u4x7XT9HHw2pcs87J1D1JrhGnRZj39J914xZGrs1/kMJvhDqbafu0m7RKNDd2TgX7lNlPuCve8H5c6iEXIiE8AuFJr2BO+PHnjeOTizvjJSVoq57rUyGUej0uoX0nghib3+QxYbNAswdQ4VlCAAWWN/l2xQzeXdnaQMGDCqIFWV0g6gfz4xCmZnVNPl2S9tu1EUBXF++Oq8LS4v58/E4346k/T/3+fsFx1ZSYwiWGJBO21e38/piKPryNZEZAClhxuF5+mB2UWX+ESBaM1iyNmrjbEMXT5tJX+GvoZbG5Ym6JNWAP7saacHr8t/0Rqz7fOy/sNN4gVYvN0nmq2B+t4jg8XW+hkIOvRdjngd/8/PA7MdOdsusdgsNNmzW3ttiP+hnL6vT/AKbzOTxd+3OFGOFp37lyeZNV7f2FJOr5eYaXhVl9RGpFIOgWaHvWOst1nLaNKRUthQirVk9gB9P5YE5PpcuwK/AJN9Q31AgfP25xKemuIoQU1aHJdQRZBPvft/dhyw4L2f3+v9Djnz1T+cf2X8w+TkhZ2iGg/EQCDzXbe8Boug9MBaRY3BXTZ1yj4uNrxfmi05NgyhTzQ+bD5nfFd8m7o5VT6hHQ23AXc8/5vGcemxStyfeu3sbf/f1OOlBvi+/NMjk8OdNNExE36hTze9Emm4sd8Hcn91gURKERRuFtmA1b97oHn87xWzGRbzWKqzKY9IC7DatjRFDbFqLJusjVEGDBACd1GkAG7PbE+DiS2/YifVZ5Sbk7d87v5wWEGWLM3lxllOm/LtjV7fDf6E4mk6jFGmrgBb2FbXX88UpMrIltQJLMQNQHOwP88UM70mWQsNS0UUCyeVonau5BwRx4r3exDy5n2CT9f1SGNEJ0sFY3vv3018I97wO6rnSJTHpUjyy9kWbAbffbauKxLmOku0ocsuzBlNU6gcrYG4PzOI+o9MZ5S400YylEnaw2/HzGKisNrjj7jk8tPnn7Hun9Y9H8QGwmokVxqobDjFqLriaWJDDSASCBw1Uf3GBcXTZkphQYQ6AwIsHVdfT545/o2YrJqQgsq0dQOogqTe+3BPtjV4sEm3a/P3MfEzxSVP8AL2GTp/UlkJC3Yo7itjxitlvFeUnPlq4e3KAFGpmWrolaPI3+Yxx0/JsrysRQKqFPbZa7YznwsSJMnEAkpQ5iX+G+rUdAqwKKboB6uf58GWMYyqPGx34XJxuXO5p2WjycppPKYi60kduao/yxaRoZX9EgLKOFbsTzXHPfGY9Dhn15ctBMI0izDNEkTxqlrINCE+os227E7lQOMM3g7OOZtPlOYlhGmWWMpIhv/RMdlkI3OpRjClVG9vmxr/o8DbkE73/dtiu3huEzic6te34tthQ2+mLxmxKjWMVF1wTK3ydYBdbzMQUsugtrokUSCo3HvY4xczWdJk8lLurdh+Af/I9h+eBfWujj+HHCFTWdJNHYV8XzIrvz7jnFxkk7Y3j2357GNeG82RTX/rHT/wDrjI/9p/U40LKGDQtzqDW4IP8AccJWe6F9zMyoS6QZqIajQu4wH2v3Ybb/AD4xPnsjqkJ8uPt2I7D2NYWfDLNBKLaDFl8KTY2Zfp0sk3mRhQfNgmK8lbfMwsfSsYNbk96HxE4v+H8m7qrPIGLiMt6QCxZQjEsbJYCLsaI1bWdlvqHU54cxoDqDs9ojqwp5pQKk3G7stEUVI+eLPTOszqqoGQkfiI7/AB8CiKLkAciyDuMXlagtx48E8iuPHqXfFeUkkRdIPMWolvi8300B5ekgGrOvkNYwv5TqseYL5TXTxkiNyBVoSA5B997F7A++Juu9QeUKSTyCgutDMLsbm9+5o7+3OaRZx0fzVPru79ydzeJ3cExzxrHKpH6E6Fl2jy0SP8aoNW9+qrbfvuTvifqh9A9tQB/PYfvQ/MYF+HcyTloiWLExq1n+0oP7XWCD9RhJMUjICw+AsLINji9W++HF00zGSTtAXrsPpWuMLGZybK2tOR298PWc6e/lstGUdjtrH1ug3179xycL46VmWakgYD+tIVUD8rLH8gce7g6vGoeZnmZME9WyIPDs4kzkNbMFk1j2Gjv8tWn86wA+2g1NAALKwuf+Jtv/AGnGh9G8NLATJquZwAWApaG+lflfvuduNgEL7UspO2bVvJkaMQqutUZlvVISLAIGxx5PU5VkyOSO7DDRGmDMhlhletRQwllTzYlIs7h0QuD7j1HY/L2wGyUcU2bYTTnLozyM0nsbYj9Tthi8OwSZ7rAzRiZEEvmtsaQKKRSSBZ2UfPc8YX+gy5WOdnzkTSRlW9I2Nkgg/Epqr798YUahjxhn5ctJl4oMxKVTLR06uy67LkOQGo2K3N9sWvEHVc5ksvGVzonLzP8AxEYSDSqR0tsGrck0PfFPxYsc2fiRARGy5ZFW9wrpGQOTuA9cn88EftH6BDlYcvDCrBDJK/qbUbIhU7n6DABKOt9Qi6fJmZJ0bUsRipEtdTjVqHlgbqQO/wAsVk+0jM/cRIGTz1zAR7QUUZHZTpFAbqRY/q/PEee6PlE6VM2XlLyOsBmWwdJ1i9goI9RI3J4GEvMdOeNImPEql1/3ZJIz+mm/97ABpHWftEzGXGXISJvMy0cr6g3xPqsCnFDb2OCHSftEmOcXKZrLpGxYJaMTTMAVsGwQbG4PcfTCL4vJrJiv/oIP5SYOZvLX18D2zMX/AKViv+WADRPEnXkycBnZS+4VVXYlmuhfYbE3vx3wrZP7UJAEkmygWFywDq5J9FaqBG9WPa/fFv7WjWUiWjvMD+kb/wCOEbxC+nIZFbolJ3/4paH/ALcMRqXiLxwmUmii8symVVYHVpA1MVHY+14qxfaSW6kciIlAEjp5mo36FY3VV+GucJPjyYnqmVUdky4H/wCQ4i6HbeIXNf6+f9llGJGXh9qGdnMvlRQL5UbSNq1k6VKg16gCfVfHY/QufgXxK2dyxd1VXRyjabo7BgQCSRYNVZ3BxjPR8mXTMkOU0QF2A/GBJECp3GxJv6gY1X7KZlbIkBFUrKysVv1HShDGyd6IG22woDAMqdP8ZZn+lpMpKyGFWlApADSq0i78/CPzwK8G/aJmZ80sc5QxlHY0gUjSjPyPpgb45zBy/VppAN2j2/8AMy5i/Ym8AsvGcsIpjdTQZgD66ZoB+5X9cMQ8eF/tDzMseakmERSGHWAFYW7HSoPq45G1Y76R9p0xnhjeGMRyyKuoFxQZgtiyQavCt0w+X0jMv3nzEcQ+kYMp/wAMQy5lPIymlrkjEhagfSfN1JvVGxvteEwH2b7T5IXKS5NojZ06mZdQBIsao9/y2xfPj4xwNO2SKXIiD1VrDq76tRjFgafnyMLP2ukNLl2H4omIPyZgRg546nKdMy3emh2/8p8Kigx0Hx196dFGWkQNq9dkqNKk86AO1c84ERfayjAn7rKQotqYGhsLO2wsjc4v/Z71GeWBAIlEOpgW2Bvcna/fvWEDJ9PzEYzAiQMrwOGZtqQFWYjceoUNt+/OFQWaz4b8Sx52LzYgVolWVqsHY9iQQQbv/A4vZ/PCGMtyx9KL/WY8DCb9k0MYy8pViXLjWCKC0PTW+4O5vb6bblcz1InzM6UMkUFiJQQNVbPIL2+Q+mDg1xxTuUuF8S/H9LLK9SiyaN5zEyHS8rBS1l/M4A3pRGx+SreC0maQSJZv0njeuWN+2ynCxmc/lczO0UkUhYusDetgtg5jcaSOyOLHIej+ICzn+pRify1QqZhoLLp5Fn1C+Nwu2/qvbnA+yE25tyYpeJ+k+X02ckkvI4mcnks7JsPauMAcn1lWRSx3I3+uGH7Ts8Fy6RA7u1kfJRt+9YzASsNgTjsuuDmW/I99ZfNyNFM2W0RgrDHrn135jlVtwWZgS9gjbSNrA3v5TpeYEKrJ92XzHQqxMjE66G26b6bJHejdbtgDNDK6jXLKVDBgAQiqV3XSEChdPYDjtg50HosUit5qeZpNhpGd+xGmmYrXfjC6rDLHic5pNLsufm5rgyNyUYurKPibNSKhM0gV44mZFiSJUJWREoFnZ2rWDwPhaieRnuePrkA4DsB9Axr9saN1LKxeYfLjjVRsulEGw2s6QLJ5s4SfEGSKTOWq2kZq9w9MD+h39sLLheLFFvv29CYy1yfsa14Zf/ueWYf+DH/7Fwg/aCVfqTXGZAuX3Udv4chDfRWIY/JTjQ/CsV5DLH/7KfsoGAHiPw0uYmaWHMrHM0ZgZWAYFT5iEf1lY6XW9/hahscc4CrnOqzxZPp7fepVLPKGMcjWEDRijRFsosUbrjBHK/aHml6czmVtYzASOVlUllEbswOoGwCBzZ3q9sEF8DzK3T1tGTLOXkayCS0okOkEbilC838sLme8EZ5ck8ZgZpGzGulKtsImF7MeWavfbDAdM541zvnvDDHE5hjQurKzPKaj1lQhHBfVQA9IJ+WCOc+0Bo3ij+6s7SQLKya9LJYdmWin4QpO9H5Yz3xYM3HmGJhkV0Kfd5YkayBWzFbsruBQ1AiuDibr3iHXnXOZYwyLlVsqaJkMC2m3ZmZlI9rwWFGjTeMcsMpHmm80JI+gLQZlYaib9VUK5B7jHbeK8r92XNM7CJnKC0JOoar2F7ek74z6TqMUsPToiKVS8jqgJLAylb03ZJEbXXuaobY4aNn6Zl4V+Ns4wA9yY0A/d8MRo+cz2QDyeb5ReBVdyYtRUWmghtBv4lqjY29tvkUvT+oA0I8x5W3qRvTr/wBoDnT29sZhlc27ZXPSPuTHlo7+kiDce9R/zxoH2fCsl6oUyxZVAkFapRosStXB9R2J9+MMCzD0Ppj68unkW9a40lOo+WbGwewQd9vzxLnPBGQljjhYUIdWgLIQy6zqYGySd96OM/8ADnT4Yc1Bls0DHIsweGaIoVkNoFUmjalkoFSCC7AgXYpTdQU585zlPv4XtRXVfP8Asj9MIDS+p/ZzlJ/LLPKvlxLEull+FLq7Q2d+cfOkfZ3lMvMs3mSOybjWVoE2LOlQSd+5xn3RulyN1KPIEejK5iWT/dHlkWPnoT/jxSyvSHTNGPNzyZTN+ZqWdwzBwdhuHFAtuG3BujVblga54m6Fls5D5cjMKOpWQ7qaIsdqo0Qf8CE6D7MULoZsy8sUYpUKhfTZbSW1Glsm69zuMNfiUD7pPQs+W304xlY6qwy0+Xba2V1Ha1YA19VN/wC6MZTnTo7+m6TxsbnfDo0XxJ4TymaKyzMY2XYSI6ptZIBLArySR35x7wz4SyeWcywMZnII1tIr1q5rSALPud+fnhI6y5OWyS9hCzV8zIwJ/QDBfpeVMHVhHFYXXpq79JWyD71zv7DEeLvVfGdf/Grw3LVvUmttqi6+4d6d9m2VjSVFMx86Py2JcE6dStt6ObUb74OeHvDMWRjaOLXTNrOsgm6C7UBtQGFv7V+pyQ5eKONyhmkKsVJBIA4sb0SRY71gTl8lm+nnqCp5wy6wv5MjkEawUVSN6Depuw4Htjfg8bkaPEn2fZfOTedI0qtpC+gqAdN1yh3398VesfZ3BNBBDrkQZdWVCNJJ1EE6rXfcXtXJwj+H5pYZ8hKsrk5lyJAWJBHneVRvmxvve++LHUvEGYXqjsJpRCubWMqHbTQaiNN1RCNthgNDfZuj5SPKLOwWORpNWgEsWFbjUKoYin+zNGjhjjkWN4wQ7+VvLZBBNMKIo9zscS9B6xL/AEzm8u0jNEoOhCdlIMV17VZGOfHPW8xHm4cvDMuXV01GQhTZJcDdgaHpA2rdt9sICXxB9nk2YXLgTR3DAIiWVvVpJ9Qq62rbBXxX4XlzOUigjZAyMhJYsAdKMhqgTyfbC/nPGXUMvkY5J41jm84odafGvl6wdKkAG9rG23GCfU/E2cyuRWaYQ+a8qhAA2nQyFtxYOrY9/bCGfPCfhzqGVdFaeP7urWyKSbvmtUd878jE/SPBc0fmlxES8TpzdlwBR2Br3xW6L45kmyeamdI/MgIoANp9VAWC18g9xixlvtFJiVyqX5uggauNOr3sG/rhMCXw74QlhhzMRqLzStFWL7C75oixtz3wV/ofMeX5fmwlK06WgsV7Vq3wXyWe8yFZQPiF1/1xIsu9FfzxLRtDNKMdKqvdJ/qAf6Cm1BtWW1BtV+QQdVubsNzbsf8Aeb3OJ8p0SQG3+7nkjTEQQSQSb1ckgH6jBA9UUSFNJJBqx+/6YHdc8TPEzRZeA5mVV1MoYDSD8N9zfsPluLGCqG80ntS/JGcdZ6U02YlTMH1RsVUqKscj9iMK03QyGIB2vbGv9c6lGymIi3KlzYH8OtyL7ixpscnbCIMkzbhSQSex98dMXfJxu+wx9cSRgn8PZmKltRpbDCwpVQb33B/MjbC/D1VhEFNKGCk7gfL9ByffCn4qmmoOkxZgTqQOS4BHJSztz9NuLF288F+7wgmrGvf+0wF/lX74mHUPEqau/wBvzOjw9ff4w+syE0GUn2BBwo+JEtpHXcah/wA/3/u98WenSGLytQ+KMkm+4qt/1/PEPWAhh0xli4b1CiaU/wBqhq3ok0K+YvF5+ql1CSaWzIjijjb37GseCGvIZYVdRAbfIkf3YsZnwzCXaQxkO+q2tgfWFBI32PpFEcEsRWprxDpmfcAqZGRfk7AfkAfzwY6Zk5TKs+qXRRCka9Lng73RA/n9MYWFGgzdJeNl8uaREFAqdwRbbWeKU6R7aVO5GPsj5oPqD2lt6QUOzeXWzKoOkB63G5WzWrCw2XlbiaaPv6dv7tx8jgll+tSRUHHmKALeqI55ABA242F78VhoQa6V1LMs7B41KqKO4XfTEdmttXxPY0hQVFMQcUuo9SHlgzZdTaAkMrBQxO6EyLQ0rZvvpY7AY+x+Jl02YpFO1qKJF7bUdwDsfocWYvEGXkBDMNjRV17j5bj88MQI6hl4cvmFfyQrrESCtagAkwIVdQDJpRgCBtak6bGPuSjgy5jTyJbhm1ogZj6/MiiPJbWQwUFULV/vC2VOuxEf6RfzNYnEEMwvRDLqHJCNYvVzyfV6ued+cFBYuNkumvFKnmSQido5GJK0PjdNOpR6SCT3+HtWD3Q+mwxwSQvmzMvweuh5ahdJTYkCh71Xtif/ALNQGz93AsUdBK8o0ewBAHpZht7+9HEf/ZGEBwodA7amFKRYbWOQbAazRsbkcGsFBYpdP+y2VJIR96gaHLyGSMAU5JKNvtQsot7mhdDFM/Y1N5JHnwmfWCH1sF0aTYrTerVRuuMNzeAVDRGMqQrqzeYps6FiVeFF0EJC7AFj29JZ4ul4KCxP6X4Smj6nJnJHj0PEBSsS2rTCDtpG1o298Vha6p9nOefVAJI5YTLrSSSRi6CmWvVuBTAkLdlVxrydPAxMuWHtgCxa6/Bpyc3eomF++1Yyvq3QmMMMw/GXU/VGFfsf2xvMuVVgVYBlPIYWD9QdsVm6blyoQpFpBsLpWgfcDgHGU4anaPQ6bq44sbxyV27f0oyfqeR0x5IsDp8gWa9pHLfsRgt0afz+rGSMeks7XVGtBUH5dv1xoknS4HQRlI2ReFoECvYdvyxJlOmRRX5capfOlavEeE7uzsf+Sg8Thpd1Je1SdiF9p3QJZY8u8Uby+VIS4QEncLRob16SPzGB69P6hm48+7LMscinyYZSRv5ivSq1VSqRewtqGNVrHyhjc8QxbonR8zJNkv8Au8qLk95C6FQameY6b3JIIUKN7+W+Aub6DnPuzzNHINWY1NGYn16tDNr+G9PqK+1nH6AaLEMhIB01qo6bur7XW9X7YYjJumdQMXVsxNJDMfOdkQqnBeRQDbUKpe2C/j/No08OXnRViZdQmptcZtg2mtmGy2pB5HyIfHeRYdZUNIFBdYyxB41aBWo7WQKs7DA+TPMwBkysnNEVqNjTq200QAWIP4itCyRaGZJmcxJJ0uNXJIjzJVL7Dyb0j5A/pde2CHiOLLjJZeLLO8gaV3fVZIcRxqQLUbDUP33xpbnVpikyVxjfdVdV9Oo0Au5rUNvxbd7xE2UiBCnp6kKXI0xLWxbSR6aBIRLsg+paB7AGd5ZmCdVQxtGZAH0NytTAkfkJBiTo3h5pJERh6DAkoB4sxiydxfqB/TD1nM5GskjtlYrYJqkZSAwLQhrYpZ03qNgUE70a9B4qEZVDCNRfQpQAAqWlC9tjSXo+YNizSY0HcgiwZUDlY0Pwj2s7DAXO+L0Voxrou2nywAzH1KBfNXeJYfGKSAaI3OrgencEhQxokgEmuL2OxxQgyOX0o8WSTUz36kvSDrFkgEKTRWrpb37XDkVRDmvFDSPKII5KIcrMi3qWPzL0c1qKhVbeySQDQwrdOzEubz2XcLIs2q5nAZVAU0CLJr+GKNmiSBXJL1kurTXIphoRoCqIpuyuqt2Ciq0V3NEbYi6v1CRcg7ZkMpYlW8ugQNbV8R4ZQoO1+o7dgo22D2VgnreR83NfwniJkYKdCFb3J9TaiGI5JUb1vxhryzpl0WFSKQVudz3JPzJN4XPAfRWUmeRWXaolb4t/iYg8WKA+V++CGd6dM8jMMyqgnZdMJodhZNnbvjST3pExVGYweH4kcuoOo3ZLOeecfcxCHQBVZioI3ikAolWsFhRNj+fF7ex7EySZUZuPB2mTlJ5fTew8kAj5BtRPz+Z3NnfFfMeGjoYQxhHblig4uz+uPY9hpUS3ZQy32fZksoR1BJq6oD/lh3k6ActDBEEUsq0zAm2Irf5bk7Y+Y9hgQGCX+oP1xRzPSc07EhkVSACKYnb6mv2x7HsMCvH4Tn3DyCRSK0OCw5vgk998XIfDLKKAjH0QDHzHsIRL/QElUGRT/sf88cQeF5FBAlA9qQbfqSf1Jx7HsFDstwdHnHGYf+X9+Lpy+b00M5Kv0Jv+ePY9hiPksHUCAB1CZa9kjv8AOxviXLx55RRzsjn3ZRf7EDHsewAdNFmzzmn/AH/+WBme8N5mVtRzs67UQrMB37avnzj2PYAOMz4Umk068wW08WgNEd+cRJ4JKtq1xljyxhSz+fJx7HsICY+FJCCPMQWCNohe/wAw14GR/ZxKKrOS0OANQ/cPj5j2ALD+S6Xm4lCrnJCB76if1L2cFMvms8v/ANTq+TID/fePmPYYDDlM9NIvpkTWPwuh3/MN+/7Yhm61Oppo0DD5t/n98fcewAVJeuZv8KwD6iQ//sMVcx1vqRA0HKqb31JIb/8AWKx7HsAEkHXs+FpxAzdyodR+ln+eJv6dzPeKP/jb/DHsewAfJesz16YVB+chP/6DA6fP519SmOPSRt67+tqU4r549j2JcbKUqCHSZ5lUIIo1AFACQgfppOCPUYM3JBIkQjikZaWQSElT71ox8x7E1Q7FrpnhvrcZUNmYioP4nZ7HsQyX+hGGLOZOUwQxTVJK2jUUFAsrAk8FQtWaIx7HsUtiXuEkWQf6m/8AzR/hj6Ms3/gr/wDkP+GPmPYQ7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9" name="AutoShape 4" descr="data:image/jpeg;base64,/9j/4AAQSkZJRgABAQAAAQABAAD/2wCEAAkGBhMSERUTExQWFBUWGB8aGBgYGRsdHBshGhwZGh0fHh4eHycfHB8kIB8gHzAgIygpLCwsHx4xNTAqNSYrLCkBCQoKDgwOGg8PGiwkHyUuLCosLC0vLCwsLCksLCwsLCkpLCwsLCwsLCwsLCwvLCwsLCksLCwsLCksLCwsLCwsLP/AABEIAKgBKwMBIgACEQEDEQH/xAAcAAACAwEBAQEAAAAAAAAAAAAFBgMEBwIAAQj/xABIEAACAgAFAgQDBgIGBwcEAwABAgMRAAQSITEFQQYTIlEyYXEHFEKBkaEjsRVSYsHR8DNDcoKS4fEWJFODorLSRGOTwjSj8v/EABkBAAMBAQEAAAAAAAAAAAAAAAABAgMEBf/EADARAAICAQMCBQIGAgMBAAAAAAABAhEDEiExBEETIlFh8HGhgZGxwdHhBTIVQvEU/9oADAMBAAIRAxEAPwBeyeVmzIaQAELu3qVavYAWRq/2f78GOiSaJCT+FNXO16TW52r+6sQ9IycUQmjzLuDoUKAh+Kk299Vnjbj61LArHLTMAPg0gi/cih7Xd++JcQFwrQJvc8Hnjkn8rP1w19LIXLTpQJMWqx8jX679vbA6HpJeMivdVPsd1v54J5HKUrAkC4QhI+bUTWL00RwTdIyrxliFJJAUVt8QAJBrtd32o4fOk9OiihXTqcOoJcgvqsc7tXf8IH0wG6R0uSRoZPvMcSJ8SK5tyPfi1ujVe+HCTKSFd5oyp76T39jq/li4pLkmTb4FXxf0+ZVVYpmiV108kDf+wWFmvau22IcpktQEaUo47ADtdcbf5GKvi/xODmFybKpkSRGVwKBsXXJo739AcTZRoDIsE+vXIKATgXfcbg17f88OrHdAjw70QZibzSgcBv4kgLKwq1/hqukAGhtxXvxh067EzQ6Y2cNHvHqG4YA1uduP618Y76T0fLZaxDauQSFkJo1e+/P1xZklXMIyFkKsGRwthgSvHyIsHcYtNcGbu7QE6RlFfLx65QjBVsOBquqN0Tvf/TFo9PW0CSI5LDcXsB9QQb43rAXLLQ0g7VQJGo7cb7bmucNvhpUMVvp1BiAdhwP35O598ZvY15CTARjg182/QC8KnUejh5iXKqGNgu21DYi+9GhX1wyZrORrGzubUHYWPcAVfzI3PF4o9XyIlRgx330m91PuBQJ/LnCVtbFaVHkWM74GgeiXyxPuXr+7Af8Ao2AZUAAzOrUTD5bsLF2BYNdthuK+o76t02ZDQbVtzuP2OEw9AzSiq1i9vhI/RlIw6rkl7hrK9JXWAssqEHnMRsqCyBer2s3hi8ddNLLJMuh7dCCh1E2aJAFmv7sJ3h/o2ZfNwoyBULguSFUUvqPBreq+pxuGWzJA0mNgB+LYg/kCT+uJatgnpQi+HsjozMwLxj+MOC3qBCfCQPyH0N4LZPpkXnwN56FkcsKRtyRRAN7Vz+mC3Vev5aIXMDQN/AWqiDdCz7HjCDl8+IcxHvapLLvR+EBaP5jthaaKU7Ic6xHR8rRP/wDJYHtY9Z/Pi/8Api1lyRmYNLsoLcCxdhtj8jZwazHhXR0hopaLw65Y9LE+rT6dqF8n07/XC504tJNEY6L6k0qdt1Y2DY2FH+eB7oQfy5kjzcoPmSRI4UULUevT8VEAgVt7fQYF9Z65JMkgBWIRrqpTp1U3p27kXwPng71Hps65Lyo50kk80u4Fiw29WeaO97bfTfOWtY2LNqF/EL/ENwfoa+hxioqy2eymSDZiYyESaL9AO1XVkrwL32P88HvuESIDITqVtVopIs36Td82BZ9tuMAuldUNZqGyE8mRzWxZv4Q/IrRH5nAvPdQZzp3Cre1nnfc/P54JwlJmY+9J6+xoRoohd/WwBYoQpNNd1YF3sKB3w29BVvKAGlACVu9Z2O9En4fYH1e474zP7Moh95iLIxDeYAbZRYTV22biqw/57xBcShYm4BocKB6itLVbCx2OMckdPBfbYg6/O/3mo3Nm15ACjZuV9Q308878jbHzp2UEdO8oLIzA0dm4ah3q99v7Q5wJy86yMzuGJUWau29WwsAAj9LG3bBFkilREDguqMxItLYmwgAHY/TaqrtmobhTjv3LHUs1UZKzWRRCgDSOQQSQDpO+w/5YJ+HuoecisxVqQ+oAad3YUBqbsqnn29wBWjiVh5ViMMy3ItWAVI21D0kEhKrbesR9LYRgyCbWgpCSwJBtySa2DaCuxqjjaMZJbDvuzjqPU1+8qkYcHSWJoqLDIorcBgdQ3B7YnyuYYNRYnQQ/c0CWA5G/DDk8YBS9SSeUiOR5X8tmRnZSQAyFl9DEG/SwsAgjbYnB/LI0bSFkZajTkfEYzmGNe4ojGlDCGU8QxlmUSx6gbZWUir49RocVgjmOoeW/FgkWb425+eAU3hmGQeYuYdnv0gyLoLGzVBd++252xb6/4efNNSvpAFEcXZU2CBYI0nv374q2kJU2Eps+VlVdItrF7nYFfazW+Pkmok06gX/VP+GKvTenyQxKsh814wxQja9lNb+53/T2wPh6tmdI1xOrVuAoYD/erfEa65L0W6QNzXghw0Sq0YBJG3JoarJr5H9cKctRZQ8fGoJJ9IJPy7UMX4pDHpTddAIA9h2oH5YX+uTkZAAjTcqD24Rzf13xr6ES2bQ4+H/DM8sWpjGBqBFX3c3/ANMV+hoQ7+hJgWuFlli9Q9wGN1yw2O173Qwu5bPyJkJni9XrpratIq7HNmyNvn8sRdK8KZ5M1riBXgalWQ7aaALKtcHfftXbGtGTexpIzsy+WwWJEDevVLFpK2Ad1XUCB6hR7URvtVzUmbaZhlvLZCW/0kpVUqv6pJ3valP5DBmBH8rS8QrSBpXUBe9tZQHcn27cnCzmOmTiaN18totLljHrsbnSCLCihQ3WxTC8PsTHdkMX2fGRzmM1LA0zFrCyfwwCCtUVBb07eonBHLyyNC0WTEPoHllq0nYLWljQK6drF7aeN8VZpgASRsBZ/LAvoeZliy7SZaVY1LSNqZdS0XURpf4KXbvud+1VFqO8i6b/ANR1yPSwI1aWFGlFB29O7d+CRil13pxlKsrOjbL8Z06S2+yizQ4xJ4T8UyzgCeMqV0qXDABm4PpuxuQOD9Tho6h/omFEgitvntiW0nwgWpq7YKyPR0jADxLQHK677VtQoc7/AEx8yvTsrmkDxs+nY1HLIqmje6q2ltx3visVctcOszF5pCRfqQqi7VR9JoDc3bWDVisAukZ2afyxHCRA1BZD2ULak3vXbbufriXESk73J581I0kUM0MhUSfjiWtO4JDb7DYkc19RhjeKMJVEHex//pawo+MGzOSRMzEyMEYqy+o7tQG1b1Rvf9cRdP8AD2fnyAH3lo2IDIlqQwItQ0g9S2D9OMTBqGx15EstSk6+i+58zefjM8amPWoa1UBgWHfVQ0CjwTpIIHN4dofDcBUakCsRuBIxAPcAmr+tD6YRug5SeXPf96IUQxVSXStRFMCNNgflupF3voOY6ckkQjcsVO+q6PvyAPp9MU3e7OdpRlpiCuseE8sImZgaT1+piANHqu9qO3N4jj8XwkAtY44bYe1+qsDM/wCB5deiOdly0lh7oFV9r2u7oX+d4K9X6Llo+nSRrBcUILiMbFjGNRN8kkdzzhJpMlq0A/EE+RzTVK8hYbaVfba/wlSvc3+hxx1iXIRZPU7szSKpjXYsNKhRsANjWo6tiSeBtjO+o+LRbDLxqFJ2qMKANtuSW+t+3vsEzfiCSVw7qpYd21H39yf+uLdWJWa14VlbMS5TMNuD5gDlvVaB/SRZv3FbgYeM51EIQKLfiY38C3Wo/n29gx/DhF+zecDp8UrC9Ek5AA96Sh7WW57b4LzdXYFtL7k+qkjdXJ1CxbhggAC0QKFdyTjGT3OjHDa62GjNhdPqrehe184zbNsgnkCwpLe2hgNI2Vr3u/57nDZLnQ0C8sIXVygpndArFRQO7djvyjYzfxf0vMJJK7ROUUxyk0aoRgb6fhGpCDxVjCi1dilFrYUmzRWSTSxF2GVF0ir49wt1zXbEcc2oljybs/rhm6J4EzUkmuZWgF7uwOomg9qi7v8AUbD8qwNznV5UeQfwWYal8wQxEmrF6mQmz7/T2xd9hTq00ht+zHKyMY5HdlClhHZb1ACiF7aR3/T3wYjyrAHyg0xW1JKr6iHYMRdbDSRv2+bXgP4C6tJmMysjsFuQ+kXpA0EBVG9DsBhh6fn2gj9dS+a7AaWOm/PdWOqt+VuuaJvvjCcb5EnXB307KQIJZo2sKoBj39JZQaBP6bgHajipNkY3KNKGpUldmGlaAEQFtqWmFijvuDtvgfFn3j1NoMgeitOVIDEhVoA3ued98HOl9Z1QspgSVirMqNpZ3AINAGlYDaxs3HpOJjBp7hJprZlfNZoCGeVgdJjDUQCSwde49Nsy3ttRwtdLMgjm1yeaFzDDVfpITKzGxvWmwp/Ie2LuaUjJ5kGIwl2d9AY0h8tJAR3X1EnT7sdqNYXOmJmJejyCJHmP3r1KAWpfKWzX+0R253+mkO4mm6O/s+yCo+Wm135srR6QPh1LJHv72SCK9t+RWkxdUWeSUgFWh9DgjvpkPY/DRJ5/LjCx4Y8PMsmWg82P/uziWQ6h6SzBwnA1E0RtY5/N0yvRKnl3BErjYbFVTam+vq3+eCStj4CWVjiymXX0kLq22s25NX899/qcdZzrKQOdQJ1cVXbHXiVR92cnatLfoynC/wCMJKkX6H+eKbolKkkgr0LxbDnS6xag0TaWDCtzrAog7/CcBj9r2THKzA9xpX/54V/sgzDDM50bkelvzEjj+THH3qnhvKmZyBAu/DeffzvS1fphK26RqoOXBFnOsuM5NBI3qC+XGSllmKAjsb7Cia498c9U8MzZmCCEtFFJqLENSGhr3EaiyQNPYYX8t1AZJ45tVVMqu1n1KwIe/f0/uMaDLkkSfz9cgJUMFWtP4r5BoOWFjsaIom8Uk29iZ6Y3bB/TvCy6WyyyapUZXZaI1qCCDZOwIAXv+uKbeAesytqfN1Z+H7xIAPppXDLmMtIZFmjFOB5cihgupbDgh67dvfVR4rBDqvWHjMLB5QmvS4VFct3F0prgjUCOfpjTfuZNLsH+mQskESSUXWNQ5G4JCgGr3Nm+cRZjpcUjta0xAth3FEAfueMU169HHAHkLtptWIFksuzcdtQIvjHfTOsLNPLWtQiqCGAAJ1ODRs3VV+Y98Zp2auLifP8AsnDW5bj3H+GPuVyMaDSI1KgEbgEnUQTZI424+ntj71PNTF9KRkoOWsC/3xSm+8EUkQv3YrQ/RjjRaWvMznc5J+VEPifqYjaI+Wh5J33pSpFGqH1r8xvj0XjGFjchaL/aU1/xLYrC91bI5hCpmYuWsLXYijsOMDosxtYBo9uP0+XsD3xonjSTexxZMuXU0OGb6rlZKUyI6mzeutJrb2beyNr7bYGz9aiR0aItKV7H3qt24sfLFDKdMlk+GBj89NfuaH53gmnhOYIzsFUKCdN2TW9bWP3xpFRhwxPJmn/1+x7pshzMmmcLKhBqNl1ICKNhSDZA4O5wcQoyVAUEQkMbBQRQUeWyiu6tQFcVXbC700kyoFq721Da6OknvsaO2DM0oyGSeTMMrldUslCgWkYtpUb8sQov88ZZkk9jp6STlF6vUuBhJ6PNbaisgG/yDWKN7n/DuSObGwUl/oP7zQ7YV+j+L8tmYUYocuZdlElKGILCkf4WNhqFhtuKwXlywQai7ADbQTsQdsYebg624Lduixm5/SNV3dFUN9r52rg/5rE4jN6NA8rSQe3NbV7c8YE9HzsZkGgjRvZ1XZH57VfHzxFN46hEoRldBqZdb7KChptgSfpdXRw5QcP9uQhkjkTcNyLqfhPJyQpElRrEToEQUMLFEAkd9mJuyQN8I3iHwRk4JY0CSOZN2YuAVJahsCq1v23w++H+n5iOECaZXYgbkLaHckWCddE1djgbbbx5fw6IJPMkk81makYrbBmBvj0oL3G2FdLcFG3scdDligggCByd4YxRUMAxPuRe3xEjVv3OCjSRF2UxnarahRLb6RR1Fqo1XcYqy+HZfvMJVl8mNg5UqoIK6gApAv8AEdjsPzxeiyUYnkYk6idW7EAWoSgLrgb7YBr1ZCrRTQ+n+Hd7sul102LN7gjnft9cCs3OssExk1BTwFFkek25sHYg18gDveD4gVfhChfkv9527fsMTZoq6FDwwo7jg7H9sDjFvcFka2s56QA2Wi7gxpzvsVGMy+0/occJEix7yAqpHA0gbH9TXyHyxpHSlaPJIp2aOLTv/YGn+7CjnB97l8qajCAXok7MCyWH5vvuaq/liFKnRLhqp+gofZ84SSG9j5u/6f8APDb5gGRGpSPKaTVYIrWz0Qe9A339u+0XhzwvlmzNBSjRU6Mjlg4vbUCWrYjhhgv4lyyxxuHO7bA1tp2BvfbdhgyO0XGO4m9RmpIwvMYXiwNgFP8AO/fjHUjq6rvRV0PzFutH57E8YN9c6QrTalJF72B3Fc/57YCTZDQAuoai8d7VVyrX5c4zVwymmSMcvS2tu/4jG3SJ8xlJYpZCC4IRiCxCkLsRseQTz3/LBBugR5XpqxxqLUC20AMzd2NfiND3PHtiuMx5CqCxc8k0eL32Ftx8j88EvvjTqoQ6l9LKQB6hex/LfHLHNJScnw+K9TkhJ6Un6FDo2XUwyx6GUPOHhJFX6EfSLN2NDAjtvhpyOVp5JP8AxAv/AKRyfnvX5Yljyg1B2A1+/wDn5bYnRKAA7Y70r3Nmz6wwE6hBraVSLtBxzuXwbOBtgTNZ7Dbvy/bCyryscXuJfgXw6cnPmCZFcSqCK2Nh5GIrtS1zydXthN65m8uuYlV5QrB2td9t/pjWfKynmo6yxqxagoZaZuTtdl6/6YpZzqeTR2WQ5bWDR1vGG/ME3xjlfUz6aKb81/X9rOmDjb0kPWPCGWzUiB0cLGfMFEJ6hsAfTqI784vSdKKhdB+HsKBPvVmrPzOFb7H+mhMo896mmejtuBHqWrvfck9uRhoz3UnGpowCkRuVj3Cka0T3YLZJ4BAG5J0990jmhBzdIGdUklsARzRgH4hvqsf2A/Bxch8OSkRPrDCw7Bwb49Ok76WBN8du2DWLMs4jTUxoAb/4D3JOwHc4bk2qb2M1DzJrkAQ+HpFgWNTpZXb1KwtkLMaJK7E6rNDlRi4emF4UWUNYA1AMaJHO3BBrisWcpmJA9S0PMFoP6hHKE9zppr9w/YDAvx+9ZSiaBat5TGp2bZiN3B40cHa6F4zUUbZJSvf6hV5AiEsaVVssfYDcn+eKmQzzsxWVQhYa4x307Ahv7a7aq29Q9jgb1nqCqgBsRxgWQpYGTTqjUhQbVaDtX/2x3OBuX6xLJIqtKski00apEw9TaaDGhSMjFGu61auwob7lJJeV8v7enz0LvjmULHESSP4oAq7JYUBt7nasSeC1jWSWIqNahWDUBYoA6e9ccULOGSKNHjVnQUQGAdRYvfcHgjHMeVjWTWIlViNOsKA1WDXF0SP1Aw63ujl8Lz6u51n84U06V1szUFutgCxq9robXW9bjEkE6yLY3U7EH9CCDwRwQcDuo5lllLKusxR3V1vIa5PsEP5HA+DqzCQk+WsjEDy1N6/w+o7qrgig17igQNtJudFKku4t9H6O+WmESqSsc3xAH4dYokm9wv8AIflL4m6c05hha2VpdTathfwi9JGyglgO5dRRN1X8ZrG2cVj6Y5Yi5YBtWuIhHUj+t5baeLG3tWGTL5iNyvKn4gjAhr3J2I/qknbszDa6Gk2tKdnLjjKE5J/XuLHW/AU8uZi8zRNCGMjmx5jGlARvh1rsPVV0WuzV3c70rNStUh8tQ2pSAbsMzJQvSK2uxuRdnjDUvUwdiLr/AD3v/N4mzFSqBvsb2A9v+eJx9RWyJnjhla3YF6f03STeorZOlENLYHpUWfrttzsMVoumaDaTp5jK3pkjGpuFo6roWKaub52wezPQo5UMbu9MQfS5U+nfYg2OMd9SykUMKekkRihuS1KC1Xd8AjE5JPI+DfDBYlSZQzGUKwSGTSPLUtSnkot1udhtX54KdNhj8lVVRpbeq22rn57D8xhWyviKOV4o9LaJ/Sd3qyCa3JDfO+2/GGWO1pEdwBsPgIH7WMN45XuPVb2e37l1c6CTQLVYNDgrWxut9/2OBBmIZjTrQW7FXdnb5C6/I4K9NzRYU3xC9/cWQD+1f9cDeuTAyBbv4QVAJbdrHGwvjf5Yza3UrHKLacSuzMw/fvvuK/b+/EmRm30s3035JvbHDxhBZ0gV+JrxyM5HYGoNRBGlT2Pci/ffC07nDGFMPCMFdJO+kjn3r/N4DZvoQCAIWVqLWGN3ySD29vbfjE0c6rOS6adMdCUvsQW3TSaANr/m8DuteImjIYMgj31saYDikAU2Wrc17jehh2lG2ehXmruVeg9PzK5pncFlAZNRABNEkHbndOSe4xz4qDTokagGR1lNXuFDmv5D/hPzxYm8YyIFcZfzI9vM0yDXGGNWYwCW2omuDY7Xi42TjeVDpZWVCt7eoOGJUd7Bv9DY74TVqhxlva7EXREhzkYYsSVC3pNbsoJvvi7D4byhLDRqIYE2zcqdjzRoj9QcUujdJ+4iamH8QoEUjTRCkf1jfdjxwcTr1PddPb4fTR5A9Z1XvuTQPYjje69eQSbVLgG+KVARo4yA2oiwb0amStVbrYNi/bAnp4VcmiRy6yDpRyrKPTTbLpJY3uRR574HePj5mZWOImOSaWI6lZBIlpTE7CRBoQcNpOkn62OrdKeSeLLgNoUks2kf6x770Ca0gAk884lxW/uTXY0PpGTkXUZW1MxvYmv0Ow/LBG8VenZMQQpGOEUD61yfzO+JnkrnvsPmcVFaVRDZ1LMFBZiABySaGEXx71SOOOcMacKHQAgMdBY7X216bA3qz2wx57LPOEFmMLIrMrUbC9jpYjfY84WvGfhOTPahEBbKNLNWkbljsd72A27E7HbC1bl6drFLoHWG8tJpI43PnF4rUKaXYuStepm9N/2G5DGyHV/Df3uVsxUieYFbT5WuvSo+IOLvngc4v9P6QkcqBSrKqBYkcHSyAFL1AmyRvYB9TGxifM9dMbFLmiqvRrI02AQK9Vc8X+Q4Evcss9KzQTKJBHqURj+IFoSepySka3sbO7cKON/hhh68wKhJIlhYgLFLGyMqayCNhyFDiidynzOD2SycLxeVpRdLEaVC1fNhSDsQQ1b1fyvHM3hlexv2DDj8t1H/AAY2SfcHKDVK185LPQZNUai9Wg6LG9hfha++pCrX/axV6l1ZWJIOoKSqqjLqDUR5mknfSdlBru3tjmDLyRZtEFmNgCTSAWi6exB2XT+HegMS5nxJkJJDC06F0bSRqYAHuCR6fluebHvifYcnFNv1+MpR51y2lpJWNgpqiAAclCh1A8AkqfkTil9oWbkkggMIp/W/wkkFAoZQdwGALbEMDpO2wIYYunZZj6GRj/ZMZP7C/wDrhN8d577oqxtFJKXcssaStGhXfUWKkOQDXpsWaN7Ybdbk1GUaXI25nocLMfwMWJbTVsSdyQwI+ew74rdPyMbSaFOpSu5On1A71sAK29r5/LPei9fzX3iBI4VjjOv4WMoUem7LF2UMdApXXck1zbTnXDoHiaZStuqxUJHCKVKrfBOr8/zxx9RT0peqv9f2No+Jw2x/KY48n9Pz/wAcZh0bxVm2jDmSUKeAwBZu5o2dhuCTVfls1f0tmUVVkYL5u0chUEA1srfUb2ed9+w6FkRk8bLnUuiPKX1CNgzhhYJbZQo7qBVX33x7L+HN/UwBocHsBQ+EJfA+LVxiXPdZaDKNPLQKDf8AMhQdh7kHYYR+oePopUISYeaQUjYK4AurGqgQDxqqhzvVYukLXJ8Dzn+i5T+GZFVPLLFabRuy0x2IJ9Iu+1X2xTzGSiW2SYswVh6n1aQTXJ3AG43+fzxkHiHqDqYW+8CceoeWACiLsdIGpjpNafVuQBZOHZcp5EBcSFmUN5qtE4j+IMdJBDAIWv4vWA3fcRLS0NRnbGrywOAQO1gNx9N/bH05oquxArk8bbb78d8K3UupTZaXL5eEQpmZYS7tuY13qksEsfSdzf03xN1fq+YjSJJo4MzIQ1k0gfZqGlkI12AoJ29R+Hvm4pGawOXAznNHSpJGzrya70f1F1ifr/UUjaMO2kWTe/NFVG31J/LCL/2hyogkhleKJzdwl1GkE6gqt8LFSeBt22HF7qfiGIyRmd0KlVYIoLMrFENuQdhZNUDilJrgvHipU/cI5LIZaJy6Kobft8N80Kpb70BghDKpaw4ZhvwpNCr4F78XhafxCkcLzpocopJrjci+Ba2aG/fSPngDF4oTNsCE0aWBb2o/P6AnHVLNBQckZxxyc1Fmj5LMsoU0x0j67UAygAXv8QvuBxgdnghzcjsdIZSrNwQEYAdjtan9TgvD4hjcAwprsKaBRSA/BOoihW/zra8ApNf3plcBdakr3BtmJ3+RNY5ck6Wx0QhqdMIHIKAKTZvxEGj3A2IO/a6wO6z1zLIy5YZhYswStkLqK3uRZBVCeLc7A3vtgMvibN5bzPvchnVImYpoRLCkHWjIN9NAV8yTsNkroUZzWdGal0hHlaWgxNb664F9h2wSepOnQljfFGrpnvPVdTK4B3McgIHpIu623vbc4H5jLqztK48xUrSDQs1VUwP4vVtVmt+2CGU6ysgpWUqo3qqArfg7bbj9sLfinxA0REUDIrUW06CWZbIADFWCk0xBNfrviMUdKjBuzLJhklKUdmwzJAFY62MliMP+K9IfWK7jZdvn8sEsr1LKqmtmJSEalJ1lgDaG/wCsAGqzx34vCXk+oZmTLsIBJG0bBTrkR1IAIuNlUEg3d12FXgv0HK5hM2krQkRXTya0aNtabyJpIIshdiCAWfcninLVK2VDpo4Mehe/8huDr6O2tSZImrTsKN+11uL39h9cfG8ZZJXkjDKHiPqtWA7cNpKk78XjvrUn3I+aukJISASDSOwJBbTyhI3Ox+eEyTIupzCEK8swZl9JqUuF3VgpFci9q4NDFapblKMKSGFunZeTOpnp2Q+YBFEg3B1BwCbHxFTxwPnhhynSEbMNPdkNaiuKQIKP0Bse9e26gYM3CYJDl5NEe5AZbFgrZ0Ek0KHAAI5rGhZGHTGorSaFgG6NcX8uMWnZDSRMRj6VGOH3NHjvj5HIOLv/ADx9cF7kURyZYNq3IJvcHcdrHtitGAkYQEknYsdzW5Y8VsPyGwxS61MYZlntqGlGHYh207VvYNHF2JhShhRrvt3sjf6b4m/NRpp8tid4oyQVCfhrTQ3obEInzeyXJPF7fFhcXrcwFB1IGw1KjHbblks/njSs/DBpXz2X1EhLPLMCWKj3qwPYDFNcxklAUIhCgAWgPArkizhuIlJIVeteHJc5LBJEqvBEpIt01u5a2sHYWAPeqGBfU8xnOnyIkcsqJIAQHGoWdiANwKofmT22xU8PeIZYRGwYaddPGGBO5AJAq/SKNXdb4c/EefgZohmDCvxFHkO3pOwBBWyR6qvYdjhVqjae5svK6a2FbOeP8zG0ssyEGEFYiFALByoB4qiRz7fMYUvC+WDsD5YOoWNRNH3Fje63w/db6n99iECKsio+7xXo06frsDY2vaiN8A0y7GT0tvGd6NsLJqx274iV0XBx1bhHw/4By6SSgCOUfCRLEGrUQwp9WoH+0AKFb2CcWT4HeNHy728JJaKS7aMktWoHcAClJ3BBPB2BvwfIJPPbSBuq3/WoNzt2FC9+/sMMUT/hP5Hv/wBcVpbjuZSmlN0ZR0/7wJIWVfKjVmSSRxVnaxV8CiKG973tsZEAghiamSVSUSMOxB1ybnUzNXIazuBtsKtuzXRItTOI01nfUV1LfuUsC/ciicLnU/DeYYxtGImKl2YrsvAYqF+LUxAC3ZHvXKlC6oqM+8mDuqh0ieRiHUggop1MbBcVXexdYFHrzyyCImdo29LGTcxkLqVkYbD9a496wbzIm8kj7vM3FgQsDyFA+E3V3sOAfrilL0bNlwv3SVFkUBGHrVdVbuKtSB+Ftx8q3iMLTY8zjekuR9Vmn6YAXtg5C7bvoUML7Hm6PtjiOBIwlxoRLKqnYAVuWPHetP8AvH6YcuoeG0GXSGJABH7aQW7E2SLJ53OK/W8srxKjIqtrFMxQD0nY7Ek2N/f6cYJRd0LHOlt3Mm8S5J8gzxhVRywZXVAA1ElSvII7URzYrY4a+pdTlGUlKbs6qutba0sW2mthoJN3tZ+oYPtN6Ec1kQUQySQsrIFBJIalYADc7ENQ/q4v+EIGiyeX1RFJvKRXtfUK2F9waAJHI743jivYjx9N7AHrURaPKPJEfTCF1m7NhSVI2Ir587/PA/qUTCGORUbRHZkeMMSNgFDhQWIIXmtq7Yeep9OeQ3b1xprb61XPz5+ePnTcg0LEhmF8g8fI12Pz/u42eC3ZmuoajRjnWJ8vnUKx6FlALrpu25JFFVuxd1dHfYA4ZupZeUSRfe3DMI0BLACn0KHH/FuNu/6HfE6xQEZmKONWf0s4VdiLNgf1msjV8vc3hP6hAZF1USPejX645cq0bM9z/G9E+oi8t0uPqwpmejodDavLDMQXAuvSzbjax6aqxuQcDlzGmZg0DMimlGtU9J5cnV6jXIF80OMU1zDGtTlgvALEgfQf8sWmnSVaB3HfY1/yOOaDp2ehm/xMtOrVv6Fnq+ezbRSQh2EVqy+ollWjaiX/AFibg0dxQBPbE/hbIGGVLLyWK9e4GmyzDSe4ql527mq4y+fjLkEsa0qvqpN6HFAEmvcc99qM5HoMsUesldDHUoAAvUAbNd/nd41crVnjz6bwmtW178kHjBFZ49LNG0itpeirKRRI7elg1Ec873ih4D8OOJSBWiI+pmAAs2fTueedr+dYg8YM0ckIJGnRqFncHUQb47AfXfuMGun+Jo8tlkcjWWJYqvcXps/pWO/HijkxKzypZZYsz08FuWP7tmGofw33SgKA4pvobonkd7wQy/hCGSNJXZ1JYsV2KNuSNSsN9qsWAd7G5vvLxR5jTNGCVawbG4rYj5i+42OLkMapdkKWv4iQWNfPc9t8JYYxblew5ZpZIqLW4vnLHKO2vQyUXj0HSXocc73dEGxxyDeIej+IHkTy01wFRvHIgeI6hZCOvqH0IauN8Q+K5s/Mggy+Tcov+tYLZO49Ftstd+/0q6fRmz8SnX02VnrbQYwrH5+uxfegccuTHpvTudOPJGe2TYPydSizuRzOXGq44y9A+oGI2Qtj+sK39+3ar9nuWZstEfSpugqlwgDNIxJUEAk7bNY2P0wH8Ex9Uycjebk5Hhc/xBpQsAf6tEsav4dx/PDv/RUGSymqBXUEp+JiwQuC1XRB038/0wpRqKb7ERknJ0uQh1SeRFDGRSVJ1aVI2J9NDUSDwLvc9sGVkpQTttveEvp02iZCzCzV07upCKbPqJ3+E3yTfc4PdUmaWIaNQsc8Hfb9P7sRGaTbLnie0S604bim3s78cjt9MfURvy9uO1fXCt4RjzMbMcxpjQMTwPXsFG9k/wBrDDP4iiWbyAGaTb0gbbjVydqrf8sbQTkjCaUXR3n4QzRaiLDF63o6Far42BIP1AwP6nm2ddSfhYMrJbE6fiAWrvYit7298HZEse221dsKGcmUlUSQ6/MBAWqu6OratO52waG2kioSik2+wYaNpcs6yBgZFZBuVJDgb6fwsLquRR98ZxB4ZYLXnT9+y+59xeGvMeNo5PLjhYFizK3yCh9z9dP7/LC71DOyNIxWV4wa9IKUNh7xk787k840eKTWzCGaMW7QH6ZETmBl/UIi4X1n0abo3XcjbmuMaj1LqEEmXluWF1VTqp1IXtvXFHvjPmSeQsVikiTf+K0UhqxsQoXncGiwHzx86V0Xz1khYSBJP4esaA28ayj3HqQg9xvWxxLhLGqf8l+JHJv6EHTM4LljQhUUL8IAG2oavTseb27XiOUDckAuL47Ee55AIrFpvDZyRjp1fUWTUw0sbC1d2oChCKv8ZNCqI3q0csEq+kFJB2urGx3PO1f5Oz06eDCU3J2PngKMjLMSbuQ1sONKfrvZs++D7rgT4QUjKR2ACbNDj4jX7VgvPIFUk8DFVexNkOaz4RCTuey+5/zzjPIetvBm/NZiupqmH4Sp21AcHRsfegR3wY63M5Bmv1cKPYe3+PvgHpSddx6u4x7XT9HHw2pcs87J1D1JrhGnRZj39J914xZGrs1/kMJvhDqbafu0m7RKNDd2TgX7lNlPuCve8H5c6iEXIiE8AuFJr2BO+PHnjeOTizvjJSVoq57rUyGUej0uoX0nghib3+QxYbNAswdQ4VlCAAWWN/l2xQzeXdnaQMGDCqIFWV0g6gfz4xCmZnVNPl2S9tu1EUBXF++Oq8LS4v58/E4346k/T/3+fsFx1ZSYwiWGJBO21e38/piKPryNZEZAClhxuF5+mB2UWX+ESBaM1iyNmrjbEMXT5tJX+GvoZbG5Ym6JNWAP7saacHr8t/0Rqz7fOy/sNN4gVYvN0nmq2B+t4jg8XW+hkIOvRdjngd/8/PA7MdOdsusdgsNNmzW3ttiP+hnL6vT/AKbzOTxd+3OFGOFp37lyeZNV7f2FJOr5eYaXhVl9RGpFIOgWaHvWOst1nLaNKRUthQirVk9gB9P5YE5PpcuwK/AJN9Q31AgfP25xKemuIoQU1aHJdQRZBPvft/dhyw4L2f3+v9Djnz1T+cf2X8w+TkhZ2iGg/EQCDzXbe8Boug9MBaRY3BXTZ1yj4uNrxfmi05NgyhTzQ+bD5nfFd8m7o5VT6hHQ23AXc8/5vGcemxStyfeu3sbf/f1OOlBvi+/NMjk8OdNNExE36hTze9Emm4sd8Hcn91gURKERRuFtmA1b97oHn87xWzGRbzWKqzKY9IC7DatjRFDbFqLJusjVEGDBACd1GkAG7PbE+DiS2/YifVZ5Sbk7d87v5wWEGWLM3lxllOm/LtjV7fDf6E4mk6jFGmrgBb2FbXX88UpMrIltQJLMQNQHOwP88UM70mWQsNS0UUCyeVonau5BwRx4r3exDy5n2CT9f1SGNEJ0sFY3vv3018I97wO6rnSJTHpUjyy9kWbAbffbauKxLmOku0ocsuzBlNU6gcrYG4PzOI+o9MZ5S400YylEnaw2/HzGKisNrjj7jk8tPnn7Hun9Y9H8QGwmokVxqobDjFqLriaWJDDSASCBw1Uf3GBcXTZkphQYQ6AwIsHVdfT545/o2YrJqQgsq0dQOogqTe+3BPtjV4sEm3a/P3MfEzxSVP8AL2GTp/UlkJC3Yo7itjxitlvFeUnPlq4e3KAFGpmWrolaPI3+Yxx0/JsrysRQKqFPbZa7YznwsSJMnEAkpQ5iX+G+rUdAqwKKboB6uf58GWMYyqPGx34XJxuXO5p2WjycppPKYi60kduao/yxaRoZX9EgLKOFbsTzXHPfGY9Dhn15ctBMI0izDNEkTxqlrINCE+os227E7lQOMM3g7OOZtPlOYlhGmWWMpIhv/RMdlkI3OpRjClVG9vmxr/o8DbkE73/dtiu3huEzic6te34tthQ2+mLxmxKjWMVF1wTK3ydYBdbzMQUsugtrokUSCo3HvY4xczWdJk8lLurdh+Af/I9h+eBfWujj+HHCFTWdJNHYV8XzIrvz7jnFxkk7Y3j2357GNeG82RTX/rHT/wDrjI/9p/U40LKGDQtzqDW4IP8AccJWe6F9zMyoS6QZqIajQu4wH2v3Ybb/AD4xPnsjqkJ8uPt2I7D2NYWfDLNBKLaDFl8KTY2Zfp0sk3mRhQfNgmK8lbfMwsfSsYNbk96HxE4v+H8m7qrPIGLiMt6QCxZQjEsbJYCLsaI1bWdlvqHU54cxoDqDs9ojqwp5pQKk3G7stEUVI+eLPTOszqqoGQkfiI7/AB8CiKLkAciyDuMXlagtx48E8iuPHqXfFeUkkRdIPMWolvi8300B5ekgGrOvkNYwv5TqseYL5TXTxkiNyBVoSA5B997F7A++Juu9QeUKSTyCgutDMLsbm9+5o7+3OaRZx0fzVPru79ydzeJ3cExzxrHKpH6E6Fl2jy0SP8aoNW9+qrbfvuTvifqh9A9tQB/PYfvQ/MYF+HcyTloiWLExq1n+0oP7XWCD9RhJMUjICw+AsLINji9W++HF00zGSTtAXrsPpWuMLGZybK2tOR298PWc6e/lstGUdjtrH1ug3179xycL46VmWakgYD+tIVUD8rLH8gce7g6vGoeZnmZME9WyIPDs4kzkNbMFk1j2Gjv8tWn86wA+2g1NAALKwuf+Jtv/AGnGh9G8NLATJquZwAWApaG+lflfvuduNgEL7UspO2bVvJkaMQqutUZlvVISLAIGxx5PU5VkyOSO7DDRGmDMhlhletRQwllTzYlIs7h0QuD7j1HY/L2wGyUcU2bYTTnLozyM0nsbYj9Tthi8OwSZ7rAzRiZEEvmtsaQKKRSSBZ2UfPc8YX+gy5WOdnzkTSRlW9I2Nkgg/Epqr798YUahjxhn5ctJl4oMxKVTLR06uy67LkOQGo2K3N9sWvEHVc5ksvGVzonLzP8AxEYSDSqR0tsGrck0PfFPxYsc2fiRARGy5ZFW9wrpGQOTuA9cn88EftH6BDlYcvDCrBDJK/qbUbIhU7n6DABKOt9Qi6fJmZJ0bUsRipEtdTjVqHlgbqQO/wAsVk+0jM/cRIGTz1zAR7QUUZHZTpFAbqRY/q/PEee6PlE6VM2XlLyOsBmWwdJ1i9goI9RI3J4GEvMdOeNImPEql1/3ZJIz+mm/97ABpHWftEzGXGXISJvMy0cr6g3xPqsCnFDb2OCHSftEmOcXKZrLpGxYJaMTTMAVsGwQbG4PcfTCL4vJrJiv/oIP5SYOZvLX18D2zMX/AKViv+WADRPEnXkycBnZS+4VVXYlmuhfYbE3vx3wrZP7UJAEkmygWFywDq5J9FaqBG9WPa/fFv7WjWUiWjvMD+kb/wCOEbxC+nIZFbolJ3/4paH/ALcMRqXiLxwmUmii8symVVYHVpA1MVHY+14qxfaSW6kciIlAEjp5mo36FY3VV+GucJPjyYnqmVUdky4H/wCQ4i6HbeIXNf6+f9llGJGXh9qGdnMvlRQL5UbSNq1k6VKg16gCfVfHY/QufgXxK2dyxd1VXRyjabo7BgQCSRYNVZ3BxjPR8mXTMkOU0QF2A/GBJECp3GxJv6gY1X7KZlbIkBFUrKysVv1HShDGyd6IG22woDAMqdP8ZZn+lpMpKyGFWlApADSq0i78/CPzwK8G/aJmZ80sc5QxlHY0gUjSjPyPpgb45zBy/VppAN2j2/8AMy5i/Ym8AsvGcsIpjdTQZgD66ZoB+5X9cMQ8eF/tDzMseakmERSGHWAFYW7HSoPq45G1Y76R9p0xnhjeGMRyyKuoFxQZgtiyQavCt0w+X0jMv3nzEcQ+kYMp/wAMQy5lPIymlrkjEhagfSfN1JvVGxvteEwH2b7T5IXKS5NojZ06mZdQBIsao9/y2xfPj4xwNO2SKXIiD1VrDq76tRjFgafnyMLP2ukNLl2H4omIPyZgRg546nKdMy3emh2/8p8Kigx0Hx196dFGWkQNq9dkqNKk86AO1c84ERfayjAn7rKQotqYGhsLO2wsjc4v/Z71GeWBAIlEOpgW2Bvcna/fvWEDJ9PzEYzAiQMrwOGZtqQFWYjceoUNt+/OFQWaz4b8Sx52LzYgVolWVqsHY9iQQQbv/A4vZ/PCGMtyx9KL/WY8DCb9k0MYy8pViXLjWCKC0PTW+4O5vb6bblcz1InzM6UMkUFiJQQNVbPIL2+Q+mDg1xxTuUuF8S/H9LLK9SiyaN5zEyHS8rBS1l/M4A3pRGx+SreC0maQSJZv0njeuWN+2ynCxmc/lczO0UkUhYusDetgtg5jcaSOyOLHIej+ICzn+pRify1QqZhoLLp5Fn1C+Nwu2/qvbnA+yE25tyYpeJ+k+X02ckkvI4mcnks7JsPauMAcn1lWRSx3I3+uGH7Ts8Fy6RA7u1kfJRt+9YzASsNgTjsuuDmW/I99ZfNyNFM2W0RgrDHrn135jlVtwWZgS9gjbSNrA3v5TpeYEKrJ92XzHQqxMjE66G26b6bJHejdbtgDNDK6jXLKVDBgAQiqV3XSEChdPYDjtg50HosUit5qeZpNhpGd+xGmmYrXfjC6rDLHic5pNLsufm5rgyNyUYurKPibNSKhM0gV44mZFiSJUJWREoFnZ2rWDwPhaieRnuePrkA4DsB9Axr9saN1LKxeYfLjjVRsulEGw2s6QLJ5s4SfEGSKTOWq2kZq9w9MD+h39sLLheLFFvv29CYy1yfsa14Zf/ueWYf+DH/7Fwg/aCVfqTXGZAuX3Udv4chDfRWIY/JTjQ/CsV5DLH/7KfsoGAHiPw0uYmaWHMrHM0ZgZWAYFT5iEf1lY6XW9/hahscc4CrnOqzxZPp7fepVLPKGMcjWEDRijRFsosUbrjBHK/aHml6czmVtYzASOVlUllEbswOoGwCBzZ3q9sEF8DzK3T1tGTLOXkayCS0okOkEbilC838sLme8EZ5ck8ZgZpGzGulKtsImF7MeWavfbDAdM541zvnvDDHE5hjQurKzPKaj1lQhHBfVQA9IJ+WCOc+0Bo3ij+6s7SQLKya9LJYdmWin4QpO9H5Yz3xYM3HmGJhkV0Kfd5YkayBWzFbsruBQ1AiuDibr3iHXnXOZYwyLlVsqaJkMC2m3ZmZlI9rwWFGjTeMcsMpHmm80JI+gLQZlYaib9VUK5B7jHbeK8r92XNM7CJnKC0JOoar2F7ek74z6TqMUsPToiKVS8jqgJLAylb03ZJEbXXuaobY4aNn6Zl4V+Ns4wA9yY0A/d8MRo+cz2QDyeb5ReBVdyYtRUWmghtBv4lqjY29tvkUvT+oA0I8x5W3qRvTr/wBoDnT29sZhlc27ZXPSPuTHlo7+kiDce9R/zxoH2fCsl6oUyxZVAkFapRosStXB9R2J9+MMCzD0Ppj68unkW9a40lOo+WbGwewQd9vzxLnPBGQljjhYUIdWgLIQy6zqYGySd96OM/8ADnT4Yc1Bls0DHIsweGaIoVkNoFUmjalkoFSCC7AgXYpTdQU585zlPv4XtRXVfP8Asj9MIDS+p/ZzlJ/LLPKvlxLEull+FLq7Q2d+cfOkfZ3lMvMs3mSOybjWVoE2LOlQSd+5xn3RulyN1KPIEejK5iWT/dHlkWPnoT/jxSyvSHTNGPNzyZTN+ZqWdwzBwdhuHFAtuG3BujVblga54m6Fls5D5cjMKOpWQ7qaIsdqo0Qf8CE6D7MULoZsy8sUYpUKhfTZbSW1Glsm69zuMNfiUD7pPQs+W304xlY6qwy0+Xba2V1Ha1YA19VN/wC6MZTnTo7+m6TxsbnfDo0XxJ4TymaKyzMY2XYSI6ptZIBLArySR35x7wz4SyeWcywMZnII1tIr1q5rSALPud+fnhI6y5OWyS9hCzV8zIwJ/QDBfpeVMHVhHFYXXpq79JWyD71zv7DEeLvVfGdf/Grw3LVvUmttqi6+4d6d9m2VjSVFMx86Py2JcE6dStt6ObUb74OeHvDMWRjaOLXTNrOsgm6C7UBtQGFv7V+pyQ5eKONyhmkKsVJBIA4sb0SRY71gTl8lm+nnqCp5wy6wv5MjkEawUVSN6Depuw4Htjfg8bkaPEn2fZfOTedI0qtpC+gqAdN1yh3398VesfZ3BNBBDrkQZdWVCNJJ1EE6rXfcXtXJwj+H5pYZ8hKsrk5lyJAWJBHneVRvmxvve++LHUvEGYXqjsJpRCubWMqHbTQaiNN1RCNthgNDfZuj5SPKLOwWORpNWgEsWFbjUKoYin+zNGjhjjkWN4wQ7+VvLZBBNMKIo9zscS9B6xL/AEzm8u0jNEoOhCdlIMV17VZGOfHPW8xHm4cvDMuXV01GQhTZJcDdgaHpA2rdt9sICXxB9nk2YXLgTR3DAIiWVvVpJ9Qq62rbBXxX4XlzOUigjZAyMhJYsAdKMhqgTyfbC/nPGXUMvkY5J41jm84odafGvl6wdKkAG9rG23GCfU/E2cyuRWaYQ+a8qhAA2nQyFtxYOrY9/bCGfPCfhzqGVdFaeP7urWyKSbvmtUd878jE/SPBc0fmlxES8TpzdlwBR2Br3xW6L45kmyeamdI/MgIoANp9VAWC18g9xixlvtFJiVyqX5uggauNOr3sG/rhMCXw74QlhhzMRqLzStFWL7C75oixtz3wV/ofMeX5fmwlK06WgsV7Vq3wXyWe8yFZQPiF1/1xIsu9FfzxLRtDNKMdKqvdJ/qAf6Cm1BtWW1BtV+QQdVubsNzbsf8Aeb3OJ8p0SQG3+7nkjTEQQSQSb1ckgH6jBA9UUSFNJJBqx+/6YHdc8TPEzRZeA5mVV1MoYDSD8N9zfsPluLGCqG80ntS/JGcdZ6U02YlTMH1RsVUqKscj9iMK03QyGIB2vbGv9c6lGymIi3KlzYH8OtyL7ixpscnbCIMkzbhSQSex98dMXfJxu+wx9cSRgn8PZmKltRpbDCwpVQb33B/MjbC/D1VhEFNKGCk7gfL9ByffCn4qmmoOkxZgTqQOS4BHJSztz9NuLF288F+7wgmrGvf+0wF/lX74mHUPEqau/wBvzOjw9ff4w+syE0GUn2BBwo+JEtpHXcah/wA/3/u98WenSGLytQ+KMkm+4qt/1/PEPWAhh0xli4b1CiaU/wBqhq3ok0K+YvF5+ql1CSaWzIjijjb37GseCGvIZYVdRAbfIkf3YsZnwzCXaQxkO+q2tgfWFBI32PpFEcEsRWprxDpmfcAqZGRfk7AfkAfzwY6Zk5TKs+qXRRCka9Lng73RA/n9MYWFGgzdJeNl8uaREFAqdwRbbWeKU6R7aVO5GPsj5oPqD2lt6QUOzeXWzKoOkB63G5WzWrCw2XlbiaaPv6dv7tx8jgll+tSRUHHmKALeqI55ABA242F78VhoQa6V1LMs7B41KqKO4XfTEdmttXxPY0hQVFMQcUuo9SHlgzZdTaAkMrBQxO6EyLQ0rZvvpY7AY+x+Jl02YpFO1qKJF7bUdwDsfocWYvEGXkBDMNjRV17j5bj88MQI6hl4cvmFfyQrrESCtagAkwIVdQDJpRgCBtak6bGPuSjgy5jTyJbhm1ogZj6/MiiPJbWQwUFULV/vC2VOuxEf6RfzNYnEEMwvRDLqHJCNYvVzyfV6ued+cFBYuNkumvFKnmSQido5GJK0PjdNOpR6SCT3+HtWD3Q+mwxwSQvmzMvweuh5ahdJTYkCh71Xtif/ALNQGz93AsUdBK8o0ewBAHpZht7+9HEf/ZGEBwodA7amFKRYbWOQbAazRsbkcGsFBYpdP+y2VJIR96gaHLyGSMAU5JKNvtQsot7mhdDFM/Y1N5JHnwmfWCH1sF0aTYrTerVRuuMNzeAVDRGMqQrqzeYps6FiVeFF0EJC7AFj29JZ4ul4KCxP6X4Smj6nJnJHj0PEBSsS2rTCDtpG1o298Vha6p9nOefVAJI5YTLrSSSRi6CmWvVuBTAkLdlVxrydPAxMuWHtgCxa6/Bpyc3eomF++1Yyvq3QmMMMw/GXU/VGFfsf2xvMuVVgVYBlPIYWD9QdsVm6blyoQpFpBsLpWgfcDgHGU4anaPQ6bq44sbxyV27f0oyfqeR0x5IsDp8gWa9pHLfsRgt0afz+rGSMeks7XVGtBUH5dv1xoknS4HQRlI2ReFoECvYdvyxJlOmRRX5capfOlavEeE7uzsf+Sg8Thpd1Je1SdiF9p3QJZY8u8Uby+VIS4QEncLRob16SPzGB69P6hm48+7LMscinyYZSRv5ivSq1VSqRewtqGNVrHyhjc8QxbonR8zJNkv8Au8qLk95C6FQameY6b3JIIUKN7+W+Aub6DnPuzzNHINWY1NGYn16tDNr+G9PqK+1nH6AaLEMhIB01qo6bur7XW9X7YYjJumdQMXVsxNJDMfOdkQqnBeRQDbUKpe2C/j/No08OXnRViZdQmptcZtg2mtmGy2pB5HyIfHeRYdZUNIFBdYyxB41aBWo7WQKs7DA+TPMwBkysnNEVqNjTq200QAWIP4itCyRaGZJmcxJJ0uNXJIjzJVL7Dyb0j5A/pde2CHiOLLjJZeLLO8gaV3fVZIcRxqQLUbDUP33xpbnVpikyVxjfdVdV9Oo0Au5rUNvxbd7xE2UiBCnp6kKXI0xLWxbSR6aBIRLsg+paB7AGd5ZmCdVQxtGZAH0NytTAkfkJBiTo3h5pJERh6DAkoB4sxiydxfqB/TD1nM5GskjtlYrYJqkZSAwLQhrYpZ03qNgUE70a9B4qEZVDCNRfQpQAAqWlC9tjSXo+YNizSY0HcgiwZUDlY0Pwj2s7DAXO+L0Voxrou2nywAzH1KBfNXeJYfGKSAaI3OrgencEhQxokgEmuL2OxxQgyOX0o8WSTUz36kvSDrFkgEKTRWrpb37XDkVRDmvFDSPKII5KIcrMi3qWPzL0c1qKhVbeySQDQwrdOzEubz2XcLIs2q5nAZVAU0CLJr+GKNmiSBXJL1kurTXIphoRoCqIpuyuqt2Ciq0V3NEbYi6v1CRcg7ZkMpYlW8ugQNbV8R4ZQoO1+o7dgo22D2VgnreR83NfwniJkYKdCFb3J9TaiGI5JUb1vxhryzpl0WFSKQVudz3JPzJN4XPAfRWUmeRWXaolb4t/iYg8WKA+V++CGd6dM8jMMyqgnZdMJodhZNnbvjST3pExVGYweH4kcuoOo3ZLOeecfcxCHQBVZioI3ikAolWsFhRNj+fF7ex7EySZUZuPB2mTlJ5fTew8kAj5BtRPz+Z3NnfFfMeGjoYQxhHblig4uz+uPY9hpUS3ZQy32fZksoR1BJq6oD/lh3k6ActDBEEUsq0zAm2Irf5bk7Y+Y9hgQGCX+oP1xRzPSc07EhkVSACKYnb6mv2x7HsMCvH4Tn3DyCRSK0OCw5vgk998XIfDLKKAjH0QDHzHsIRL/QElUGRT/sf88cQeF5FBAlA9qQbfqSf1Jx7HsFDstwdHnHGYf+X9+Lpy+b00M5Kv0Jv+ePY9hiPksHUCAB1CZa9kjv8AOxviXLx55RRzsjn3ZRf7EDHsewAdNFmzzmn/AH/+WBme8N5mVtRzs67UQrMB37avnzj2PYAOMz4Umk068wW08WgNEd+cRJ4JKtq1xljyxhSz+fJx7HsICY+FJCCPMQWCNohe/wAw14GR/ZxKKrOS0OANQ/cPj5j2ALD+S6Xm4lCrnJCB76if1L2cFMvms8v/ANTq+TID/fePmPYYDDlM9NIvpkTWPwuh3/MN+/7Yhm61Oppo0DD5t/n98fcewAVJeuZv8KwD6iQ//sMVcx1vqRA0HKqb31JIb/8AWKx7HsAEkHXs+FpxAzdyodR+ln+eJv6dzPeKP/jb/DHsewAfJesz16YVB+chP/6DA6fP519SmOPSRt67+tqU4r549j2JcbKUqCHSZ5lUIIo1AFACQgfppOCPUYM3JBIkQjikZaWQSElT71ox8x7E1Q7FrpnhvrcZUNmYioP4nZ7HsQyX+hGGLOZOUwQxTVJK2jUUFAsrAk8FQtWaIx7HsUtiXuEkWQf6m/8AzR/hj6Ms3/gr/wDkP+GPmPYQ7P/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1" name="AutoShape 6" descr="data:image/jpeg;base64,/9j/4AAQSkZJRgABAQAAAQABAAD/2wCEAAkGBhQSERUUExQWFRUWGB8aGBgYGRccHRocHRkfGBwYGhoeHCYfHB8jGhsaIC8gIycpLCwsHR4xNTAqNSYrLCkBCQoKDgwOGg8PGjAkHyUsLywsLCwsLC8sLCwsLCwsKSwsLCwsLCwsLCwsLCwsLCwsLCwsLCwsLCwsLCwsLCwsLP/AABEIAMIBAwMBIgACEQEDEQH/xAAcAAACAgMBAQAAAAAAAAAAAAAFBgMEAAIHAQj/xABBEAACAQIEAwYEBAQFAwMFAAABAhEDIQAEEjEFQVEGEyJhcYEykaGxB8HR8BQjQlIzYnKC4UOi8RUkkhYXo7LS/8QAGgEAAwEBAQEAAAAAAAAAAAAAAQIDBAAFBv/EAC4RAAICAQQBAgQGAgMAAAAAAAABAhEDEiExQQQiURMyYXEFFEKBocEzQ5HR8P/aAAwDAQACEQMRAD8ARMrxKrRZKlNiGQ+E9Oc388dJ4H+M1YyuYpo0gCV8MdTzmfbHMMxxDvn1NAJ3gASYiemI6TCdzjOrXBzOkds/xFXNUii0rA+FyfEb7wvh2jeeojCCGbeCfXGiZVmEA2Bm36YIJQMXtb7W+WOavdgRWqMDEhZHlH2x4mcSl46lMsgIlQY1eU9IvOJamSYmYJ9B+nnhd4rUl+YAsB6f8ycGOP3DbGrhmbyz11ejVNBgPAtTbVP99xGJM5xmrmFWnVdoX4ZYkQo0ghdugtuJ54ScnUIYGNUXjBMMxtInztFv2cdOPsFDl2b48+TripTC1AltL2Fxdl/tO31w6cK/FrRrOY/mBjKaNIC/5RIBPqZNvXHJadTuzK3NvOPTFipmlPiI0ttM/l19cSTknzscxj7b8XpZnMCsgaXAL3kL4QsC3kbYzs1xqlSYNUd4puHCgEhhsVN/Q9N/dRqVyW0zb93++JaOahoXcHkJ+htijk+QI+huE9sctWpmsrtSUQv8wQDO0EzPPbznAzI/iUlWoygoiidLVDAsYmR7GI5xNr8azmbZViRy8MmPUchge+bMTfy/fLBjlbOZ9FZbtQKvfKyaggjSBq1QG1eFgDy+hHSee8R7LMtRalKgShcl6b6kUg05axYANIOnTAuFM2wkcH7UVcuVZSCFbVpIkc+e4kE7EfTHVct+IVJ8utfWmqClSkzKHHnTBJsDcCCT4RcjFozT5CmIGey9PLVJpkVaKvTqoSjXQsdSt4pUoZQixnoTjq3Yamvdim4HfU1kmV1MrsWDAC4EjSb2NPHJK2YDOKoDd04ajUJgAM4PiBsqloDHb4STvjq/Y0DN5SnVJisL98uklXACtfYzF0iCOljhrCMFDLh6mZU2BdCYtfu1/QY5jxSi2ezZemdagE1AY0CktYLQomSID921Q9dfQ4cc5xtqGV4jVqBVrUzcAmL0kSmw56WNx0uJMHC7wfg9LK0E01tbFQa8OFB8GuCCCIUKqiReW5TjgAJuHkPWDOiPQXUoJIQqgKU1WIJYMSvK67XnA3snQfNZlaLse5lZG+ru7qOdpLkxA1OZkxg92hUpm1FP+bUrUFCCpFQks1QsSxuqruSTsNr2ucR4euRijTqfzVTXXrJpZ6dP/q1YY2d2YaRMzfYRjjgatClma+ZzNdwKeV8CblHqKfCJMnQWFl3Oo3IElIzQaQzxq5oZBkRbT/TvMepO4GGnO0NCCsqrTSZFEn4AoKo9QEQzGSvODMaiWlP7hqlQkS0HU5XUbao1Xvve/X2wJAYW4YrESHISJaSRptpluouN+uGnhHbqojCmrGoGjvGE3F9ttMSBboInCtwThwI72rTqPStq02mTAIEy0k77SwFpnFjgWl6zihRIlIUPUHhYWLbXWfL1gE4VRYo5dqO3tbuzQVghqWDFSG0AeJiL2J1ARFl3O+Oe5SnUDnUIswIc6ZF5uY2i+x+eDnE0JrIK6sajaSgMAONQBci0alLgLMzPwgLjfjFek1YDWSqwdQWTGpR/NmwAIZRpEXAEjemk4pZPJJTCEHvRUnWFM6gpYRzAncDexnTM4ceA1hm5pMpRKZnu7hhqMPrES5IsLCJgbDG3/wBv69VVK/wz2Im/gJvE3B0gDkbsTuJL1wrglLLIAQDUJ8bAblm1XAt8UXjztJweDihlMh/DmT4kIBLEIFVFWRq8IJOstHPqeWDHDM/Sq6xTYHSxBA5Hp8/nffEWe4YagZJUapvBJgnf1gtB5HlfFjhPDTRUAlSY8ULGpv7pJJ25eeC2cWjRGMxNGMwuoNHyB3n0xaOfLAGATESfKwvipmMq1JylQEMOvT0xheYm3rjK1TCwrlakX2xdFcEHV0ixvgHTqxYGcXKdYT1jFKOROEgg/Qc/LFPM5afiUEnzgz67HBc5YLLFwt5WYBg+uB+fAkaakmCxmCIHOwGHRxUXJ0UKlTUZyplWhdJtJBuGFz+eN8xm9ZLs0s5u1vrHteMTHLq9I1GZUKjlJDXiF85K26T0OKxoWEKyrqDAFgQRffadrGMTmrYUrJKlEgIVIfWDZZlSDBU232OK9LNEmCZHTBerNFXFLMqZVWhAwLFlUkE8tJkeZHnYfmeGlKgEPJ+IxYk3MW845364VxTVoB6lIarGOvym3TFqjklUiYYahIm5HI2FryNXXA8ZgxcbD02vjR80xubTt98IkwljNPLRcflOMSR7fWRyxmWzKwZEtya8j22Pv0wQy1KmUdm+ORpIMQIMzaDePP6450jiitdII0i9t9jvOJdZptKTaYHkRe21wTiytHLinUPjZxpKi1+TnYiJgjngOXk+/sMFLtHDFw5mqB9IGxLqAlwYXUARbfkReIvGHDsD2vr5Zxk1RXphiwL6lIDRGykxqI5bscL/AGM4dJdiHNB0CM6KzgHWrkEASLKb6bHTe84ae0HBloHK55AhoTorNTKEFWPd6wBK3GsiFEEjntojurCEPxG4iKbZdqisutlFUKRUWrSpVBVNzpaUaRBUfEwxt2jpU6jmrTXwuA7MxYhgQYKGDp1gKAJ5J0INPiFWhVzztRDslLL38Tvd8wAxvOpdLEwLEXvtjKH/ALfMUKZKNk60GnrUkIxUO1EQCwEvqUDmd7Yf6nFGlx0U6tLu0pllypp0lOpSaj1lCjmSxIAbxQF1XkEFlpcFoJmO7qOrNZ80+kF6tUw4oooGrQDocqJAC0hzOEgUFXP1alAimuVpMUiSzanNOmiatQVjrVQbwNjN8dN7OBcnlQuhmr2NZgNTF38Xifc/EIBvEW5YADTPdljmmLkFENyHkFzo0yyCCFsDpkGRJ2jCpnOw/dozKuk2HgOljqUkggQFAUliLAARJ5uJ7aqaJKwKoB8NviUlSCNVgGBEz57YV+Ddue9WrUd4YuDTVZJ0k3FtplNuQ6jBv3BZQzvZs1Ms7Ug9CshIdNTBfCwYgXJtyi3TewGlw2lllpVEqVEarGkwhZVLBdVidUamBTnJBHhk9SyFErTAZmZo8TMZJPOT6z7Rjmf4jcEqUqoqIX0VLCGMIQZgADbmAOnljyfH/EFlzSxv9ikoUrNcwTUzrlmpuaT7MAWqMzWQ6QfEd2MWi8WB6Z2b7GU6KF63dvWcDvJVQqmSxtzIDaQx5ARAMY4LlMwUcGmbo2rvNySDYgdJvBvjonBOPPVYKd6ZVtUEyY1lmVmZAxLAzEjeLHHqqVsjZ13LspB7vYkknlJMn1M+2J1QDCx2GzrGkVqsWqE62a2m6qx0mZMSASec8owSrrWd4D6FE6nXSRESI1CQwPSRE7HHUEKlxMWmPeMbYD8JhgBL1DTYrraRddtUmW3PIxfykxjmEzGYzGYBx82fiFnqNXOFqNIoSqtUvJZwokkSVtt4fPrhXzFEOfBHoSJ9OhxrxLiLVahdmBY7kdIgCI6YroWIJGw3xFpt2AKdnOEHMV1olguqQDa5iAFmxYtAAtPlglk+CA6UAZqyv41EEEEDQog/EW1Ag7WPXFLgWYdagqiiK3dkMysGIPSdPPoZx0rhfAlzNOrXI0kETpgt3vhepUIBBImQBIgG2wxohG0c3W5zhuGAV3FYEhBqeGFmmdOx1DcQD72uD4jXNRy5tqNh0HIYYOLVO7mnTsSSWIjny6WE4B5mrqkEQfMe+F+gei3w3MMtFgtyrCxAIg22IOzR88e5zMEmSd1AAAiBEDYfucT5DMoagNlUroI66rG8cpm+KGcpuhg7rY+xIvic1ewVxZqau9zEf8YNdjuE1c9mhRDkAKSXN9IAABAJ3+EAenTArIZfU8WMhhB5kAkdfa24wXpZ45Cie7Ld7XQKYJUqJ1EAi45AwQbcr4m40jorc6g/ZfhlJDRrPTZjuatVQ8kRIuAD0tGOWdruzhymZamp1LAdH5Mh+Fp25EHzBwPodpWFhl8p56qRcnqSzMze84v5Xif8S3dECkouO6LhN5MI7NF7wCBMmMGq3Yz34AtOoRYA3sf08sNHBuDq0MzEoVY7EDVp8K6p/ugEk7H51qVTLOyBw/diprqOf8Sop0Bhq5AAMffnOPV40V/l0yaY0BBogg85MiSRJ2i+0YLUSdlLP1lL3VUiLKZB8Ivud4k358sR0Hpt4fCJ6jb0Mg/OcY/dsBThg0XI0nU52Hkuw5nf0xQbLlTaTA/4++EcL7Cdq7DcBrpkv5S06oaqraqdXS4AKllIKwCQCIkcjcRi92qyqmjmaa0qmVqPSeqUMNTrBPGxGklA6wp1AhtpBFscq4L2kqUkIDOsQfCWUGDbY3jD5Q/EBM3lzl80DdSErCdSvpOljHO8EjcEg88NjzV6ZIJnYfhOYq5WtV0hg7IFLPuKIZBMyYUnVz2FowWzvDP46lVy7MAiL3ikQqI4DImm3iU2POQSeanEHZDi9IcFdKz6UDOtpBglX0CCD4g8WMxq6YUcz26ZCy5YtSQk/CQGIJnxOAL+kfni+qkMlYW7DoeIcSqPUHdrSWlrpgeE1KY0gOLRDB2iI1bg8yfa/tBVpZt4enTK6V0lJ1IsuJF5InUBz25+JDyXa2rRZmp1NLv8XisefiJ3Mk/PHvHON1qy62bWGI1AhbGIBFvvzGBqQJRZueKPqDO+vWZqEkKdJOrRBm1jIAibXGHnhHZ3KLVoVKDMxK96ASng3UatPMsRvyU73jl2TyrVGUE+GQrNE92JAJ3kgA+gkXFsdE4Dwt8llpRhrr11p94wJ0pLIpKm0/FbbxC5tjP5U3DE2uXsvuwR5C2cz9Sicx4joWopHVAQjx/oYal8j628rq1Wie9fWtWqaT0yAAhLkJpiDYhSQTcXti9l6wFVqNWrTqF1iGp6XNpIMDQy6flihw3NJVZqrUB3ig1KMTNRFlVMTBYRExzXHzkJUtSXFO13ttzXtyaDkucyr5es9FwQVMGPuD0IM4YOzaZiiVcISJgqRqI1WhlNoJn54ZO02RGboLmQiakI1aHkx5mFIKncHzM2xa4VkdRo1nYI7aVphfErsJBLAr/SogmZuBG0fSeLP40LfK5+5mmqY28CzPfuxU0mqLAcgkgkAm0eEAM8ECes4YaNFyGSooK/3TYyTbTuI9fc4Fr2cphiVLIxQLKmBOpmJ0iJ+I72iABjas2YWoNLp3QBkEXmRzg9TEdBbG3S3wJqoMZRAiAWHWNp3P1xsmaBMDAilUmSz4KZQKbi+DOCjyKp6ixOPMbYzESh8aLg7wXQ5KuPC7C1/D/mtcgDlNzGA6VQomJOLOTqM7hVJkmxPKOftiUZtPZHMe6+by1DWKJHdlhTBjxBRBYgneSSevLyxXftEgptUoa6SiUK62IeRubATG/UwSBzVM1mTUqCnT2A0r77t73JxrxLMARSU+FLT1PM/PGh5WxVEZ+MCm2Xy7KhGpVSo5WPGG1ki8NIdhfeF2jAHi9M6msCEBFvDoJcgAjr4duhF8epxpu6NO24IsNxsQcU6LFiWHxeJmJ2gR+c/MYEpqW6QyTSKuhrG/r63wzjMItM1yAzNT06TMFiChYx/aD154zOcQIyKU3pA6XgPoKlfCy6Sw33Vp5keQxe7BnWTRkAVVI8a6hfcQTBMhYm19jsWWOpJWLqtMUKNUgEjdRK7ddvmcW+HVBrVHk6iSsRAP6G/vjoHZv8NVzINXU1EGpUVhvCh2Tu1G5JAux285sS4r+F9NDro1CzqdSKwULb+kwJ9/P3xDJjaW5fFLdM53kcggqllpgzIhjAhhBj2OKeYyi0kHdhgzEyT0ERFuZwyLRdahRlAKsQTfcb4V85mjUYs1p5DkMZots05nFR2Kz1G/UjGMsDVf1/focbEgG2MVpkEec+lo95+2KIxG1KHN5BHSPrhzrZmnXy2yir3ao1RhoAtyCrzAnedhBvhIWmdx7xg7wTs7Xr0m7udDOFYBSbASZMWg6bTN9rYriTcqW4stgfl8szo+lgSo1QTcgTMD05DBrso81FaoyqFIYEmJ0GY8hI3wAzuQqUCyusHYEGR13GPctQqOIVWYxsJ6gbb7n63xPRTpx3TO65LXFOLMqGmCNGsuANiT4QfSBb1wGLFue/Lri5nKRKqRMi/t++eCvZTh1SsXknSqEiSd+UX/cYaUuzVjhqdGuS4CzUp2MT/wAYhotKMp5qRbe18Vmy1UVIYsSDY3M/vpgxW4TVQ6io+ET5lhcHz/5wie9FZRbXFUNXZauuiClJSQQGKCKZJCFZJBnxG1xLbGSMO2Yem9M0wEdTYrNo8r+U77/PCLRFaoyrU7vW4JGkwV0gwTfxWIH91sAFRnzhCIKji/ibSsi+o6SFg2t5xznFPO8J+RGKUqp+3Z5+LJpbs6QuRWQx7120si6qwbuwwg6NXMi0mTjahwqkndGmj02SBqBDEiCpDXi4g25x0wA4V2eLVVL1KzORqYN4VEE/0Ar4T4QAJ+Ez0LfWyVJafiIQA7zp3g7zzIPzMYwv8HzL/Zz9/rzuU/Mw9ilkKGms71GLa0Cf4emYM6nIJDNym2DuXpKCGb4l2IkRfaJjaJ64o5ejTYSjahtIfV+ZGLdNNPv1j9Ma/C/D/I8fLqck4tU/66IZc8JLa7LVbMl9wSB5keW/LFurqcSLQNuuKK1I2+WAnHPxFo0aTrT8VUCAQPCPMk788eplaxqyMHq2DVSnA1syjzMAee+FjjX4mCgCuXh32LH4R6AfEfOY9cc5zXFqtVi1RiT/AJp59PLAmtmwOs4yT8mUlVGvDhXzMaKv4iZtiS2Yqgn+0wPYCAMZhIbM3+L54zELZq29gSQTglSPdUZ/rqC3knX/AHH6Yr8PyYaWedI6c/LF7M5MvVBJid9oUDkPthqMx5QXTSNQ/E3hTy6t+XzxVUEtLX8/1GHnMcDVuHkgAMQrrygD4V/+JJ9WwAyHBWrBwoB0DcsRcDU0AXYxAA6nGfx80c+pQ6dDTi4grNrHiFwwN7gSOmNVqMkXsUI9juI9TifM5aoAqvOlTp5WveL48z1DSEPIzz3gxPyjGiTpnRVxC2a47mM4adECfFIRdmYgjV6w20xbBDh2VWgwqqxCrLUpIOsCoEJHqNTe3TAHJJDSgJKxLeZt7YdKmQ1VELENTp0VRBEaRBXSRO+5n0xzzJK5cjY8Db24HPJ9vh3q0u5CUnOkNquC3MiIgk39Zk4v089NXT0394H5HHOcl8Ok3KnQfUWB9xBw3cKpHUzGSxgsT1xP4kmnZZwiqoL0uEq9aqrIL6aitaZI0sCOd1Hz3wC4h+G9LMKxUd3XVypJnS4BsSOpQjxdReb4OZnOqtag9wSWSOR1Lqg+UrOLPDcyDUzQBNnBjkD3a2F/TAi0JK2qZwXO5XQ7iI0kiDuIMQfPFZQZvtht/EfgvcZ54sKv80T/AJpJj/cGHyxX7J5OlmZR1qO6qSAGtpUToA6s0AeptiyhqlpM8nSsEzSOjSpsIfUTBv8AFa43sB05zGCI4lX4dVISoCG5EH4SQZ0sLEiPPFDj2Rhu8RdCsSNFhojlEzERfrOK61mcAO0x8Mnb06YM24P6+4qqQX4pmq1R6btRRfHIAAhvhYahMxa3v5nB/hGUo5Ss1as99OtFhgRMNBgxN403FpvhU7+QNRmNvXFYuX3JmZ5nHRzfqa3A4XsG1fvs2WpgAMWaJAgEfCJiTJjaT0x4rPLSxWT8UmCNgLA7YE0cg9V0WnueZ/pvEnynDDWoKkoSx0HSW2kgCT6dPLEMnq9R6XjWtuistNhUDCw5mT4j1ggH3xa4n3jsqLeAgAJgF2J/I/TGUHWwHLrg/wBmMiKteqGBKFEBgx4lllI9IwmKte5fMrg0ma9nOxbk/wA9i1MgFVUuoPUMbNI5ibkmZjDhk+EU6Pgp0UVCZ8IAAMbx7DbFjhuZLFlcAAbETPSGBvPp5YKZWmG+EgxyNiMezHLjXB4WTBl74+go9tapoZOpWpiKiKFVuahmCWPWCcIvBi1fhlYPqY061OpLEsTPgbqdzhq/GHi/d5enQ/qrGT/pT9Wj5HCj+G1dmTNUzdWpEr/qHij6YzeXkuqNHi465GjgPHaVIqoQrqsxFMgepMCww9pTkAi4iZ9dsc+7I5dq+ZphS2lW1N8XISBIsJMC+Op1aXIxPI4HiTaiHzoRc1Ql9veMCjliiMBUe0TfTPiP5Y5bmsuTTpsSyyxktt6L1tHv88dMy/4fd/UqvnC7HVpUqf6Ys3r5crWxY47+GlKq1HuVVUQEMCWUtYBbgR6mMHJF5Hb/AGM0Uo7CW1bJJlZo03eoVAIeImLsTaYjlsThRfs7VqL3lOGUtpgG5IAYwDcwCJjDRn+zaohnMUDVSSaYJsJsSdIE+XLF/hXDKj0sslIK1RkZzq/p1kMGmLeEKJFxbfHn+TlljSpb8I1YuRJo9j6zAEavZSdrH64zHa8vwWmiKrAuyqAW1vcgRNjGMwNHlPqP/L/6K64+xwBPC/dossTM+nODtYTB9+mLFeuEVGZC3eCwYRKyRIvsWBEg3je2DvFM1S/hUp0zTVlRnZ2GlqjEiVG5JmY2Eelx+inVVCKXiUAeEsYgW3O3lfFY5LXAihvR5m+JPVBajTK0RAlv6bAQGmIt02Ak7YscKR2pqquUVrhEuxJvJJnpO2K3FeLinl2oBTLEEkyP39sC6HHYQqKYU2hlZwQRsbzz9MdCLSpbew1xTd7lnMUErZhUovUGoAMah1eO+0D4fhE+pgYIZvgTooLulbqBIInchj8XviHsrlR46hF1spPIxc/l74II5NVgdo++KtnlZs8oT0x65JK+S7qmz5b+Yo/xdJlk/wBSkAgf5gI3vhgydQtSVmEFhJt16+cRhcq8PW5uCOYJBj98tsTZfi9bLiSO+pjc7Mo8xzEc/tjJLG65PV8TzY5HwWjxOnTzI1g6WAYx1U6Z8+Xyw88FzKOmtNm5cxeIOEfNZ/KZjLFwyq9M+BTuwMKyQbmbm3MDDN2O7OPlldWkAvqW4IggSI3Bke+KKL0jyl6mH87kTVQaSA6nUpIkAwRt749yVJ6VBtZOuCS1ukCI8oxdokDfEPFf8GppEmLAXJuMLpa3OVWczyXZirnXzVTXek19bGSTJEk7KFEziPslw9RmlFUoltQlhBEfD0kgixi0m0YIcEp5qpmM3lTqQ1w7BisligJVQbCCImZspHM4W+0OWWk+gAowHjBqK4J5/CABebSfPbGyNKKkjHNPU4sZe0NUmo9LLVQ1KASo0eGIQiRMyT8yOmB3Eey7U8lTrGxnxCPhU/CTzud5/uHTFbsblg1UMdU0yGLK0QCQoE9SxUTIAGo8sO+YqrU1K9RnQqSy8wC0MBDQSJ5/CIPLHled5jU4qP3f29iuLFsc2TLk3Akc9/y/dsNfZ/8ADmrWAeqTTQ3Cx4iOW/wjoTv0O+CXYns6ve1FrLIpEQZsxBkSNmBEN7jlbDia575grtBEwb3m4g/vfG7HUopopCHbFf8AhFyRZaVMVQt4mGLEbkkGYFhtuYF8COO0jVfv6aMKVRVm3wsBEHzgfTDvlsgpqNLEuTJMco3X5xH/AJIvNcCdHqd2xiZ0tJVgeRHkYvuMPKNqjVFxvYS6eWINsHODakqUgkatXeEm41QQARbw6SQYM3xLSogySIAmRzEbj8sFMlkwjKxgNP2/84ljjTKzpqi3l8zXesruEU6gAqA6W5yWMkxvyxaq8SqDMCYXay9TIud+X1xS4jxNUZdMSZi97+QuJOK78SFR0hSHZhMgyNNiLxzONDIretuiP8RuA06yJmXDOaPxAGNSFr/JjPoTit2Vo5fUjZfTp2ZRYrNiGG4wz16JYKr/AAtKMP8AKw0n3IxyvgWTahm2FUk9y5BOwDBoF42m8c8SyxTjfsUxJONHT+FZ45TLFdIPdlmM2JEyYPXp7euGLhPEqeZpCrSbUDY9QYBg9CJxyLjvFnNTSKhKsPFBEGSegA29sVOEdp6+TrlaEkV1iACwJvDKB/Uv2OKYptR3J5vEUo61yd5p042EDzxpxCu6U3ZE1sqyFG7Hpha4BWzTxVq1VKbADYqDG0ySSJ1MZxLT4kuXpCkGL92PE7GTck3knrtOwxVO9zzVFiBw7sFm6pqO0Uu8Y6zUhvCwk2EzvFovz6OWVp0MpT7qikdWt/3Na3linX7Ss8ASSbgLJPy54DccrVAsGEciQrXPrGOSRRKuQjV45c3+sfnj3AzK8AYopdZaLmTf6YzHWzrOccT4U6utSoCFKys7T09hHzxVXiRO+Hbt5nKNQAKJ7tYBkgkm59eWOb06RG/54GGe1DZY0whxAq1MzyuI67fLyx7W7PLChWJLVe7G0QqyzezSPYYpUwXcKPNvZQWM+ynBPvxRNAu1u6LxEEM7EEb72MHoRh24uVMk+Ar2IyC6qoYBoIUEievym2NdYNaoQIBaAPIWjEnZipo08tYJ95t9MeVkivU5eIn53/PGP/YyXkyU/HTXTaLVKmHYJMajE4ziVA0XEqdLMVBJEOFUT4dxHPcXGI+H1wKtMNHiJ+2KHbWuWrxI0qAABHMSSbX98B7vSN4WNRx/EXN/wH8vwTL19J0QRHwHRIG0gCDHphi7V1P5uWSKrKWcstEsGYKojZhaSDvhI7HcYl0pt8WpQD1BIHzx0c1KL5gPrIeirrBBCx4dZkiDptMG03w+FNWmbszi6aA/BKuYGZo06pqKuiq4R2ltGoLTFSLFhfe+Jc7n6r59sumZ7kCmpUaFbU0aiBP+W+/LE+YoirWGYoZtEPdFPhRxpVtTG7DYkSeVuuK7ZBkzDVVzdBalQKpDoskoNB0+ORLTt154uQI+OdqnpZllWogSl3YdCFl9beLTzGlCNsWeIZ96maagrUKehVI71NRq6v7ZIsNrSZx7V7MKaOYWp3bVq7VGDkbTdQCRqAUATHnivxfh2ZrUlo93QeUQd7q8VMx4nEiTJEgjHHG9TNVhmK1LLUaBVQmqfCTqWbwYPPliHtlxZsv3S0wh16pDCRbSBAkdYxGMjVpZ2pV/hjVlhoqd4qwNAQnTeZ88XON8LFbOZfXOhQWgCSSGDC3JbCT7c8Qy4sck9SQ8bbpDFw+mRQBqR3kePT1i4F5MG2/LAHK5plqK2o+JiDPp+sYLccqqlOEcEm28HqZG459MKOezLEoAy+FgTJ85OAtMEkuDWl6XXY2Zmi6vLNYwAQbg+lrWGN6mXdKgOsPqsyiZsJ35csAKHEtgzFryJm3L1jn+WCfD6b6w2oOC3xiZEnYCLen54ZST4DTrnonzHClYsyk3IkEbbk/b74s5rJKAoKloY2E7xvbfEuepNzO+/qD6+ZxJmWBS41SJHXrYb4cRybirYJqGKilSunY6YEGY5k3uLRMYp1OIzWMjSU0z1iOfrGDYyyd3M2AkRabWM7+W+AnEsslNUcLDTB9CbE+4F/PAb2GilyvsM1bNoyjSWYghhAsSOu33xzH8U+0BSvop6l1qGIYQVO3oZix/TDjkuKWwrfidwwVadOtzQ6Cf8rXHyaf/AJYgpqTpjLG4rYSc1xxqrBtAQaVWFmDpESfM88H+E8QNOla7sJnosbDpYSf+MKlOFMCSenIeuCi5gpSLgS5MA3gAgg+8SL+eHktqRTU4x3HjgPbtaVAUCQH1EyTAuZk9TNottiepxFCZeoKim50N/V1Yi59scqBvfFirUAF4FvLFI8UebJ72df4V2hQMKdFQCd9O8RzO56YIDgIqvrqkkk9Wj0s0Y492V7Rrlqut5jSR4QGIJjYExyvh0T8YKaRoSo/UMEWfSCf3yxVE2zpCZBQAJIi3xH9ceY5234wKTIpVI5S6/wD8H74zDgFTtRw0U6g0/ARInlyiT0wuNWj4GJ8ybfKL4dfxE/wqdtn/ACxz2vW8sTg9MdgzbbJqPENLljzUrbow0mP9pIxd4xx5cw1Ru7u7KVJ/pVFK6QB1kk+mAbHG1Nr4m1crAN3D84RSptGwHPp0Hpg5xNKLDvUrLLD4I3je826XG4wr5HUUAtEWxBmstKl0iKZC1BO03Df6Tt5EeYwJQt2joxgouDWz3/f3LyZzVUQq0X5jlIPPG3balozMWMqDIJvuPaIiPLGcNylKqlXVU0laYKQd2E+E877WjAzjzvrBdtRixHSf1v1vgaKdj46hj0IudkXP8bQA51FB/wDkD+WOu1uzyPr1M5Da4ErCmoZYjw3P+qRFscj7DCc/l/8AXPyUn8sdwGKRO6F/iPZqlDVa1Vh4W1VPCsFtKlhAAA0qE0xBBOCleqhq0T3iyA7KsyWUrp1CDsAd+eI+PUi9HQATqqUwYE+HvFLH0gHEP/oyU6tM0qYUaqjOQNpQgDyEmyiww5xpXbL5px/MSp4GVFiRLQdfyWI6auuI37ONpeKkM6hCdoRQoQC0yNJPSWbrjTs1nClKnTc1i2kLoakwVI5atAG1pJPLB4nHBANLgjpWptppOqAiWJ1El9XeXRjr5mGF+cbE61YIzPNyAPQAYnd8L/GmJ1idxH0xDP8AKaPHXqAea46a9QkSQLKPLqemNVb2+eGaqlNlC6QAOgAsLYof+mIxJJgcgOnrjE5GxQBaRIkT64N8N4gaTAKZViB6XBn6R74B8Uywp3USPXA6jn31ARbBjJ3YskuGdM4lnWZPAFJm8wB5yfTpj3h5LKVFmU6SsjkSN+cQRMnaeeF7NcQp16RAeDzDBo1Dn8ONcln6imyyFQFjEaoi3lsfXG2+ySj6a4DFOulInXUXQT8IM3mfIC84H9ps6rUmakysCoEDdb2J8tsQFKNSoKnfKoO4YeL5yZxbyuWy9GiYdWPWLQeXnjO8jL6Fz2BclmGBEgztA64L9ociz5V1KGSsiOo8QHrbAyl2oopnFCqvjQkx/SR06SOQww1O0lIjriT2dnKVqjitQqNgRc2P0vb54bewpLCqgp94rqQVMFTYkah87iSDgNxriyLmai6JXW1wb3AG0RaPvg52L4vTbMBFTuyws8tO6sRCiCCAfitzO2L+Q5RxSnHpWYvifpsTMvwpnqqlO8tAPpJn6TjautWi5VkYEf5Z98HuF54d6+lTKzc2+LwgD6/LByvxBagPgYHTBkTAi9hYDc89sPCWwfhRa5Oc1c/qkRvjVcb/AMMwBJAAA63xFNsaYmKROhtz+WMxAMwRb9f1xmGsWhq4vnq2Zy7uwULTYTEydr35DCg+xw0LlarmoiMQjA+HkYWfywtstvPEYNNbFZ/MVwJIH7vj2inijnMfXErIFIOoNfkDb5gYzJN/NHm354AA8jmkrKwgraPMW++NsxXiSCdJXSfNTEi9o2+WBmZzKrYfTl0H78umLGRqa6JndREfUfTCZemev+FaZOeN8tbfsZWyzU3RkHha4OwKdT5ghgfMYg4xmA+iMXcir1U7iQq6pVjyYj4J2AfSBfmAbXxS4lQ0QhFwZn6EH3xRZNtJkyeK7nk4S/v+gv8Ah6k8Qo/7j/8AjbD/AMY43VbOfwqVVywC6u8ZQS5MeFNVuf0PphG/DRJz9M9Ec/8AYR+eOhcV41lCz0s0kFTAD0ydQj4qZAO/lBwUZSzxHNVstkajs6vVRSQ+gAG8CVnoRONMxxeqzUqNEJ3rUxUqOwOmmpG+kG5LSAJwFraxwaoKmoWIQP8AEE70aAZ56fpGL9KsuXzzmqQi1qNMU2Yws07MkmwOxwwS/m87XoZSrUqmm1SmCVKg6W2glTsZMQDiPI8aetUVaaqUVR3r3jWVB0J1IO/Ifcf2o43Tq5OuKTaoZaZI+EksDCnZrdMTcAY5dv4OpFpai0Aa0mSD/mU7+X14KCFfPEZhaQAg02cm8iGCge8n5YA8bz38wIu7OF+sYNrl5zTvK/4SqBIkeNmJI5DaDzv0wqdoqy06uXqi4Z55dVJJ6e+I5VexfG2t0FstlMz3jh1XTuCCfzGKi8SZKmipRqR/cokfTHmc7TMjfEy6oFkLCByti3wztAjAiQ4B3iCJvzuPTGH60eio9WTZjKq6agfOMA8tkGNQECFB+JpC9YJ2wezecBFjvb52xr2e4GwqFpkqNiD4pHrsBfHQTbVISaVO2XOHVQFdKgQ3kMsRtt/ziennqZSxgmmynpPwTY+SnENKlRNZy6BWFgQYA/3WI2549q5QM7fFa24IvBmeeNk3USKXq3XQg5p/5pWdZ6iR8xyxYq0qqpCUqmptgSTbqB+vLDTT4SKWtwJcQZ6C/wD59sSZ7Nl0DAXFx5YlCFq2POXsKqdlKxbUlKGi81NTGdyZ0r8gI+uBeX4ohaGq6BNyVcx7AE46TkDDo8ySYMbXG2EHjXY1jmavdFQrVW0qdVhBY8tgbfLFvhRluzI5uK9IcrZPh9YkhqTWF5AJjckGD64I8Ly/D8uFqq1FY2bWpNul9/THKs1waqpbwzAUmCDvtiWlwKsTHdkXi9r7b+4w8oRlFxb2IanfAfydKFd5+I29IMW25z1xYhoi0mTcMP3bC3WorS1BWcVEBJ207Da3XnOK9DtJVAOxnffCKNLYusq4ZTq5iPDN9j9saBsSZuoHdn0hZMwDYemIUxeJjlzsbwOmPMRMpxmDYp0DJ5gI4f4gpNpIn36YS82VZ3IECSR5CTH0wxs+/hJsTboN8K4PIc8ZMFpNsrPdljhfD1qkhiRF/bnilRqFagI5NOGPIKKdONJNyT7+/pipluHLqJqHQJsbQPMje2OjO5MLiCKqSfTBns1kdaVDMEkAe2/3xUzuUpofDWFT0EfrgzwDNIKWkWKkyDvfzw2Z+nYbBOUJqUeURZXKEqy6SCrEsTsRECPl9fPHnakqRTZJ0vJ3JhxAdCTckG97wy4v5yrKuCwRTzvO0bAYWc9ThtMzHqB/yfPCw3e5ql5UnCUXy+//AH2LfZvtA2Trd6qqx0lYaYvzscO+S/FkCe/oGf6e6b5zq9tsczdfKcHcpRp1KaKCrVUnwsrIHXfSSDJZSTeRI9Bi90jEvqNdT8Xl1H/2xK8pqCfcaIwy5zj47mmalDV3pACBlexXUCZWP3vjjvEssVCNpRQ6mNBY3BIIbUSQw6emH/N58GkGQNoYLBUXUgCDHLE55GuDTgxxm3Y08QztGnRJakppoNWkBIBAkQNp88C63bmhpSpUoVReULIpP+pTq5+WLFDh4zNDuQVA0iWa9+pjeSMbVuyFYpTTXS8DEyC2x5RpxGOeXZbJgivlIMp26yr1QqJVNRyFEU1lr2E6r74oU+z1GhliuYfvq86lRT4abdC8+K24FrAeZKcI/D9EatWaorVQx7uIVFEAtI/ug78r4A8XpkrZmTrsYHXGrVsmymLxdeKcr3XXC+7ZHkW1lqZHwANYjnyvva+N2cWVVPy/S2KSjuxqVmYwATN7AAfvrhoy9HK6QTnYJAN9MjyI0nEZ4HJ2ieHOtNSlx9wDxPLvChrA3j0IicGOzudagkpZtUz5QBscVu0eVplQaWZao3SBb6CfTBXsj2ZqVqBdnA8RAAXeOZva9vbFYJwWlBwTxfmVLK7j/BdbiK1SWZQHaxKizHzU8/MYu5XJKgKxDA+IGQQT5HYdMZk+zDpVQsVKhgTEza4sR1xb7WVEVqTAjXOk/wCmBY+n54WcG42b8/5eWVRwdp8cfb+Ba49X06gAxty2k2xUoU6zUoVGuOnvhipaWTYsTMgGD9+mKORzyrqQq4g8/wBfrtzwIRpI82Te+3DPcjln7tCwCwRzLbGNhEe+AXafJ0Vzb6hUB3LAMJJC6YI6+IbcsM3CqSSyLVKk3HKQffEXaTjK5MUe91NrkSIJBUDeY5Hlh62F9V1H+DmGa06iBWYfACG5eGeYGxtiw76d8wfim2kbaWmRfn9MF+L8eydZ6jkCSF+NLmDB5H9ziNuK5BNBCp5xT9LfDOFO0yvdfwBc1kA4bTUDDZdUzYkTJ3ECdsL2dyBonS5F72n9MPlfi1HMt/LUjSIMiOZgi/TCz2pyctS0iS0r9jf2OJRyP4mgzzjT3QCDAwBcnYAHGhFyOmHHh9all1UUiBVB8QI8TW3DcwDfSIEfVTz9MrUM87g+p/XG2UdFJvcm47WeLmoFwMZiHQ3TGYFsnSOijhSHdR6R+WBXEMkO/pIFA3YwBsBbBxalrmMC8s+vN1G/sUILczc48iLfJpZKch+4xDnOCs45Acp++CokReT5DGxYzz3wqm07R2zFZeyBEy4v5HGx4PUpLKgsZiB088NYFt1ImD5H0xJ/CIRuv1n7Yp8aXY8PTukJqZSq6QwI6g2wJ4nTZXhiZIkz546R3AA5t+XrhD7VLGZYdAPtMfXFcM7kJPZApTgpkctVpsrbHUNMnrtgQrQcdJyNIGmhgfCN/QYpmnpSFxpXbEji2V0XgWaCRMExPPnjfJcTqJTOlzuB9/0we7ZU/wCQvhAhxPup5YUVeEI/zA/IH9cGD1x3HlKptx2HTsnxepdQbi4HKD+xhwTtK6galPqL45xwnMaBSq8gxpv6HxD6FvkMPSgevvIHoJjGXK9L2KwyutywO01On3pf/qCQDtMEEHpIjC9muICqilfCGPIRab+1sGsw6hS0T5HngBm3tsN9uXpjZ4zeRbrYXyPItV3t/BVzObBLSTA6ER8pxV1Kfh333/5xv36yZ1JJm3iFuh+L2OJDnKewYn0RuoPMb8sa7MVbWWclmSApB2Pn8iLYe+wPagKrUqh/zLtafiA8pvHKThCSoCBAO5mQBuQRYY3ytbSYO028/LHab37DGVNJ8HVf/qpHJemCwWQ0kDaDuTaxxy/txx2ux1maZeQgBkhQRLSLXJAkdD0xY4zm/wCDp03MuMzqaUPw6SF0mQPFB5YS+P8AGe/cFQQoUAT1kkn5n6Yju+T0pyhhcvhO+r+nZ1rs/mlqoj6jNSmH8g39X/cHGC71VR1cgQbMwt0ufa/tjmPYrtTRo5crXqlTTeUUAnUGudujA8x8WAXHuPvmah8TCkPhWeXU+Z+mORB5U937HYOMdpstRYP3qMVswXSWjpA98c67TcebNNrClUUnQCZiYkty1H97YWKJgR+mC+V8VJh/mX7N+mOybRsTHlepJbEeQyHesQxi0CAJO528gCcVuO0Vo6FBmbmRsP8Am+GTh+TCpJAJJ89h6HrhM43mNddzyBgegt+/XGaD1SL5M812H+z9RAWMHYRf7++LfEXWJBuFMddVgPpM4B9nc2e8C7jSfvP64O8Ty66C0AkAiCbe+17zhouMc6cjPbluwXlMpPj1TIIB+hiP3fAji9OH3m2+CtGjUUqrpokalmYM87mPXn5YE8Upw4Ezb8zi8k3kcujpSWmkU9RxmPDjMMQOnd6oGo2jqRGB/ZynqRqh/wCpUZvaYGF/iXFdSQKpLH4tIAUDoJGonztipl+J1KYXu6riOpBX2EWxhWB6S2pWdECgXx6UUgjlF98J1DtnUAh0UnrJE/LbE57YVOaLif5eYykhppKFBgAe23nPTyxJRFob6YXKPbFm3osQNypJ+dsXsv2kpVIhtJO+q0+h2wjxTXKGUkEaidDb64QO01WczUjqB/2jD8Wm879OeE7tDw3/ANxIIPeX9DG2KeO/ULk4F9BjqlJgqgdAAPthAzfZqolPvNJjfVBj57Yc6JcU1DEatIk+cX+uH8noGMqdqqBbLuZJ0wY5fFG3vhDXHQcyxak6tsQfthI/gDMFWjnY4PjvZpgnyGuAqtWhVogeIywJ6iIj98zhh7P581KQJF1Gk+3/ABGIexnCUY+Jigi0aTJNriZ+mPUofw2demY0VhrXaJvIseur6YGXG2m/3DFl3iBIAefCJBHlO4wMJ17YvcWaKZAvq8NuhwvJUNJlgkzIPymcafDk9FPgjlirJqq3IP768sa0suo2t1n3/TFgvq5b4806Rt7TjZROzFplZuD+/piOrWi2NK9WFkW9vniHMUCSSSImP2MCzqGXh+eoVOGZmnm2plqau1ANGtXKiCh3uwAj78uZOcGuM5LTTViZMkH7j7H54CnYdZP5f84iyt2equJ0aOh9sRLiVR6Y5CkiNfF/Kuw2mCeQknyFiJ8sD1bDlwXIlaCmbsNVmuJ6wd9sTzZFGO48Pms9yuepBStQtcylQdIurKQAwBBuOuFrjfBBSJPfU2m6gatR+kD54bmy8iLxf+oje5m95xQzPAKVT4iQeu36zjNDLFMrJWLfBqDLUVtJtP2j88HznNJLOF02F5/f29Rvixl+HMifGGAsv90bR8ueIa+UDC/PHa/WpNC6dqNM6jsBBZgPhHxgkjce0b+WF7juV0MtgCRcAzfbrbBAtpUhKrAdOX5RivWy9FqX+NFQG6kGD0gifqP1xtU4tCuEuQI2Mx60Tv8ATGYFiURqdsbzbGYzAONlP2wTySginN7Hf1xmMwsjhqooBTgAC3LC/wAUpAOYAFuQxmMxGHIC3wCs2lxqMDYSbYMimDWpggHw1NxP/TxmMwj/AMpeXyDhxkTlKgNwEsOXxkbemFGn+WPcZg+XygxIq3P3xSNQxuf2cZjMQxjSDCUwGpMAATEkC5mZk+eNe3FquVi3i5f7cZjMbv0skuSHPtb/AHflgBm/hnnqH5YzGY7x/wDChMnzljJuZFzy/wD1OLbnxt6nGYzGzoiyjxaoRREE8+friXIfEfTHuMwvY3RX4+f5J9V+xxX47l1WhliqqpKmSABNl364zGYSfzBQETEg3xmMwoxtjpqCy+gxmMxj8vopj7Inv88V65gCP3fGYzGOPJVcFdviHv8AY4kqL+eMxmGABOMUVGygew6jC3XO3p+eMxmNeHgRlqhUMbnc/c48xmMxQB//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 name="AutoShape 8" descr="data:image/jpeg;base64,/9j/4AAQSkZJRgABAQAAAQABAAD/2wCEAAkGBhQSERUSExQVExUWGBsaGBgYGB8eGhwbGhgYHBwYGhobHSYfGBwjHBcYIi8gJCcpLCwsGh8xNTAqNScrLCkBCQoKDgwOGg8PGiwkHyQpLCwsLCwsLCksLCwsKSkqKSksLCksKSkpKSwsKSksKSkpLCwpLSkpLCwsLCkpKSwsLP/AABEIAKEBBAMBIgACEQEDEQH/xAAcAAACAgMBAQAAAAAAAAAAAAAEBQMGAAIHAQj/xABIEAACAQIEAwYEAgcEBwgDAAABAhEDIQAEEjEFQVEGEyJhcYEykaGxwdEUIzNCUnLwB7Lh8RU0YnOCg7MWJDWSk6LC0iVDU//EABoBAAIDAQEAAAAAAAAAAAAAAAIDAAEEBQb/xAAqEQACAgIBAwMDBAMAAAAAAAAAAQIRAyESBDFBEzJxIlFhBRQzgVKxwf/aAAwDAQACEQMRAD8AuZVqakqUKk/EYg+U26Rqi5wTTrNBkEAxy/zJn0xoMpq8YdSw/hWADzlTz9b9I2xndaPER3nQkjSJ6LNvY40ySa0Yvk9yyMqmBTUSCSZIiYAExttGEPHeKjW6pL1Z0aVBChYkkop8V2iCf3cM+K5oLTNYqVERER6eIn4gQItsDhZ2cyRVe8JUPU8UuokjoDMCYJ22O+AlLwHBeQTLcHKqDUFYsDqlaZBuNtTfXw/PDXh/Z8liUp6FYeI1XDSCP3QlxeDEgWwxyyyfDDsJnT4Y8pNvkcE0q5B0MQkGygXt8ve33wtV5egnKXgFyXZt6N1rCmxABOjVIHMlmifQeWPM5UqU61OXBGhrqCoMzuAxm/SOWGuYzelQWggxvt6m3UYU59gawAvppiY6sxn2wGd/Sy8NuezK3FuZiepQGfeL4ipcUI5I1ukbGYEHbywp41mnpUajrEgSA174q3Ae1Rd9NUiDubWkxqEcp36Yxx9SrTOh6cZHShxeYJpqT6kD/PG9Pj2gk93JO/i/MYrmfzhoUmqRJUW87jAfZ3tP+lI7MqoEvvykyT6Ri1kyVdg/t4tXRc07U7nuyD5N97YrvFcoKrFw7qSxYgqGFwQAPFaJHyxTuL9s316KCk7kx8Vus7WvAxP2X7Ymowp1TubE7g+fUX3wxyypWT9rB/JeeHd0nxaiSFnwjcFjYbAQY84w5yWfy1NQgJAExKnmSY9iTitV6yIsuyqBuTYD39cbbYBZ5oR+3gXROM0f/wCgHsR+GJBxSkf/ANifPFH14FOdS/jXw3PiFgOZvgl1EvKKfTx+4P2+FSrXTSrsgEkqpYSzXFt4UKMUPMcGqB6y9zWVWnSTTb25eQ98dHoVVYBlYEHmMe1czA3JPQHAc1ycmNjClSKLnODVQyAq2oUQ6jSdmaSD5gE+kYWvRJ5HnyPnjphzBj4m+Zxnft1b5nBLMlsFYnvZeskA1GnImaaf3Rgerw4C9oBJ+d8U6Sby3zONCT1Pzw5dV+BL6ZPyH57J6TULCzsCqgSTAJja0Ez7Y59Wy5p1woBAEg2mzxM+1pOLBm8+BWFD+JCxM7Rt88NuJdnAiLWLAE92QJ3+H3tBOAm5Zd9iSx+kkL8hU00mFQMaYqaoUbSCRE7gBp9sVrjOTV9RpkOSWApwQRadjvAtz+mLnl86lStUyoqLUYglQJMQsCTI8RMWG179DanCqOX8eYekL6rMFqAwfEqEksfIfI41winFGWVp9ji3DctqqAMdPJjzm9hPPE/FuJd68JPdqqgC8AC0joJFsHZ+oq5yvoZWBZ9DILHVeVHKQbDAvcUqZOtTDSI1AAW3gXJE3vvjJLWkai7/ANn3G6jKuXJtcC8H1B5fLphzn+0NUrFN3YSwkbACBzFv3r+RI6YoeS422WYvTIMEkMF32sGNxcTNzOJK/aFGHiRq7AsAalRrTeSJI5HYcsFHLaoqMa7EXE6qVH1VC5bbctaSQJjz2xmAaucJOru9IYAqEA0xECJbyxmE3P7B8Tt3+hhNnJ/mgn0mzAD1wBUy5oAE1DIBI6AdZgnkBBuTEYPzObIsqEkG/iGgdfF18on0xU89nXz1cU6YGgCGYSFaCTqIO0TbrO3TpUkZotskpN+lVC9d27hDsR8e+wA8PznYbzhzlASgHd6CB+8hgiLHSo1Fovy+mPMlWpZZUMgkoDcy67XCjleIABsMMX4xLQqM6kWbTAJtZdW/098WkiSk/AIcvWiBDnr3bKwHoWv6nBiUisBVIN76So/8zT8+cYko52oNsuwHM6lJnrAMxiLOcYUWLlTBlSpUwN/i39p54FqMU2DbPQGkC5JuxMEwdoj5YXZlv11QwbaVub2wfwriCt4VAUdfXl5/XANU/rax38f0AGMeVrhaNOC+Qh7U/wCq1b2gfecc2y1BmpF13Qkm0iDAv0GOh9uDGVaObAfQ4QdgMuG7wMJBUgj3GBxy4ws3xq9/YnyfFhWyb0mmQBp6wGErPUcj0wp7O1NOXqCbNE+gcyPkMb8Z4YcrWLCShuPT8x9RiPhR1UK5UXBBvyBP+OLSVaHRntfD/sL7D8OWrUeo4Db2PnH5nC/tBkBl83IMIxg/ePtg7sRxAUy6tJ6gCTN+Q35YXdpM2atcKAJVizRyJYQp8wLepPTFq+b+wt3xX9V8l0y2Xp5yhSNXxAQSuqxYWlgLnqBjTg+X0163dStAaUAkle8X42WZ2kD54V0uLmmEy1MBC3hat0MnXHUj4QTzvsMWQZOlTo92QvdqNj0FySeZm84Q1QubXJ0Ke13He4paUjW322t5k2xVuG9mq1dTUV9MWBJgEjcAeXU88H9tk/W0miFIX0iWF/cjFj4PVRMqjMVUKviPmCZHmZ/DE9sdGVrlPYvR6fDsuA7anN4m5wro5vP5q6BaS+pH44YdoeGDN0lrUJcgSI6g9D5jCnLcVzVAaWQKsk3JFybxqBH1GLS0XJ7rwNOGcPznfqatTwL0Mgjck3OIONdr6jVDRywkifFEmf8AZ/ywUnaoVKFUHw1Ah5egNr3Eja0HC7sAF1u5+Pl/hiKltkb7RTIf0XiQXXNQiLwSDt5E/bFg7MJmQjfpDTeBJnbf1we/HqCsUaquoGCJuD09cbZrPqaD1FbUArXHUcvbAuTkhiil5spvDc73nEWcnwszKPSDEewxbO0j1myzPqMAqpboJIGnp+7898VfsbkCX1kHSpJB6sbW9hjoXa/soO4WsXbwaVKT4WlrHl4ri/ljXVppC8z2kc5yWcCOKhmoxB1AOQWnkxW+/wBsM8jx2sXUJRp0lm5CX5/vMZN/LHtNbwEjYT+OJKjaWCkjzjClJwjxQXBFTzlIs5qMJYq7k8pGwA5RBxE/CwnifVJG3SRzPPn8jhjxehpzSgGFqaQTGwYwbes/TDKuAwgiCJ3jaYED1B+uMs8jSsqfhFdypUPpYGLW3v8AgMTcQod2Q6yCAb/8ME+tycFfoXLnPS+3P3jG9OjqUow8UEXkR88UsgKQDQ4iEGkq46BY0wbwAwMY8xNxDhhZuRgAc/zx7hnqBUXjjHatqw7qlNOjtJHjYDlbr0HucbcNzPcoUZK8HbS4Ft9TKp1G/KYHni3ZHsRl6ZnSXMfvMTPrtgjM8FUMO7p90Rs9OAbfxDZx5GZx1m67mNSj2RWsrmMkikNRzG8y1M/WDHX6dMMKXazLBQoWttG0W22Jg7c8OhXzPhUd00qTrIcbED4et9ptGAOIZt0F6ahuZIkAczqUkAeqjEb1ZFTAX7XKB+rp1CRzZlXl+94vF6RhVW4gagk0qh2uNh1JbefIYZF6jCSwUC9jIg8vCbk+Ue2A6lZuQYovIAjedgZI+fLCJteQ1SPMtxHSFqItQiSLAWIizXgkbzg3JMSGY3ljv98LarLABLU2aCVK/Fpkggg7wTfnhnkaANO95LffGPJpI1YaFPaegKlIJrCSf4SZsRG1t8Ddm+GJl0J16pn4Qet5kTyw/TIKDYwBsIH3jEOcyaNvN+R29YGFc9VZs+lAXEVpVkKPMNtKkEHqJG+E3BOELRZ1ZkKssR7jrhk3D2BlXIF/Csb+VsaK7THi91P5YNSpUgkolf4j2XqK5alJJsrrGoDoR188GdnuyQpsKlQAXkAmTM2nkAPvh/ReFJMQBJ9BfFdrZdnymTpamVqjLLDcQrtPt4bYNTctCpNJ9tlgPBqAQpoVVYz0OqZBnrOBqfAQWHeVqlVFNkYiJHNo+L0OFB4m7ijRq2rU8zTWoOsBirjyMTPUYtoGBbcRemBcY4MmYTQ1iNiOUi49NsVan2FqGA9bw9BhjU4bmBXFNc5UgoznUgMeIQPMX+mJ143obMI7pqpBQnh3buyzW535YrfhgOKbB+I9navcCnRqaSjSgBI1C0BzPxTNxbA5r591NN6IgiCWI8+nPEvEuM1FpZP9b3RrAl2CTbQDZbxdhhlwvK1Vu9c1wfhlAsedsRulsvipMS5XgbUQzP4jUBVtJ0qiwADf4ogWGFP/AGbzdGrNNWjVMjYjcSOW84svH640qsiNY1TaYMR7k4OyPEdehCZIFz1gf5T64i5VY2XTLipIp+Y7HZmooJ0a2aTMLFrmRvf8cWXJ5KrSy7UwA7QxvsSZ8Pva+Da2dArrSm5Ut5f1bBK+WI5N6AePjtgXZ9WWnTWqio0iVUyIkRPn74uPaXjdN6FRARf3IggzAxVcy2lSegJ+Qw5ySUWymYYHUyUodosCVkAWvth2Nt2kZs3dFQq1BNj9Nr4gp0fE5NTStj8IkkzzI6wI9TgetmoJMW6swA+uB83xUGTaLCBP4YQ3KC3sa3oC7UJJpaSGsZg7aWn/AOWBshn/APvG0iCPvYn3+2NeK1AVVvEIndSBy649o5Ji4QDYhiCeRG9vLAyVxVoW1Y4qcTMwumJN7EkyI9h1wOtYh2YteefPf7ycEg0QIc1FJKnVoUgdRzNxF4tHOcDPw1G8Qrs4vJBgb9IEYXGCk+Vl0Q57M1GfwgCBG31vjMbtwyjzLT/McZg/Tf3Cpn0BUozzI9MYW0rLEW57YhrVrXJXkDHXnviBzq+E94eWr4QTz2iPIXx2LMFGz51G8UgRYAm5JsbD5es4Hq5J6xg+FSPEby38uoAgeeGOVyYAvyj7fIb8sFU6MczgXstaEnaTJoMtpC6fEswI53Nsa5LhalosVSxPVovfp+WG/EiO7af4THqAYwteUoaR8TIo93MfnfApK7Lbsr3bkKtXLFQAdUjzBhdvriTIJ+qXbniLtfU11MvKNTK6pDdBEaSJBv5zgrLJ+rX+UWxl6l7RtwL6RdxKkzbOUUAyF3Jj+L90DFX4JnSwphKpeoVY1NZJWeUTckH+HliycSzJEjunebeGIv6nCqjwuoy0UKhFpEHVMuY5DTZZ54zpqtjWLVfMMahOYIqK7IiLTBDFQLxvE8zywwzHE3SrSRog0nepAn4QLD3J+eN6vB3hnRtFbvHZT+6VYzoYdI+WMzeSc1BWhdQolQDOnUTJ9sE2iqaAaPFcxVTWtOiyOD4O88cGRfkDB2xJxDiFOk1CaFVikCnpAgM4ChZJu1sBjh5bQ9KgcvVDDUwjRHPncHzGJe0mbpOadNnZdNVWaAwgCbgxvO0YvV6IG0noV6wdqTJWpQdLCGjltuOmGP8ApFDU7oMNYXURzAJgfXFf4cRQao6kvS0lmdlOoEfu6zdp5dMD5fL1qValmaqqO9YhyCSf1saVYRAClVFvPFNWXZYVKHMltYNRaYQp0BYnV74j7mm4zNLXdr1DaV1ryJ2sMImyb68xmaYJqJVIA5MiqNS+c2wBxWuTRzbhSO/q06Ym3h3g/KPfFcb8lWWbNcM8VI0cwtI0k7sfC0rYfxW2GDsjSqqh7yotRuRVdI22iThJwbgFIOTUy+WQz4dDlvoTGLIUAEbD7Yj1otbKfxZWZtO862FxIA0kzO8W9Yw04YVR5IksAARte9htEDfEObCJmUYrPxHVe0qSwjmLA4myuVDU1qInduyyUkkDUJiORuJHngm/pNEZ2uMjStUU1WcxqBEGdgJAEdd+m+JstTdUSjRMAbsbwJk78ziunJO71G1QC9gAbwNyfTFj4Rl2gNMqwuDcztIMD5YtqkFyXHkHcQpk02UT4lKzvE2kxvEzhDnaRValE1WIlTZiLxpOx2htja+LC5gdAB9PxOEuZp61qEWlIg9dSnCJSaaowT9yFFPh1NGtSkzvHlO+CGrqI8ME7CJPsBJODhc+/wBxhJxRWDqZIkESLdPfD4NZGqZcnSbIO0bEotrSfK8YFygAdWLCSkkkmIKrA2MEGcSZ1JyysTPjIufX88QPR8VM7g0VP0I/DD+NumC3qx3QVXBY3t/XvhVUpFGbSxAEQOZBw04XZY6rgTijAOLbrO3njM8W6iSXawmkwYSRPnjMbcHqfq9uZxmD4TCT0d6pMr3sfv8AmMSOQtzA8zYfPA+V4rRqfBUpt5B1J+QP3wq7dZQ1MjV0DWVAbTMAwwN8bjFxHriRHI9MQsj/ALpHuLfS/vjbh1ErTVSSSAAZIMEAAiR0wVGIXxFPF6xFCoHESIkXF+vTATVjpTwiNSEsZgREDz9uuHWby2tdPXf8sB8U4WpQsRcQYUkCxBuAb2xUrrRaRV+1dYtVS2pRbURsYY+HaBYdcTCy+2N+1HCqdM0mVQpNQ35x3Ztfzx5WNsY86dmvF2FHEK7IJADX2n+tsQVc+FAJG5jf+vbBmbQEE8xzG+BalPw6SByuRvMRhNGhONbNsvnBUH138+fTniOnnQ1oIIMe+PMumlWPtiFqOkAgbkT74miPjbDYwHmM9oq00I8NTUA07MLhY8xN/LBiH54X8fyRqUSV+NCKifzIZ+okYqPcBntfOA1ly+nVqQu87BRtI6k4g4fxVa9WrS02WCpJ+ISVLD0YED0wspZxlo5jN6TrqNppiLhRAXl1k+2JqGQbLVssdbOrBqZlRCggNuo/i69cM4oGxzw7Nq/eBV093Uan6lQL/X6YizBpvVGWdA4ZDUIIGkAMFEjqST8sLeEcXWlrR6dcM9WoxPdNEs9r9IAxtmOIpRzj1KneBe5RVimzD4ixuB6YriXZpxXI5XK92/cEszhUFPeTJsJwdk861ZWIpVaBX+NJnnAE3wu7UZlH/RX1ulMOz61QllhPD4Y3nrhxwfilOss03NTTYkggz1IIxT7WyIW16VN6Pf8AeI1IBizHlIuCIsbxG+GuXeaYIFisggciAduWK/nOGpWzpoUxFMFamZAPhZhJVdO0m8/4YseeVtI02uLjcdB0jEaCTEuXZQxDcyB6WJny5YZZLwIqkiAN8BVeFs1yQBPOJO3nvGDV4ki6VZ6YJFvEPkL4JlcnVG+ZqDw+KAWUeokmB52xDn8oqvcqQabaTz3BiRzEfhhfmmLVahkkCtRUCCRZDMDYElhv5Ym4gGLoUK6tBMRAHhPrOIqpoTLuB1aomRa0yfijoMAcRYlVknmb89hiehQ/ieCLGCDI8rbeQGMORILAs7ixAa0c+QAjytjMqxO0RrwKMw3/AHZl/wBsGfWMDO4IomRanptygnf54YZnhSlCaeqTeDUJn5mPywvoZNP1YZQJJDzzjYk9MbYZVPfkiXgYjOqukl1Uad5A9NzGFud4shIAYtA5C2/kPTDNaQOmFBtHKB+WNatQIpZ9KAeWKiw5JCmlxYLYLUjyU/ljMNKGcRhIYfb6HGYO/wAAm2R4g1waSrCkyuobKDG+L9w3s6XyFWv3rJCuCo28I66ufpilZClYMf3ibcvfzk46dwQ//i8zvAp1DH/LJP2xpTQmS2W3hvDKdBNFNQoJJMc2O5JNyTgyMaKJAMn5/fG+KbLSMjHjrIIPPCjtTxk5ah3ixJYLflIN/PbFa4F29d20VSpG4baR06YFyoJRbHPa9ZOXESdbfRD+YwsrIb2OC+1VYO+SI2apPtC/nh/kGvU/3rc/JcBOHMtS4lIAv/hjSok9OuL7xGmvdPIHwtePI48XKUmUHQhkdBhfohcznndYwp9MF9rAyZtURRTRgoUjZpMEn0J+Qxa24BQVJddhcgkcrmJxTwsimUcjGk4tp4Rl2I0ioQRJIbadhBEnFaVkD1FcMNNRlWCAYUxqaRFzO3TALDKTqJfqJdyHHs4k7pTcE/MYCrZ1UMMDq6AgnfnG1r4HLCWP3FrJF9gnV648D4go5nWYVSdzINgBuT098acNzwrVqVEQpqFgDIIEagJ5wdO/nhcbl2L5xCy1sarHKML+KcQ7nNfotSm2ssANNwQ0QyiJbc2F7HB2bTuErO4INE0w62JBqbDeJAifW04P05l8kR5fh9OmH0qB3hJc8zvud+Zwi7V02qVaCQ5QambSjOLwADBHzJth4c0DlP0oK7JL+FVlgEsSbwB74Tf9rKDoGippImI/xwfGS20S0K+OcLq95WVQxo6TVVVUnxsqppAG8XaPXEueyVRwgprASi8jughOp1BCK06X0gkT0wZle0uXdtKrVBA5z/8AbBLcTpAm9UHyk/jiOTXcrin2PKdXStHUopq2bpAGblBbU8/vEDkLRg2HqGlfR46iAwCSNJAJtt5YFfMhq2TQNqRsxT1C2+pYO1jE/XGlXKVqRSqHLKlbwoATMMVgAbmPsMNjHmhctMXNmSKRIEQh2HNTfa52ONK7kmC+kSJJ+dh1w4ynZ3Uh71+7VtdhdoYn2BAO19sG1eGZZvCaZcWkux5eQKxhfoWqLbKhmkK0qjJV7wfuyPELwZA5E+mFFNv1FORYFt9tz88dLXgOV0kdysHe7X+uE+f7P5VwKVMtRjxCPEJNtiZi3XB48TgtlWiucNcyY2BXl/jjTi2WLxcAaiLkdPPDFOA1csXZitSmdMMvkeam436RhbxptVJo31KQOeGNUyCOvX0MVjbzH5YzAuYyVUtIVthjMECXyhZRvBUET1kyOmLdlu0qUqD5JlhqtCqdRO36qpFov8IG/PFdyOQbu1DhQVBgawSxgmQFJsBOCuNI2qxUJ3Z3W/7N48fIWGAhK2NpHY8tUUIDIFhJ9hibvB1xypWc06TGkCCiGdbRJAAHwRfDRaRQQqkPyENp9CYHvh2hGy09q+HnMZWpTQS8AqLbqQYvtNx745RlMq5rikw0Nq0Q3IzBmOmLI/G6lKe8hQN1U+K+1+U4qOd4mK2aaowPdqwLAG7Hpq39T54CSsZjl4Oj8bpmlUyCVHDaWMtygd2PthT2ypVXzAWkxUa2JOrSgbSsammAY69MIO0Hah66qyju1UDwCSJWYaY6GME0WTMAM0lwIcXhkMSxG+oWBPvio5EpUXPC3GzqNIDulQlWOkA+Kdxcyd+eEHZ7ilPK5amlV1LgSdB1QGJIk8oBxX3zyhARsI258o88KMnmdSDSGJgbLIlTHLcRgcmaMdLYhWWLt5xqm5y7U2nSWm38pG/pi4ZLi9Osu48XI+0jzvOOJcTz2p42hibbb9fn8sMK3ETTp6ydXxkAnbSSItc74FZdWw0r7Dztl2qqZeaBbXsZUqApOrw+G4gQffCoZ4aEd2VNahrm9xO253xTOGcR72u3eEMHkkG8mZsOt8D10/Sqr1dRABgg3sNova34YZCXp22MeLk0kXM9q8tSMO1UT+9pt6xvHtgzPZU1StWkQ4K2IP1j33+eKVmMujnVUljaTJ9gevTA/EM3UoVkWnUdA0MdJIEbCwO/5YF5VlXGQUum4bOgqf0IkxTfSYYEHmJ8UmRA5jniucI4qKVU1QhcLWJ8JMABwyhjB0qeRjBQzWirD1NbMikyqechbE7gEkRhfwNQuYEaoBqMs7NEAN/tRJ5XmcSEUvahTTWmPcvxKnmeKUsw1asWNS4gBUVQx7tCbnxeXM72xv22z9FWzI8Q1mkKIXYhV/Wa5ufFBubm+Asxm6dWulZG8SK46HVFmMXsRz64Q185NZ0mS2ph4TaADYPsCNRxTb8BxVypuix8F4nQfKLSNaqjr3w0hQ1qimSATabgxJ6YqiUwETSjAd2LEHcgTvymb88S1Mkbdyp1jxALY2i6nlysMT1eL1UmmlRgonkAbmdLGJJBMe2IncbskkoyoEyOXdKw1Ky6ltqUj74bPUAYz0/L8sADi5qVUDKJWRq6/wBRg6nR72saZbR4NU6S23lsB5k/PbAZlcAsT+o34hTVtCFtI10wW5AFoJ5bA9cCZTta6MuWptrRAqqYMGegN7/WcEZ2iKrNTZgA0AE7A2jV0Unf6YrWWzwo1XVidWsEH+Xw+o/KMDhbURk4xk9lqXtZUif1b8tMH062wSe0L6ZalHPwuD9DhDlMuzVFqMvhCu3iUQQx6HrNjfbElF1qhRTDIBT1lSCSRoFxFvinTaTffGtTVdjLLFJPTLHT7S0yvxEeoPymMJ6vEJrSrahHK/M4XcSp5c00dK51EAFDSI8UE/ELXhQPXFfpcFWxDON7g3364qU4x2XjjKWmdCTi1oPMbHCDiTAGIXTY9IiefTFbfN5mi0B+8Xo9/rv9cH5Xi3eLLJBEggG/tP44icZbRck4vZ6czS5mkf8AmHHmBq+QXUSpQg3vvcY9wPEnJDLgaBs5bw6dbeE3OlWtYDe22LR234vBqUx4P1QM6WESptsRBBF/PFVo1jl6rVFC95dR+qIs3VQQBqBjmcE8WrK7Mq7lFBQX8cDdtRnY7jpM4KuJE97LJleMpUyVGjUqanBWRaPDOknUIKTG1zFsGZLtNX1ELQWsBYtTDwSOfl0iBil0cxLIssdDs6IWUKI3XVuTIjc8sdO4Zxh0y4aq1EA2UBwLEeEFU0E8zOJKmSmVPiVTMM1QjK1EQiWLIzbCZ1NtBG4ixOEIYrTCwbwxJ/2r46K3bSkMuwqU6dSqSyhVVtOmNyXJPXFCzlEt0HKSfwwDkkqsOMH9g3h6d62g6gCRhxQyFekoqxpIiYNxbnHL098acK4YaZo1NYcMV1Rut7+oIm/WcdV4hnDTpO/dvUCidCgS0kWAm/yxmxuOVNjZScdLsUMZ81k0sdFSIWoJKz1dAQGwm4lTz2UXUFApAeF6IBpi8yYgrJkmYwfxJtT6qWVrUAZ1CppCz5SRp9MacP4+ymz+omQfLpiOLXcFwjPaKfW4xUrSahmDIsALjewvYb4PqcMqAGoziDFik7orSRzt842vhrxylllU1qVJVYnxAC09QOU8xEDlivZrjTnZyOdj0EW+2N+Dp4zjaZgzZvRlxaE/A+G1FqLV0ggH4iYA+e5jpiChmu6r1CRKsSGHlO49MMK2baoRLEzbflb88A5nIlmMAeK/tMT9/lhuTpf8dg4usp/Voe5fN0ygKyy7qOX1wpztbVXZ2EAKFB6X2xLlsuyIVUj3+4GPU4fJGo6gOoH4R+OFQ6Gdjsn6jCh/w7iwqjxgAWBYGR4Y3GxMfLrjTiNGo1UVMsUJCFLxIEC8NA3FxPPATDSIH9c8DpmTyPPHRXTwjHizmPq5ufJIX5yhnTqWrSdourCnG/QoIIPnO2GacMqNVGmlpChtJ0xOpNBU2mNRH1xJS4my7E4c8E40WZmYzp29evsPvjLmwQxwbTNWDqZ5MijXc9yXZ/M60Io6R3YFyqwR5EzGCOM9iazv3hbL05HimqNwImFBJ2nElbjZHP64CzXHBp1NMSBN4v8AbHI5JdjsuFrY5aplqeRTKhRUZLs+kfETdlY3E9ekYQ5viIIFOkioDAYgTO/xE3bc22wp/wBKkq7IsqGiTa5E6Y+xwXk6XevpLhQFZvhksVEhbbTBvi5Kb+CoPHF77kPHl7ynTRyltQChCDFrsxF45TOKNUqshvLDrufn+eOjdsOzh0LURtSU6csdiHZQYsNpH1xzjMA6gDHIyOn9Th2JUtisk7dou3AcxUzaJQCPqpIxJmEFNPHqLMSQ020+dsJf0bMVXpLCMSkL3ukCEJAEtEcgBOLp/ZBTo1aeZp1GKx3ZUgqGF2BgsCOQBtcDBv8AaHwtKRydZKiuKdYgDQoNwGA/VRqll5geuDtXQt33EXDOxgrI7NWpqKSB2ZXBTUTGkEmBafTFX4jXWlW7pG7whrsvwxzAB39cXDhPH6GXTNd5QP6PWrEhFIIEjxKQxErBEdNsc/zVVRmGZBpXUSoPJZMD2GIrknaK3Fm/EeIulVWXwlTI/wAfI3w64cP9I1tKKlOqwACaioZh0Ykxbl5YQcWy8Mrag2pZIBnSf4flGNOGV9LgqSCDIIMEEHcHli4RVaLlK2WriHZI0H0VitN4mNRax2MrbrbHuGtWnVqHVUehUaPidKgaOU6CB9MZhPr/AJK+k1o/2fsAFbOUzzUKlVo9CQLbW226YKo9g6Z+LNEgyCO5F9jP7SR8sO0zUn96esAD33n5YPpXsCzNuVBJHqRb64t5GP4IXZXsZlCFVhXfT5qg6zYMThzm+zOXakKaI66RCk1TaZi2gj6DHiPCwQw/4SB7G4x6TMHRqHXy8wLYW5PyWolfz3Y80lWoalOUbxaxKlWttyYTytMYW8CpAOXMstO8xzjeOvPy9xg7ttxVhTp5elIaoR4dPIG1ze5gbcsR1ahoUlp933uqQY/egeK3qbDouMXVz4wUI95f68hQbbbbCafFm1wgAUNDGdlkgkH4ViOd74d8Iz1WrrptUrEKF0sKr+NSCAy6RYgqQQTY7WOK1pZiJssKe6XxGSotGy3G5uYBxYuC0ykU2AVYhQT4ufOwJtsOXzxj6fK8MqitPuv+katWym9pOHkZ56YAl2BXVEA1ACASbC5Ivi08UyFWqFoilQy7PGnxGQwK6tqekMRHh1czvNl3bnhpNWhVDQBKu0xGhtQ6+IqTHmMA5zjGUK/rWrVbtYPUYGVIDA1CoBUFSPD8Ui4x6SD5xRjemVuvxR9TUyQRJWYjY4FqNzHL+ow+4I+Uq5isBSJlBUUMoF1s4REMAEEGL88N+I5bK92SKQ2vpSCB1kR9zhT6+GCXBQYjJ08sr5NlP4fT1N7f1+GGDUbk+3sMR/o3duyibC3pP+GMWsRjt4ckZwUl2ZyckWpNE6i31x5qjliI18RmocNtLsLo2r15tgEVSDgk4hr0tjgHIOKPRUtOBa9dlUhSQTYRvi9cF/s8c0e/zINNCAVWQJG8mTInph6ucpUafdIkxeFQXtabffGSeS9JWbcWBrbdHJM5w2qKZaS55iSbSOc/1OLRwPJM2VNJrM1OIPJolbc7gYCztdhWcIrCbhW/dm+0edsWDhid3S11CDpiIP8A7SDvjHHpsk032N2XLDSiUrgsstVTvoDeUhl/Axi39lc0BSzILQWRAB1liCPkcNuNdgKeX7qvlgaqVaVRSNRhWKh1dSf3SFaxwm7Mnu67qaXfeEmIkjxLDR6HGWUk4tIcu5ae0PanL0MtWLaKld70kKkggAKrMJEL4Sd5vjiGbra6hIm4tPocdW4xw1K5NSplqoAEEiRAXyJ0iPT3xzR0T9KZVUlbwCb7dRg8eRSQJY/7KKBqZh6XetRVqckgAyQRpGk73Y46dx7s1oygNWp+k6G1XUKJ/cOkfaYvMY5b/ZfnKlHiApo4plwyHUBBi4B1DyHQ46924zdQcNqsxQMpQgoSR+0WTcWO/XBt7TQS7HHeI5lBl6ayuolu8U7gn12ggYqeZQhoOJ84S1SSSSYkk39ZxFmVjT6T98FCwZNMg1Y9yrENPKcbU6ZYhVEkmABh9R7PjXSoLL5iowUqLgajaegH4E8sG3TJxb2dO7P8Dr1MtSqImSdXUEGoKgfpBgwTbcY8xeOC8MGWoU6C3FNdM9TuT7kk4zGZtWM4IpuWztiFQ6tjLEH/AMs7fTBlPMSbQpiywoJH4/442zWVGzszDoQBHQWUziOnRTTAhAd9iP8A3Df0IxkeRsvkw5qsD4XMjp9hH4YGTiSwxYNAF9SsYA3OwA+WIqZIOlSjfyjTHuLRhd2j4l3eWdL6n8N+YO5B52BG3PAXZabbE2a4jQeo+dL1C2paVNFp3QFWv4nFzBE7XthVmu1lR5FIBVWN7tsBtYb/ANHHuTyQem9I/vKG90Or7Ti88N/s7pUyKlSGLNdVnnt4jJ3+mGxwwy/U42xWbM8b4RVlI4ZTzmYOmmXUf7PhtysviiBzOChwjMUc7TCJUqOjAsACzHaZ9RPPHYeD8Noop7tRE3HKbW8/fG1XtDRpuyEwQbiw/HG7F0rekv6Rk9SafKbKlxvK99Qr01UpUUF1JAWDTMm5FpXUPfFN47wTU1UuAhP6OwYyApqsoqFVuqelxpAjHROMcQRXpVbd3XqrTI/nBVsK64mi0iW7ldQ/ibLOVYEc5B2xMUXBOD8M0Xezl/AsqyZ0aQyhKjo032kaSRaY9hzxe6+ZpKNBHiA/hJ3E2N5tyHlgynkkRa7oBqZnYGAY1IukrzgqRbywqaitRA72YKUPWzbjpN/YxjnfqGLanv7DMcvBXOIVQ1R2G0KPlgOcEZymAzhZgMAJ3gD/ACwPGPS9NFRxRS+yOHm3Nnk40AxucagY0CUequJ8qilvFOkXsJ28ueI6Yx6Mx3YdxPhUm3298Kn7WNx+5D5u01WjHfVEqINOlSSpI8oOw2Im3nybZntjNNhQSlREfGSSVtc6QsP0A8+uKTR4mlQmmwsQYKzK6hcAkbgb+WNK2TWlT/aFttxGw/xk45WPJtJujuzhyVpEed4k9SozsZZvID/LHuS4gZImRthVnMwfhHufwxNkjceRnytjo8/CMHHyzsWU7RLUyWTy5buzUJQOYM93IEA2vPPpiu8KyWrOqFaNSMCYm6dYNpicUepU8YrE6RSXwgSfHqgWkRZpmeXPFu7Jvm2qd9TWlKkr3jlgCefgUHUI3xyMsYQ5WbY24pluzuUzQMUyjqQZiAdtoY3HvigcQ7KZlcy1dadRKmqQ1MAgWi0AjHUqFZ4GoDVadNlnnE3jBL1fUfbHPjPj2Ca/JyXL9jnq12r10zGpjJamIYnm14+mOg5fgWrKfo7CrVpEXFViCQDIMzIuMOfUx7f1GAc9lRUpVKUnTUUgjceR38sT1W2uTBooPa3sfw2lSYpWanmIGim1QOGOoAjwieZ3I2xSG4YvmcWrj/Yd8vSetCEINUg3tzgxjWhw8NSJSoSCveBCvUTE47vQ5MbTvYnJfgrWU4fpcFBDbAk7SIn5Thlw5jR4rl6zqQmtIJPxAQhb1BIxNw6lqrU1/iYD5mPtgDMVSTUWbIzFCdxpbkfQH5Yf1kYKqQeCTcXZ9FGp/NjMCUnZlDSLgHfqAfxxmOQarF2Z+L5fjgZvh9vxxmMxz2Az0/gPvis/2g/s6P8AMf7oxmMwUewWPuIMh+0/4G/uNjrjfsqfrT+wxmMx1ej9rE5+6COA/sF9P/iuKPx//wAQq+q/3Fx7jMdTofe/gwdX7SDtZ8GT/wB8n/UOHNXZvXNf9Q4zGYx5f5JfJqx/xoGyX7P/AIaf/RXFP7Tfs29cZjMZuo7L5Lj3Yhyv7FfX8MSYzGY7OP2o40/czV8YMZjMMARtTxpX+Cr/ACH8MZjMBP2sZD3IA4Nv/wCr/wBI4347+y/rpj3GY4E/5Eejx/xsVHB2U2GMxmOrjOdMNzH7Cr6j+8mOidk/9To+rf3jjMZjjdZ3fyaoe1FgG49T+GJz+eMxmOcgjdvi/wCH8cYeePcZiy0IO2n/AIfmP5D+GKr2d/1aj/ux+OMxmOn0HZ/IuQm4J/rVD/eL98Ln/aVP+Z96mMxmOr1ndC8HZnesn+zT+Vf7oxmMxmOeaD//2Q=="/>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925812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encrypted-tbn1.gstatic.com/images?q=tbn:ANd9GcQcmSX4Nqzhveeil0qC1AH_-5rXGa6Mevva8ZIS08SuV4J2um2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0975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339752" y="1474619"/>
            <a:ext cx="5976664" cy="3170099"/>
          </a:xfrm>
          <a:prstGeom prst="rect">
            <a:avLst/>
          </a:prstGeom>
        </p:spPr>
        <p:txBody>
          <a:bodyPr wrap="square">
            <a:spAutoFit/>
          </a:bodyPr>
          <a:lstStyle/>
          <a:p>
            <a:pPr algn="just"/>
            <a:r>
              <a:rPr lang="en-US" sz="2000" dirty="0" smtClean="0">
                <a:latin typeface="Ebrima" panose="02000000000000000000" pitchFamily="2" charset="0"/>
                <a:ea typeface="Ebrima" panose="02000000000000000000" pitchFamily="2" charset="0"/>
                <a:cs typeface="Ebrima" panose="02000000000000000000" pitchFamily="2" charset="0"/>
              </a:rPr>
              <a:t>Throughout the 21st century, climate-change impacts are projected to slow down economic growth, make poverty reduction more difficult, further erode food security, and prolong existing and create new poverty traps, the latter particularly in urban areas and emerging hotspots of hunger</a:t>
            </a:r>
          </a:p>
          <a:p>
            <a:pPr algn="just"/>
            <a:r>
              <a:rPr lang="en-US" sz="1000" dirty="0">
                <a:latin typeface="Ebrima" panose="02000000000000000000" pitchFamily="2" charset="0"/>
                <a:ea typeface="Ebrima" panose="02000000000000000000" pitchFamily="2" charset="0"/>
                <a:cs typeface="Ebrima" panose="02000000000000000000" pitchFamily="2" charset="0"/>
              </a:rPr>
              <a:t> </a:t>
            </a:r>
            <a:r>
              <a:rPr lang="en-US" sz="1000" dirty="0" smtClean="0">
                <a:latin typeface="Ebrima" panose="02000000000000000000" pitchFamily="2" charset="0"/>
                <a:ea typeface="Ebrima" panose="02000000000000000000" pitchFamily="2" charset="0"/>
                <a:cs typeface="Ebrima" panose="02000000000000000000" pitchFamily="2" charset="0"/>
              </a:rPr>
              <a:t>                                                                                                                                                IPCC 2014</a:t>
            </a:r>
          </a:p>
          <a:p>
            <a:pPr algn="just"/>
            <a:endParaRPr lang="en-US" sz="1000" dirty="0">
              <a:latin typeface="Ebrima" panose="02000000000000000000" pitchFamily="2" charset="0"/>
              <a:ea typeface="Ebrima" panose="02000000000000000000" pitchFamily="2" charset="0"/>
              <a:cs typeface="Ebrima" panose="02000000000000000000" pitchFamily="2" charset="0"/>
            </a:endParaRPr>
          </a:p>
          <a:p>
            <a:pPr algn="just"/>
            <a:endParaRPr lang="en-US" sz="1000" dirty="0" smtClean="0">
              <a:latin typeface="Ebrima" panose="02000000000000000000" pitchFamily="2" charset="0"/>
              <a:ea typeface="Ebrima" panose="02000000000000000000" pitchFamily="2" charset="0"/>
              <a:cs typeface="Ebrima" panose="02000000000000000000" pitchFamily="2" charset="0"/>
            </a:endParaRPr>
          </a:p>
          <a:p>
            <a:pPr algn="just"/>
            <a:endParaRPr lang="en-US" sz="1000" dirty="0" smtClean="0">
              <a:latin typeface="Ebrima" panose="02000000000000000000" pitchFamily="2" charset="0"/>
              <a:ea typeface="Ebrima" panose="02000000000000000000" pitchFamily="2" charset="0"/>
              <a:cs typeface="Ebrima" panose="02000000000000000000" pitchFamily="2" charset="0"/>
            </a:endParaRPr>
          </a:p>
          <a:p>
            <a:pPr algn="just"/>
            <a:endParaRPr lang="en-US" sz="1000" dirty="0" smtClean="0">
              <a:latin typeface="Ebrima" panose="02000000000000000000" pitchFamily="2" charset="0"/>
              <a:ea typeface="Ebrima" panose="02000000000000000000" pitchFamily="2" charset="0"/>
              <a:cs typeface="Ebrima" panose="02000000000000000000" pitchFamily="2" charset="0"/>
            </a:endParaRPr>
          </a:p>
          <a:p>
            <a:pPr algn="just"/>
            <a:r>
              <a:rPr lang="en-AU" sz="2000" dirty="0" smtClean="0"/>
              <a:t>“What is to be done and who the hell is going to do it?”</a:t>
            </a:r>
          </a:p>
          <a:p>
            <a:pPr algn="just"/>
            <a:r>
              <a:rPr lang="en-AU" sz="1000" dirty="0" smtClean="0">
                <a:latin typeface="Ebrima" panose="02000000000000000000" pitchFamily="2" charset="0"/>
                <a:ea typeface="Ebrima" panose="02000000000000000000" pitchFamily="2" charset="0"/>
                <a:cs typeface="Ebrima" panose="02000000000000000000" pitchFamily="2" charset="0"/>
              </a:rPr>
              <a:t>                                                                                                                      Harvey and Wachsmuth 2012</a:t>
            </a:r>
            <a:endParaRPr lang="en-AU" sz="1000"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379309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T-140330-IPC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536" y="1"/>
            <a:ext cx="979308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7592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50" y="274638"/>
            <a:ext cx="6877050" cy="1143000"/>
          </a:xfrm>
        </p:spPr>
        <p:txBody>
          <a:bodyPr>
            <a:normAutofit/>
          </a:bodyPr>
          <a:lstStyle/>
          <a:p>
            <a:r>
              <a:rPr lang="en-AU" sz="4000" dirty="0">
                <a:latin typeface="Ebrima" panose="02000000000000000000" pitchFamily="2" charset="0"/>
                <a:ea typeface="Ebrima" panose="02000000000000000000" pitchFamily="2" charset="0"/>
                <a:cs typeface="Ebrima" panose="02000000000000000000" pitchFamily="2" charset="0"/>
              </a:rPr>
              <a:t>t</a:t>
            </a:r>
            <a:r>
              <a:rPr lang="en-AU" sz="4000" dirty="0" smtClean="0">
                <a:latin typeface="Ebrima" panose="02000000000000000000" pitchFamily="2" charset="0"/>
                <a:ea typeface="Ebrima" panose="02000000000000000000" pitchFamily="2" charset="0"/>
                <a:cs typeface="Ebrima" panose="02000000000000000000" pitchFamily="2" charset="0"/>
              </a:rPr>
              <a:t>he world of wounds</a:t>
            </a:r>
            <a:endParaRPr lang="en-AU" sz="4000" dirty="0">
              <a:latin typeface="Ebrima" panose="02000000000000000000" pitchFamily="2" charset="0"/>
              <a:ea typeface="Ebrima" panose="02000000000000000000" pitchFamily="2" charset="0"/>
              <a:cs typeface="Ebrima" panose="02000000000000000000" pitchFamily="2" charset="0"/>
            </a:endParaRPr>
          </a:p>
        </p:txBody>
      </p:sp>
      <p:sp>
        <p:nvSpPr>
          <p:cNvPr id="3" name="Content Placeholder 2"/>
          <p:cNvSpPr>
            <a:spLocks noGrp="1"/>
          </p:cNvSpPr>
          <p:nvPr>
            <p:ph idx="1"/>
          </p:nvPr>
        </p:nvSpPr>
        <p:spPr>
          <a:xfrm>
            <a:off x="2195736" y="1600200"/>
            <a:ext cx="6491064" cy="4525963"/>
          </a:xfrm>
        </p:spPr>
        <p:txBody>
          <a:bodyPr>
            <a:noAutofit/>
          </a:bodyPr>
          <a:lstStyle/>
          <a:p>
            <a:r>
              <a:rPr lang="en-US" sz="2000" dirty="0" smtClean="0">
                <a:latin typeface="Ebrima" panose="02000000000000000000" pitchFamily="2" charset="0"/>
                <a:ea typeface="Ebrima" panose="02000000000000000000" pitchFamily="2" charset="0"/>
                <a:cs typeface="Ebrima" panose="02000000000000000000" pitchFamily="2" charset="0"/>
              </a:rPr>
              <a:t>We are told we must accept ‘the </a:t>
            </a:r>
            <a:r>
              <a:rPr lang="en-US" sz="2000" dirty="0">
                <a:latin typeface="Ebrima" panose="02000000000000000000" pitchFamily="2" charset="0"/>
                <a:ea typeface="Ebrima" panose="02000000000000000000" pitchFamily="2" charset="0"/>
                <a:cs typeface="Ebrima" panose="02000000000000000000" pitchFamily="2" charset="0"/>
              </a:rPr>
              <a:t>world of </a:t>
            </a:r>
            <a:r>
              <a:rPr lang="en-US" sz="2000" dirty="0" smtClean="0">
                <a:latin typeface="Ebrima" panose="02000000000000000000" pitchFamily="2" charset="0"/>
                <a:ea typeface="Ebrima" panose="02000000000000000000" pitchFamily="2" charset="0"/>
                <a:cs typeface="Ebrima" panose="02000000000000000000" pitchFamily="2" charset="0"/>
              </a:rPr>
              <a:t>wounds’ </a:t>
            </a:r>
          </a:p>
          <a:p>
            <a:endParaRPr lang="en-US" sz="2000" dirty="0">
              <a:latin typeface="Ebrima" panose="02000000000000000000" pitchFamily="2" charset="0"/>
              <a:ea typeface="Ebrima" panose="02000000000000000000" pitchFamily="2" charset="0"/>
              <a:cs typeface="Ebrima" panose="02000000000000000000" pitchFamily="2" charset="0"/>
            </a:endParaRPr>
          </a:p>
          <a:p>
            <a:r>
              <a:rPr lang="en-US" sz="2000" dirty="0" smtClean="0">
                <a:latin typeface="Ebrima" panose="02000000000000000000" pitchFamily="2" charset="0"/>
                <a:ea typeface="Ebrima" panose="02000000000000000000" pitchFamily="2" charset="0"/>
                <a:cs typeface="Ebrima" panose="02000000000000000000" pitchFamily="2" charset="0"/>
              </a:rPr>
              <a:t>…to </a:t>
            </a:r>
            <a:r>
              <a:rPr lang="en-US" sz="2000" dirty="0">
                <a:latin typeface="Ebrima" panose="02000000000000000000" pitchFamily="2" charset="0"/>
                <a:ea typeface="Ebrima" panose="02000000000000000000" pitchFamily="2" charset="0"/>
                <a:cs typeface="Ebrima" panose="02000000000000000000" pitchFamily="2" charset="0"/>
              </a:rPr>
              <a:t>live with the </a:t>
            </a:r>
            <a:r>
              <a:rPr lang="en-US" sz="2000" dirty="0" smtClean="0">
                <a:latin typeface="Ebrima" panose="02000000000000000000" pitchFamily="2" charset="0"/>
                <a:ea typeface="Ebrima" panose="02000000000000000000" pitchFamily="2" charset="0"/>
                <a:cs typeface="Ebrima" panose="02000000000000000000" pitchFamily="2" charset="0"/>
              </a:rPr>
              <a:t>disappearance of </a:t>
            </a:r>
            <a:r>
              <a:rPr lang="en-US" sz="2000" dirty="0">
                <a:latin typeface="Ebrima" panose="02000000000000000000" pitchFamily="2" charset="0"/>
                <a:ea typeface="Ebrima" panose="02000000000000000000" pitchFamily="2" charset="0"/>
                <a:cs typeface="Ebrima" panose="02000000000000000000" pitchFamily="2" charset="0"/>
              </a:rPr>
              <a:t>coral reefs and </a:t>
            </a:r>
            <a:r>
              <a:rPr lang="en-US" sz="2000" dirty="0" smtClean="0">
                <a:latin typeface="Ebrima" panose="02000000000000000000" pitchFamily="2" charset="0"/>
                <a:ea typeface="Ebrima" panose="02000000000000000000" pitchFamily="2" charset="0"/>
                <a:cs typeface="Ebrima" panose="02000000000000000000" pitchFamily="2" charset="0"/>
              </a:rPr>
              <a:t>glaciers, rainforests</a:t>
            </a:r>
            <a:r>
              <a:rPr lang="en-US" sz="2000" dirty="0">
                <a:latin typeface="Ebrima" panose="02000000000000000000" pitchFamily="2" charset="0"/>
                <a:ea typeface="Ebrima" panose="02000000000000000000" pitchFamily="2" charset="0"/>
                <a:cs typeface="Ebrima" panose="02000000000000000000" pitchFamily="2" charset="0"/>
              </a:rPr>
              <a:t>, of rivers and wetlands and </a:t>
            </a:r>
            <a:r>
              <a:rPr lang="en-US" sz="2000" dirty="0" smtClean="0">
                <a:latin typeface="Ebrima" panose="02000000000000000000" pitchFamily="2" charset="0"/>
                <a:ea typeface="Ebrima" panose="02000000000000000000" pitchFamily="2" charset="0"/>
                <a:cs typeface="Ebrima" panose="02000000000000000000" pitchFamily="2" charset="0"/>
              </a:rPr>
              <a:t>species </a:t>
            </a:r>
            <a:r>
              <a:rPr lang="en-US" sz="2000" dirty="0">
                <a:latin typeface="Ebrima" panose="02000000000000000000" pitchFamily="2" charset="0"/>
                <a:ea typeface="Ebrima" panose="02000000000000000000" pitchFamily="2" charset="0"/>
                <a:cs typeface="Ebrima" panose="02000000000000000000" pitchFamily="2" charset="0"/>
              </a:rPr>
              <a:t>which, like </a:t>
            </a:r>
            <a:r>
              <a:rPr lang="en-US" sz="2000" dirty="0" smtClean="0">
                <a:latin typeface="Ebrima" panose="02000000000000000000" pitchFamily="2" charset="0"/>
                <a:ea typeface="Ebrima" panose="02000000000000000000" pitchFamily="2" charset="0"/>
                <a:cs typeface="Ebrima" panose="02000000000000000000" pitchFamily="2" charset="0"/>
              </a:rPr>
              <a:t>people</a:t>
            </a:r>
            <a:r>
              <a:rPr lang="en-US" sz="2000" dirty="0">
                <a:latin typeface="Ebrima" panose="02000000000000000000" pitchFamily="2" charset="0"/>
                <a:ea typeface="Ebrima" panose="02000000000000000000" pitchFamily="2" charset="0"/>
                <a:cs typeface="Ebrima" panose="02000000000000000000" pitchFamily="2" charset="0"/>
              </a:rPr>
              <a:t>, will be unable to </a:t>
            </a:r>
            <a:r>
              <a:rPr lang="en-US" sz="2000" dirty="0" smtClean="0">
                <a:latin typeface="Ebrima" panose="02000000000000000000" pitchFamily="2" charset="0"/>
                <a:ea typeface="Ebrima" panose="02000000000000000000" pitchFamily="2" charset="0"/>
                <a:cs typeface="Ebrima" panose="02000000000000000000" pitchFamily="2" charset="0"/>
              </a:rPr>
              <a:t>adapt</a:t>
            </a:r>
          </a:p>
          <a:p>
            <a:pPr marL="0" indent="0">
              <a:buNone/>
            </a:pPr>
            <a:endParaRPr lang="en-US" sz="2000" dirty="0" smtClean="0">
              <a:latin typeface="Ebrima" panose="02000000000000000000" pitchFamily="2" charset="0"/>
              <a:ea typeface="Ebrima" panose="02000000000000000000" pitchFamily="2" charset="0"/>
              <a:cs typeface="Ebrima" panose="02000000000000000000" pitchFamily="2" charset="0"/>
            </a:endParaRPr>
          </a:p>
          <a:p>
            <a:r>
              <a:rPr lang="en-US" sz="2000" dirty="0" smtClean="0">
                <a:latin typeface="Ebrima" panose="02000000000000000000" pitchFamily="2" charset="0"/>
                <a:ea typeface="Ebrima" panose="02000000000000000000" pitchFamily="2" charset="0"/>
                <a:cs typeface="Ebrima" panose="02000000000000000000" pitchFamily="2" charset="0"/>
              </a:rPr>
              <a:t>“As </a:t>
            </a:r>
            <a:r>
              <a:rPr lang="en-US" sz="2000" dirty="0">
                <a:latin typeface="Ebrima" panose="02000000000000000000" pitchFamily="2" charset="0"/>
                <a:ea typeface="Ebrima" panose="02000000000000000000" pitchFamily="2" charset="0"/>
                <a:cs typeface="Ebrima" panose="02000000000000000000" pitchFamily="2" charset="0"/>
              </a:rPr>
              <a:t>the scale of the loss to which we must adjust becomes clearer, grief and anger are sometimes overwhelming. You find yourself, </a:t>
            </a:r>
            <a:r>
              <a:rPr lang="en-US" sz="2000" dirty="0" smtClean="0">
                <a:latin typeface="Ebrima" panose="02000000000000000000" pitchFamily="2" charset="0"/>
                <a:ea typeface="Ebrima" panose="02000000000000000000" pitchFamily="2" charset="0"/>
                <a:cs typeface="Ebrima" panose="02000000000000000000" pitchFamily="2" charset="0"/>
              </a:rPr>
              <a:t>lashing out……”</a:t>
            </a:r>
          </a:p>
          <a:p>
            <a:endParaRPr lang="en-US" sz="2000" dirty="0" smtClean="0">
              <a:latin typeface="Ebrima" panose="02000000000000000000" pitchFamily="2" charset="0"/>
              <a:ea typeface="Ebrima" panose="02000000000000000000" pitchFamily="2" charset="0"/>
              <a:cs typeface="Ebrima" panose="02000000000000000000" pitchFamily="2" charset="0"/>
            </a:endParaRPr>
          </a:p>
          <a:p>
            <a:r>
              <a:rPr lang="en-AU" sz="2000" dirty="0" smtClean="0">
                <a:latin typeface="Ebrima" panose="02000000000000000000" pitchFamily="2" charset="0"/>
                <a:ea typeface="Ebrima" panose="02000000000000000000" pitchFamily="2" charset="0"/>
                <a:cs typeface="Ebrima" panose="02000000000000000000" pitchFamily="2" charset="0"/>
              </a:rPr>
              <a:t>Community wounds – ecological, social, economic</a:t>
            </a:r>
          </a:p>
          <a:p>
            <a:pPr marL="0" indent="0">
              <a:buNone/>
            </a:pPr>
            <a:r>
              <a:rPr lang="en-AU" sz="2000" dirty="0" smtClean="0">
                <a:latin typeface="Ebrima" panose="02000000000000000000" pitchFamily="2" charset="0"/>
                <a:ea typeface="Ebrima" panose="02000000000000000000" pitchFamily="2" charset="0"/>
                <a:cs typeface="Ebrima" panose="02000000000000000000" pitchFamily="2" charset="0"/>
              </a:rPr>
              <a:t>                                                                             </a:t>
            </a:r>
            <a:r>
              <a:rPr lang="en-AU" sz="1000" dirty="0" smtClean="0">
                <a:latin typeface="Ebrima" panose="02000000000000000000" pitchFamily="2" charset="0"/>
                <a:ea typeface="Ebrima" panose="02000000000000000000" pitchFamily="2" charset="0"/>
                <a:cs typeface="Ebrima" panose="02000000000000000000" pitchFamily="2" charset="0"/>
              </a:rPr>
              <a:t>Monbiot 2014</a:t>
            </a:r>
            <a:endParaRPr lang="en-AU" sz="2000" dirty="0">
              <a:latin typeface="Ebrima" panose="02000000000000000000" pitchFamily="2" charset="0"/>
              <a:ea typeface="Ebrima" panose="02000000000000000000" pitchFamily="2" charset="0"/>
              <a:cs typeface="Ebrima" panose="02000000000000000000" pitchFamily="2" charset="0"/>
            </a:endParaRPr>
          </a:p>
        </p:txBody>
      </p:sp>
      <p:pic>
        <p:nvPicPr>
          <p:cNvPr id="4" name="Picture 2" descr="https://encrypted-tbn1.gstatic.com/images?q=tbn:ANd9GcQcmSX4Nqzhveeil0qC1AH_-5rXGa6Mevva8ZIS08SuV4J2um2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0975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1836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encrypted-tbn0.gstatic.com/images?q=tbn:ANd9GcTkGqI5lBN3ud_lHs4GU7MRtMFeVHmk_gXJB3CJlwIWYbxZR31oJ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6538" y="404665"/>
            <a:ext cx="6181926" cy="4248472"/>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s://encrypted-tbn1.gstatic.com/images?q=tbn:ANd9GcQOadQWPYI807rIbj5VBCYIGRPpmjrzdX2Yy5xl8FPTUKO0R6BDj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138" y="404666"/>
            <a:ext cx="2438400" cy="424847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18837" y="4869160"/>
            <a:ext cx="9025163" cy="1938992"/>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latin typeface="Ebrima" panose="02000000000000000000" pitchFamily="2" charset="0"/>
                <a:ea typeface="Ebrima" panose="02000000000000000000" pitchFamily="2" charset="0"/>
                <a:cs typeface="Ebrima" panose="02000000000000000000" pitchFamily="2" charset="0"/>
              </a:rPr>
              <a:t>Justice and equity issues arise in the climate change context because of the </a:t>
            </a:r>
          </a:p>
          <a:p>
            <a:r>
              <a:rPr lang="en-US" sz="2000" dirty="0" smtClean="0">
                <a:latin typeface="Ebrima" panose="02000000000000000000" pitchFamily="2" charset="0"/>
                <a:ea typeface="Ebrima" panose="02000000000000000000" pitchFamily="2" charset="0"/>
                <a:cs typeface="Ebrima" panose="02000000000000000000" pitchFamily="2" charset="0"/>
              </a:rPr>
              <a:t>high prospects for impacts on already vulnerable people and communities </a:t>
            </a:r>
          </a:p>
          <a:p>
            <a:pPr algn="just"/>
            <a:endParaRPr lang="en-US" sz="2000" dirty="0" smtClean="0">
              <a:latin typeface="Ebrima" panose="02000000000000000000" pitchFamily="2" charset="0"/>
              <a:ea typeface="Ebrima" panose="02000000000000000000" pitchFamily="2" charset="0"/>
              <a:cs typeface="Ebrima" panose="02000000000000000000" pitchFamily="2" charset="0"/>
            </a:endParaRPr>
          </a:p>
          <a:p>
            <a:pPr marL="342900" indent="-342900" algn="just">
              <a:buFont typeface="Arial" panose="020B0604020202020204" pitchFamily="34" charset="0"/>
              <a:buChar char="•"/>
            </a:pPr>
            <a:r>
              <a:rPr lang="en-US" sz="2000" dirty="0" smtClean="0">
                <a:latin typeface="Ebrima" panose="02000000000000000000" pitchFamily="2" charset="0"/>
                <a:ea typeface="Ebrima" panose="02000000000000000000" pitchFamily="2" charset="0"/>
                <a:cs typeface="Ebrima" panose="02000000000000000000" pitchFamily="2" charset="0"/>
              </a:rPr>
              <a:t>….our responses to the climate crisis can hurt people </a:t>
            </a:r>
          </a:p>
          <a:p>
            <a:pPr algn="just"/>
            <a:r>
              <a:rPr lang="en-US" sz="2000" dirty="0" smtClean="0">
                <a:latin typeface="Ebrima" panose="02000000000000000000" pitchFamily="2" charset="0"/>
                <a:ea typeface="Ebrima" panose="02000000000000000000" pitchFamily="2" charset="0"/>
                <a:cs typeface="Ebrima" panose="02000000000000000000" pitchFamily="2" charset="0"/>
              </a:rPr>
              <a:t>                                                                                         </a:t>
            </a:r>
            <a:r>
              <a:rPr lang="en-US" sz="1000" dirty="0" smtClean="0">
                <a:latin typeface="Ebrima" panose="02000000000000000000" pitchFamily="2" charset="0"/>
                <a:ea typeface="Ebrima" panose="02000000000000000000" pitchFamily="2" charset="0"/>
                <a:cs typeface="Ebrima" panose="02000000000000000000" pitchFamily="2" charset="0"/>
              </a:rPr>
              <a:t>Friends of the Earth 2010</a:t>
            </a:r>
          </a:p>
          <a:p>
            <a:endParaRPr lang="en-US" sz="2000"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955910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encrypted-tbn1.gstatic.com/images?q=tbn:ANd9GcQcmSX4Nqzhveeil0qC1AH_-5rXGa6Mevva8ZIS08SuV4J2um2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0975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051720" y="578505"/>
            <a:ext cx="7092280" cy="5447645"/>
          </a:xfrm>
          <a:prstGeom prst="rect">
            <a:avLst/>
          </a:prstGeom>
          <a:noFill/>
        </p:spPr>
        <p:txBody>
          <a:bodyPr wrap="square" rtlCol="0">
            <a:spAutoFit/>
          </a:bodyPr>
          <a:lstStyle/>
          <a:p>
            <a:r>
              <a:rPr lang="en-US" sz="4000" dirty="0" smtClean="0"/>
              <a:t>5 principles of climate justice: </a:t>
            </a:r>
            <a:endParaRPr lang="en-US" dirty="0" smtClean="0"/>
          </a:p>
          <a:p>
            <a:endParaRPr lang="en-US" dirty="0"/>
          </a:p>
          <a:p>
            <a:r>
              <a:rPr lang="en-US" sz="2000" dirty="0" smtClean="0"/>
              <a:t>1. the responsibility is not equally distributed</a:t>
            </a:r>
          </a:p>
          <a:p>
            <a:endParaRPr lang="en-US" sz="2000" dirty="0" smtClean="0"/>
          </a:p>
          <a:p>
            <a:r>
              <a:rPr lang="en-US" sz="2000" dirty="0" smtClean="0"/>
              <a:t>2. will not affect all people equally</a:t>
            </a:r>
          </a:p>
          <a:p>
            <a:endParaRPr lang="en-US" sz="2000" dirty="0" smtClean="0"/>
          </a:p>
          <a:p>
            <a:r>
              <a:rPr lang="en-US" sz="2000" dirty="0" smtClean="0"/>
              <a:t>3. vulnerability is determined by political-economic processes that benefit some more than others</a:t>
            </a:r>
          </a:p>
          <a:p>
            <a:endParaRPr lang="en-US" sz="2000" dirty="0" smtClean="0"/>
          </a:p>
          <a:p>
            <a:r>
              <a:rPr lang="en-US" sz="2000" dirty="0" smtClean="0"/>
              <a:t>4. climate change will compound under development because of the processes of disadvantage embedded within the political-economic status quo</a:t>
            </a:r>
          </a:p>
          <a:p>
            <a:endParaRPr lang="en-US" sz="2000" dirty="0" smtClean="0"/>
          </a:p>
          <a:p>
            <a:r>
              <a:rPr lang="en-US" sz="2000" dirty="0" smtClean="0"/>
              <a:t>5. climate change policies may themselves create unfair outcomes by exacerbating, maintaining or ignoring existing and/ or future inequalities</a:t>
            </a:r>
          </a:p>
          <a:p>
            <a:r>
              <a:rPr lang="en-US" sz="1000" dirty="0" smtClean="0"/>
              <a:t>                                                                                                                                                                                                                     Barnett 2006</a:t>
            </a:r>
            <a:endParaRPr lang="en-AU" sz="1000" dirty="0"/>
          </a:p>
        </p:txBody>
      </p:sp>
    </p:spTree>
    <p:extLst>
      <p:ext uri="{BB962C8B-B14F-4D97-AF65-F5344CB8AC3E}">
        <p14:creationId xmlns:p14="http://schemas.microsoft.com/office/powerpoint/2010/main" val="1184651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522312"/>
          </a:xfrm>
        </p:spPr>
        <p:txBody>
          <a:bodyPr>
            <a:normAutofit fontScale="90000"/>
          </a:bodyPr>
          <a:lstStyle/>
          <a:p>
            <a:r>
              <a:rPr lang="en-US" dirty="0">
                <a:latin typeface="Ebrima" panose="02000000000000000000" pitchFamily="2" charset="0"/>
                <a:ea typeface="Ebrima" panose="02000000000000000000" pitchFamily="2" charset="0"/>
                <a:cs typeface="Ebrima" panose="02000000000000000000" pitchFamily="2" charset="0"/>
              </a:rPr>
              <a:t>a</a:t>
            </a:r>
            <a:r>
              <a:rPr lang="en-US" dirty="0" smtClean="0">
                <a:latin typeface="Ebrima" panose="02000000000000000000" pitchFamily="2" charset="0"/>
                <a:ea typeface="Ebrima" panose="02000000000000000000" pitchFamily="2" charset="0"/>
                <a:cs typeface="Ebrima" panose="02000000000000000000" pitchFamily="2" charset="0"/>
              </a:rPr>
              <a:t>dvance Australia fair? </a:t>
            </a:r>
            <a:r>
              <a:rPr lang="en-US" dirty="0" smtClean="0"/>
              <a:t/>
            </a:r>
            <a:br>
              <a:rPr lang="en-US" dirty="0" smtClean="0"/>
            </a:br>
            <a:endParaRPr lang="en-AU" dirty="0"/>
          </a:p>
        </p:txBody>
      </p:sp>
      <p:sp>
        <p:nvSpPr>
          <p:cNvPr id="3" name="Content Placeholder 2"/>
          <p:cNvSpPr>
            <a:spLocks noGrp="1"/>
          </p:cNvSpPr>
          <p:nvPr>
            <p:ph idx="1"/>
          </p:nvPr>
        </p:nvSpPr>
        <p:spPr>
          <a:xfrm>
            <a:off x="467544" y="1268760"/>
            <a:ext cx="8229600" cy="4525963"/>
          </a:xfrm>
        </p:spPr>
        <p:txBody>
          <a:bodyPr>
            <a:normAutofit/>
          </a:bodyPr>
          <a:lstStyle/>
          <a:p>
            <a:r>
              <a:rPr lang="en-US" sz="2000" dirty="0" smtClean="0">
                <a:latin typeface="Ebrima" panose="02000000000000000000" pitchFamily="2" charset="0"/>
                <a:ea typeface="Ebrima" panose="02000000000000000000" pitchFamily="2" charset="0"/>
                <a:cs typeface="Ebrima" panose="02000000000000000000" pitchFamily="2" charset="0"/>
              </a:rPr>
              <a:t>Australia is a recognized IPCC global climate change hotspot </a:t>
            </a:r>
          </a:p>
          <a:p>
            <a:r>
              <a:rPr lang="en-US" sz="2000" dirty="0" smtClean="0">
                <a:latin typeface="Ebrima" panose="02000000000000000000" pitchFamily="2" charset="0"/>
                <a:ea typeface="Ebrima" panose="02000000000000000000" pitchFamily="2" charset="0"/>
                <a:cs typeface="Ebrima" panose="02000000000000000000" pitchFamily="2" charset="0"/>
              </a:rPr>
              <a:t>High urban concentration of population in the five largest cities </a:t>
            </a:r>
          </a:p>
          <a:p>
            <a:r>
              <a:rPr lang="en-US" sz="2000" dirty="0" smtClean="0">
                <a:latin typeface="Ebrima" panose="02000000000000000000" pitchFamily="2" charset="0"/>
                <a:ea typeface="Ebrima" panose="02000000000000000000" pitchFamily="2" charset="0"/>
                <a:cs typeface="Ebrima" panose="02000000000000000000" pitchFamily="2" charset="0"/>
              </a:rPr>
              <a:t>one of the world’s driest continents </a:t>
            </a:r>
            <a:endParaRPr lang="en-US" sz="2000" dirty="0">
              <a:latin typeface="Ebrima" panose="02000000000000000000" pitchFamily="2" charset="0"/>
              <a:ea typeface="Ebrima" panose="02000000000000000000" pitchFamily="2" charset="0"/>
              <a:cs typeface="Ebrima" panose="02000000000000000000" pitchFamily="2" charset="0"/>
            </a:endParaRPr>
          </a:p>
          <a:p>
            <a:pPr marL="0" indent="0">
              <a:buNone/>
            </a:pPr>
            <a:endParaRPr lang="en-US" sz="2000" dirty="0" smtClean="0">
              <a:latin typeface="Ebrima" panose="02000000000000000000" pitchFamily="2" charset="0"/>
              <a:ea typeface="Ebrima" panose="02000000000000000000" pitchFamily="2" charset="0"/>
              <a:cs typeface="Ebrima" panose="02000000000000000000" pitchFamily="2" charset="0"/>
            </a:endParaRPr>
          </a:p>
          <a:p>
            <a:pPr marL="0" indent="0">
              <a:buNone/>
            </a:pPr>
            <a:r>
              <a:rPr lang="en-US" sz="2000" dirty="0" smtClean="0">
                <a:latin typeface="Ebrima" panose="02000000000000000000" pitchFamily="2" charset="0"/>
                <a:ea typeface="Ebrima" panose="02000000000000000000" pitchFamily="2" charset="0"/>
                <a:cs typeface="Ebrima" panose="02000000000000000000" pitchFamily="2" charset="0"/>
              </a:rPr>
              <a:t>“….yet climate justice remains a chronically underdeveloped area of Australian thinking”</a:t>
            </a:r>
          </a:p>
          <a:p>
            <a:pPr marL="0" indent="0">
              <a:buNone/>
            </a:pPr>
            <a:r>
              <a:rPr lang="en-US" sz="1000" dirty="0" smtClean="0">
                <a:latin typeface="Ebrima" panose="02000000000000000000" pitchFamily="2" charset="0"/>
                <a:ea typeface="Ebrima" panose="02000000000000000000" pitchFamily="2" charset="0"/>
                <a:cs typeface="Ebrima" panose="02000000000000000000" pitchFamily="2" charset="0"/>
              </a:rPr>
              <a:t>                                                                                                                                                                    Garnaut, 2009</a:t>
            </a:r>
            <a:endParaRPr lang="en-US" sz="1000" dirty="0">
              <a:latin typeface="Ebrima" panose="02000000000000000000" pitchFamily="2" charset="0"/>
              <a:ea typeface="Ebrima" panose="02000000000000000000" pitchFamily="2" charset="0"/>
              <a:cs typeface="Ebrima" panose="02000000000000000000" pitchFamily="2"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3789040"/>
            <a:ext cx="8208912" cy="2726060"/>
          </a:xfrm>
          <a:prstGeom prst="rect">
            <a:avLst/>
          </a:prstGeom>
        </p:spPr>
      </p:pic>
    </p:spTree>
    <p:extLst>
      <p:ext uri="{BB962C8B-B14F-4D97-AF65-F5344CB8AC3E}">
        <p14:creationId xmlns:p14="http://schemas.microsoft.com/office/powerpoint/2010/main" val="2717827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012974"/>
          </a:xfrm>
        </p:spPr>
        <p:txBody>
          <a:bodyPr>
            <a:normAutofit fontScale="90000"/>
          </a:bodyPr>
          <a:lstStyle/>
          <a:p>
            <a:r>
              <a:rPr lang="en-US" sz="4000" dirty="0" smtClean="0">
                <a:latin typeface="Ebrima" panose="02000000000000000000" pitchFamily="2" charset="0"/>
                <a:ea typeface="Ebrima" panose="02000000000000000000" pitchFamily="2" charset="0"/>
                <a:cs typeface="Ebrima" panose="02000000000000000000" pitchFamily="2" charset="0"/>
              </a:rPr>
              <a:t>‘landscapes of despair’</a:t>
            </a:r>
            <a:br>
              <a:rPr lang="en-US" sz="4000" dirty="0" smtClean="0">
                <a:latin typeface="Ebrima" panose="02000000000000000000" pitchFamily="2" charset="0"/>
                <a:ea typeface="Ebrima" panose="02000000000000000000" pitchFamily="2" charset="0"/>
                <a:cs typeface="Ebrima" panose="02000000000000000000" pitchFamily="2" charset="0"/>
              </a:rPr>
            </a:br>
            <a:r>
              <a:rPr lang="en-US" sz="1100" dirty="0" smtClean="0">
                <a:latin typeface="Ebrima" panose="02000000000000000000" pitchFamily="2" charset="0"/>
                <a:ea typeface="Ebrima" panose="02000000000000000000" pitchFamily="2" charset="0"/>
                <a:cs typeface="Ebrima" panose="02000000000000000000" pitchFamily="2" charset="0"/>
              </a:rPr>
              <a:t>                                                 </a:t>
            </a:r>
            <a:r>
              <a:rPr lang="en-US" sz="4000" dirty="0" smtClean="0">
                <a:latin typeface="Ebrima" panose="02000000000000000000" pitchFamily="2" charset="0"/>
                <a:ea typeface="Ebrima" panose="02000000000000000000" pitchFamily="2" charset="0"/>
                <a:cs typeface="Ebrima" panose="02000000000000000000" pitchFamily="2" charset="0"/>
              </a:rPr>
              <a:t>                                        </a:t>
            </a:r>
            <a:r>
              <a:rPr lang="en-US" sz="1100" dirty="0" smtClean="0">
                <a:latin typeface="Ebrima" panose="02000000000000000000" pitchFamily="2" charset="0"/>
                <a:ea typeface="Ebrima" panose="02000000000000000000" pitchFamily="2" charset="0"/>
                <a:cs typeface="Ebrima" panose="02000000000000000000" pitchFamily="2" charset="0"/>
              </a:rPr>
              <a:t>Dear &amp; Wolch 1987</a:t>
            </a:r>
            <a:endParaRPr lang="en-AU" sz="1100" dirty="0">
              <a:latin typeface="Ebrima" panose="02000000000000000000" pitchFamily="2" charset="0"/>
              <a:ea typeface="Ebrima" panose="02000000000000000000" pitchFamily="2" charset="0"/>
              <a:cs typeface="Ebrima" panose="02000000000000000000" pitchFamily="2" charset="0"/>
            </a:endParaRPr>
          </a:p>
        </p:txBody>
      </p:sp>
      <p:sp>
        <p:nvSpPr>
          <p:cNvPr id="3" name="Content Placeholder 2"/>
          <p:cNvSpPr>
            <a:spLocks noGrp="1"/>
          </p:cNvSpPr>
          <p:nvPr>
            <p:ph idx="1"/>
          </p:nvPr>
        </p:nvSpPr>
        <p:spPr>
          <a:xfrm>
            <a:off x="467544" y="1772816"/>
            <a:ext cx="8229600" cy="4525963"/>
          </a:xfrm>
        </p:spPr>
        <p:txBody>
          <a:bodyPr>
            <a:normAutofit lnSpcReduction="10000"/>
          </a:bodyPr>
          <a:lstStyle/>
          <a:p>
            <a:r>
              <a:rPr lang="en-US" sz="2200" dirty="0" smtClean="0">
                <a:latin typeface="Ebrima" panose="02000000000000000000" pitchFamily="2" charset="0"/>
                <a:ea typeface="Ebrima" panose="02000000000000000000" pitchFamily="2" charset="0"/>
                <a:cs typeface="Ebrima" panose="02000000000000000000" pitchFamily="2" charset="0"/>
              </a:rPr>
              <a:t>Issues of [climate] justice  - policy, planning and disciplinary silence and underwritten by economic marginalization and political invisibility</a:t>
            </a:r>
          </a:p>
          <a:p>
            <a:endParaRPr lang="en-US" sz="2200" dirty="0" smtClean="0">
              <a:latin typeface="Ebrima" panose="02000000000000000000" pitchFamily="2" charset="0"/>
              <a:ea typeface="Ebrima" panose="02000000000000000000" pitchFamily="2" charset="0"/>
              <a:cs typeface="Ebrima" panose="02000000000000000000" pitchFamily="2" charset="0"/>
            </a:endParaRPr>
          </a:p>
          <a:p>
            <a:r>
              <a:rPr lang="en-US" sz="2200" dirty="0" smtClean="0">
                <a:latin typeface="Ebrima" panose="02000000000000000000" pitchFamily="2" charset="0"/>
                <a:ea typeface="Ebrima" panose="02000000000000000000" pitchFamily="2" charset="0"/>
                <a:cs typeface="Ebrima" panose="02000000000000000000" pitchFamily="2" charset="0"/>
              </a:rPr>
              <a:t>growth over sustainability</a:t>
            </a:r>
          </a:p>
          <a:p>
            <a:pPr marL="0" indent="0">
              <a:buNone/>
            </a:pPr>
            <a:endParaRPr lang="en-US" sz="2200" dirty="0" smtClean="0">
              <a:latin typeface="Ebrima" panose="02000000000000000000" pitchFamily="2" charset="0"/>
              <a:ea typeface="Ebrima" panose="02000000000000000000" pitchFamily="2" charset="0"/>
              <a:cs typeface="Ebrima" panose="02000000000000000000" pitchFamily="2" charset="0"/>
            </a:endParaRPr>
          </a:p>
          <a:p>
            <a:r>
              <a:rPr lang="en-US" sz="2200" dirty="0" smtClean="0">
                <a:latin typeface="Ebrima" panose="02000000000000000000" pitchFamily="2" charset="0"/>
                <a:ea typeface="Ebrima" panose="02000000000000000000" pitchFamily="2" charset="0"/>
                <a:cs typeface="Ebrima" panose="02000000000000000000" pitchFamily="2" charset="0"/>
              </a:rPr>
              <a:t>shareholders/stakeholders rather than citizens</a:t>
            </a:r>
          </a:p>
          <a:p>
            <a:endParaRPr lang="en-US" sz="2200" dirty="0" smtClean="0">
              <a:latin typeface="Ebrima" panose="02000000000000000000" pitchFamily="2" charset="0"/>
              <a:ea typeface="Ebrima" panose="02000000000000000000" pitchFamily="2" charset="0"/>
              <a:cs typeface="Ebrima" panose="02000000000000000000" pitchFamily="2" charset="0"/>
            </a:endParaRPr>
          </a:p>
          <a:p>
            <a:r>
              <a:rPr lang="en-US" sz="2200" dirty="0" smtClean="0">
                <a:latin typeface="Ebrima" panose="02000000000000000000" pitchFamily="2" charset="0"/>
                <a:ea typeface="Ebrima" panose="02000000000000000000" pitchFamily="2" charset="0"/>
                <a:cs typeface="Ebrima" panose="02000000000000000000" pitchFamily="2" charset="0"/>
              </a:rPr>
              <a:t>velocity over quality</a:t>
            </a:r>
          </a:p>
          <a:p>
            <a:pPr marL="0" indent="0">
              <a:buNone/>
            </a:pPr>
            <a:endParaRPr lang="en-US" sz="2200" dirty="0" smtClean="0">
              <a:latin typeface="Ebrima" panose="02000000000000000000" pitchFamily="2" charset="0"/>
              <a:ea typeface="Ebrima" panose="02000000000000000000" pitchFamily="2" charset="0"/>
              <a:cs typeface="Ebrima" panose="02000000000000000000" pitchFamily="2" charset="0"/>
            </a:endParaRPr>
          </a:p>
          <a:p>
            <a:r>
              <a:rPr lang="en-US" sz="2200" dirty="0" smtClean="0">
                <a:latin typeface="Ebrima" panose="02000000000000000000" pitchFamily="2" charset="0"/>
                <a:ea typeface="Ebrima" panose="02000000000000000000" pitchFamily="2" charset="0"/>
                <a:cs typeface="Ebrima" panose="02000000000000000000" pitchFamily="2" charset="0"/>
              </a:rPr>
              <a:t>economic efficiency over equity </a:t>
            </a:r>
          </a:p>
          <a:p>
            <a:pPr marL="0" indent="0">
              <a:buNone/>
            </a:pPr>
            <a:r>
              <a:rPr lang="en-US" dirty="0"/>
              <a:t> </a:t>
            </a:r>
            <a:r>
              <a:rPr lang="en-US" dirty="0" smtClean="0"/>
              <a:t>                                                                   </a:t>
            </a:r>
            <a:r>
              <a:rPr lang="en-US" sz="1100" dirty="0" smtClean="0"/>
              <a:t>Steele &amp; Gleeson 2010</a:t>
            </a:r>
            <a:endParaRPr lang="en-AU" sz="1100" dirty="0" smtClean="0"/>
          </a:p>
          <a:p>
            <a:endParaRPr lang="en-AU" dirty="0"/>
          </a:p>
        </p:txBody>
      </p:sp>
      <p:pic>
        <p:nvPicPr>
          <p:cNvPr id="4" name="Picture 2" descr="https://encrypted-tbn1.gstatic.com/images?q=tbn:ANd9GcQcmSX4Nqzhveeil0qC1AH_-5rXGa6Mevva8ZIS08SuV4J2um2m-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877272"/>
            <a:ext cx="9144000" cy="980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2456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566936"/>
          </a:xfrm>
        </p:spPr>
        <p:txBody>
          <a:bodyPr>
            <a:normAutofit fontScale="90000"/>
          </a:bodyPr>
          <a:lstStyle/>
          <a:p>
            <a:r>
              <a:rPr lang="en-AU" dirty="0"/>
              <a:t>f</a:t>
            </a:r>
            <a:r>
              <a:rPr lang="en-AU" dirty="0" smtClean="0"/>
              <a:t>eral capitalism</a:t>
            </a:r>
            <a:endParaRPr lang="en-AU" dirty="0"/>
          </a:p>
        </p:txBody>
      </p:sp>
      <p:sp>
        <p:nvSpPr>
          <p:cNvPr id="3" name="Content Placeholder 2"/>
          <p:cNvSpPr>
            <a:spLocks noGrp="1"/>
          </p:cNvSpPr>
          <p:nvPr>
            <p:ph idx="1"/>
          </p:nvPr>
        </p:nvSpPr>
        <p:spPr>
          <a:xfrm>
            <a:off x="467544" y="1268760"/>
            <a:ext cx="8229600" cy="5445224"/>
          </a:xfrm>
        </p:spPr>
        <p:txBody>
          <a:bodyPr>
            <a:normAutofit fontScale="92500" lnSpcReduction="10000"/>
          </a:bodyPr>
          <a:lstStyle/>
          <a:p>
            <a:pPr marL="0" indent="0">
              <a:buNone/>
            </a:pPr>
            <a:endParaRPr lang="en-GB" sz="2000" dirty="0" smtClean="0">
              <a:latin typeface="Ebrima" panose="02000000000000000000" pitchFamily="2" charset="0"/>
              <a:ea typeface="Ebrima" panose="02000000000000000000" pitchFamily="2" charset="0"/>
              <a:cs typeface="Ebrima" panose="02000000000000000000" pitchFamily="2" charset="0"/>
            </a:endParaRPr>
          </a:p>
          <a:p>
            <a:r>
              <a:rPr lang="en-US" sz="2200" dirty="0" smtClean="0">
                <a:latin typeface="Ebrima" panose="02000000000000000000" pitchFamily="2" charset="0"/>
                <a:ea typeface="Ebrima" panose="02000000000000000000" pitchFamily="2" charset="0"/>
                <a:cs typeface="Ebrima" panose="02000000000000000000" pitchFamily="2" charset="0"/>
              </a:rPr>
              <a:t>If we accept that anthropogenic climate change is real then we must also recognize that its impacts are likely to be felt unevenly…….</a:t>
            </a:r>
          </a:p>
          <a:p>
            <a:endParaRPr lang="en-GB" sz="2000" dirty="0">
              <a:latin typeface="Ebrima" panose="02000000000000000000" pitchFamily="2" charset="0"/>
              <a:ea typeface="Ebrima" panose="02000000000000000000" pitchFamily="2" charset="0"/>
              <a:cs typeface="Ebrima" panose="02000000000000000000" pitchFamily="2" charset="0"/>
            </a:endParaRPr>
          </a:p>
          <a:p>
            <a:r>
              <a:rPr lang="en-GB" sz="2000" dirty="0">
                <a:latin typeface="Ebrima" panose="02000000000000000000" pitchFamily="2" charset="0"/>
                <a:ea typeface="Ebrima" panose="02000000000000000000" pitchFamily="2" charset="0"/>
                <a:cs typeface="Ebrima" panose="02000000000000000000" pitchFamily="2" charset="0"/>
              </a:rPr>
              <a:t>T</a:t>
            </a:r>
            <a:r>
              <a:rPr lang="en-GB" sz="2000" dirty="0" smtClean="0">
                <a:latin typeface="Ebrima" panose="02000000000000000000" pitchFamily="2" charset="0"/>
                <a:ea typeface="Ebrima" panose="02000000000000000000" pitchFamily="2" charset="0"/>
                <a:cs typeface="Ebrima" panose="02000000000000000000" pitchFamily="2" charset="0"/>
              </a:rPr>
              <a:t>he </a:t>
            </a:r>
            <a:r>
              <a:rPr lang="en-GB" sz="2000" dirty="0">
                <a:latin typeface="Ebrima" panose="02000000000000000000" pitchFamily="2" charset="0"/>
                <a:ea typeface="Ebrima" panose="02000000000000000000" pitchFamily="2" charset="0"/>
                <a:cs typeface="Ebrima" panose="02000000000000000000" pitchFamily="2" charset="0"/>
              </a:rPr>
              <a:t>economy, as </a:t>
            </a:r>
            <a:r>
              <a:rPr lang="en-GB" sz="2000" dirty="0" smtClean="0">
                <a:latin typeface="Ebrima" panose="02000000000000000000" pitchFamily="2" charset="0"/>
                <a:ea typeface="Ebrima" panose="02000000000000000000" pitchFamily="2" charset="0"/>
                <a:cs typeface="Ebrima" panose="02000000000000000000" pitchFamily="2" charset="0"/>
              </a:rPr>
              <a:t>both </a:t>
            </a:r>
            <a:r>
              <a:rPr lang="en-GB" sz="2000" dirty="0">
                <a:latin typeface="Ebrima" panose="02000000000000000000" pitchFamily="2" charset="0"/>
                <a:ea typeface="Ebrima" panose="02000000000000000000" pitchFamily="2" charset="0"/>
                <a:cs typeface="Ebrima" panose="02000000000000000000" pitchFamily="2" charset="0"/>
              </a:rPr>
              <a:t>mode of seeing and means of organizing </a:t>
            </a:r>
            <a:r>
              <a:rPr lang="en-GB" sz="2000" dirty="0" smtClean="0">
                <a:latin typeface="Ebrima" panose="02000000000000000000" pitchFamily="2" charset="0"/>
                <a:ea typeface="Ebrima" panose="02000000000000000000" pitchFamily="2" charset="0"/>
                <a:cs typeface="Ebrima" panose="02000000000000000000" pitchFamily="2" charset="0"/>
              </a:rPr>
              <a:t>society has </a:t>
            </a:r>
            <a:r>
              <a:rPr lang="en-GB" sz="2000" dirty="0">
                <a:latin typeface="Ebrima" panose="02000000000000000000" pitchFamily="2" charset="0"/>
                <a:ea typeface="Ebrima" panose="02000000000000000000" pitchFamily="2" charset="0"/>
                <a:cs typeface="Ebrima" panose="02000000000000000000" pitchFamily="2" charset="0"/>
              </a:rPr>
              <a:t>no ethical platform, singular logic or essential form </a:t>
            </a:r>
            <a:r>
              <a:rPr lang="en-GB" sz="2000" dirty="0" smtClean="0">
                <a:latin typeface="Ebrima" panose="02000000000000000000" pitchFamily="2" charset="0"/>
                <a:ea typeface="Ebrima" panose="02000000000000000000" pitchFamily="2" charset="0"/>
                <a:cs typeface="Ebrima" panose="02000000000000000000" pitchFamily="2" charset="0"/>
              </a:rPr>
              <a:t>                                                                                        </a:t>
            </a:r>
          </a:p>
          <a:p>
            <a:pPr marL="0" indent="0">
              <a:buNone/>
            </a:pPr>
            <a:r>
              <a:rPr lang="en-GB" sz="2000" dirty="0" smtClean="0">
                <a:latin typeface="Ebrima" panose="02000000000000000000" pitchFamily="2" charset="0"/>
                <a:ea typeface="Ebrima" panose="02000000000000000000" pitchFamily="2" charset="0"/>
                <a:cs typeface="Ebrima" panose="02000000000000000000" pitchFamily="2" charset="0"/>
              </a:rPr>
              <a:t>                                                                                             </a:t>
            </a:r>
            <a:endParaRPr lang="en-GB" sz="2000" dirty="0">
              <a:latin typeface="Ebrima" panose="02000000000000000000" pitchFamily="2" charset="0"/>
              <a:ea typeface="Ebrima" panose="02000000000000000000" pitchFamily="2" charset="0"/>
              <a:cs typeface="Ebrima" panose="02000000000000000000" pitchFamily="2" charset="0"/>
            </a:endParaRPr>
          </a:p>
          <a:p>
            <a:r>
              <a:rPr lang="en-GB" sz="2000" dirty="0" smtClean="0">
                <a:latin typeface="Ebrima" panose="02000000000000000000" pitchFamily="2" charset="0"/>
                <a:ea typeface="Ebrima" panose="02000000000000000000" pitchFamily="2" charset="0"/>
                <a:cs typeface="Ebrima" panose="02000000000000000000" pitchFamily="2" charset="0"/>
              </a:rPr>
              <a:t>Capitalism </a:t>
            </a:r>
            <a:r>
              <a:rPr lang="en-GB" sz="2000" dirty="0">
                <a:latin typeface="Ebrima" panose="02000000000000000000" pitchFamily="2" charset="0"/>
                <a:ea typeface="Ebrima" panose="02000000000000000000" pitchFamily="2" charset="0"/>
                <a:cs typeface="Ebrima" panose="02000000000000000000" pitchFamily="2" charset="0"/>
              </a:rPr>
              <a:t>exists </a:t>
            </a:r>
            <a:r>
              <a:rPr lang="en-GB" sz="2000" dirty="0" smtClean="0">
                <a:latin typeface="Ebrima" panose="02000000000000000000" pitchFamily="2" charset="0"/>
                <a:ea typeface="Ebrima" panose="02000000000000000000" pitchFamily="2" charset="0"/>
                <a:cs typeface="Ebrima" panose="02000000000000000000" pitchFamily="2" charset="0"/>
              </a:rPr>
              <a:t>parasitically</a:t>
            </a:r>
            <a:r>
              <a:rPr lang="en-GB" sz="2000" dirty="0">
                <a:latin typeface="Ebrima" panose="02000000000000000000" pitchFamily="2" charset="0"/>
                <a:ea typeface="Ebrima" panose="02000000000000000000" pitchFamily="2" charset="0"/>
                <a:cs typeface="Ebrima" panose="02000000000000000000" pitchFamily="2" charset="0"/>
              </a:rPr>
              <a:t>, drawing momentum and sustenance from the earth and others as opportunity arises and provides </a:t>
            </a:r>
            <a:endParaRPr lang="en-GB" sz="2000" dirty="0" smtClean="0">
              <a:latin typeface="Ebrima" panose="02000000000000000000" pitchFamily="2" charset="0"/>
              <a:ea typeface="Ebrima" panose="02000000000000000000" pitchFamily="2" charset="0"/>
              <a:cs typeface="Ebrima" panose="02000000000000000000" pitchFamily="2" charset="0"/>
            </a:endParaRPr>
          </a:p>
          <a:p>
            <a:pPr marL="0" indent="0">
              <a:buNone/>
            </a:pPr>
            <a:endParaRPr lang="en-GB" sz="1000" dirty="0">
              <a:latin typeface="Ebrima" panose="02000000000000000000" pitchFamily="2" charset="0"/>
              <a:ea typeface="Ebrima" panose="02000000000000000000" pitchFamily="2" charset="0"/>
              <a:cs typeface="Ebrima" panose="02000000000000000000" pitchFamily="2" charset="0"/>
            </a:endParaRPr>
          </a:p>
          <a:p>
            <a:pPr marL="0" indent="0">
              <a:buNone/>
            </a:pPr>
            <a:endParaRPr lang="en-GB" sz="1000" dirty="0" smtClean="0">
              <a:latin typeface="Ebrima" panose="02000000000000000000" pitchFamily="2" charset="0"/>
              <a:ea typeface="Ebrima" panose="02000000000000000000" pitchFamily="2" charset="0"/>
              <a:cs typeface="Ebrima" panose="02000000000000000000" pitchFamily="2" charset="0"/>
            </a:endParaRPr>
          </a:p>
          <a:p>
            <a:r>
              <a:rPr lang="en-GB" sz="2000" dirty="0"/>
              <a:t>the central mechanisms within capitalism fail in two key ways: </a:t>
            </a:r>
            <a:endParaRPr lang="en-GB" sz="2000" dirty="0" smtClean="0"/>
          </a:p>
          <a:p>
            <a:pPr marL="0" indent="0">
              <a:buNone/>
            </a:pPr>
            <a:r>
              <a:rPr lang="en-GB" sz="2000" dirty="0" smtClean="0"/>
              <a:t>[</a:t>
            </a:r>
            <a:r>
              <a:rPr lang="en-GB" sz="2000" dirty="0"/>
              <a:t>i] in the provision of public infrastructure; and </a:t>
            </a:r>
            <a:endParaRPr lang="en-GB" sz="2000" dirty="0" smtClean="0"/>
          </a:p>
          <a:p>
            <a:pPr marL="0" indent="0">
              <a:buNone/>
            </a:pPr>
            <a:r>
              <a:rPr lang="en-GB" sz="2000" dirty="0" smtClean="0"/>
              <a:t>[</a:t>
            </a:r>
            <a:r>
              <a:rPr lang="en-GB" sz="2000" dirty="0"/>
              <a:t>ii] in the management of </a:t>
            </a:r>
            <a:r>
              <a:rPr lang="en-GB" sz="2000" dirty="0" smtClean="0"/>
              <a:t>the market and development outcomes </a:t>
            </a:r>
          </a:p>
          <a:p>
            <a:pPr marL="0" indent="0">
              <a:buNone/>
            </a:pPr>
            <a:endParaRPr lang="en-GB" sz="2000" dirty="0"/>
          </a:p>
          <a:p>
            <a:pPr marL="0" indent="0">
              <a:buNone/>
            </a:pPr>
            <a:r>
              <a:rPr lang="en-GB" sz="2000" dirty="0" smtClean="0"/>
              <a:t>Both </a:t>
            </a:r>
            <a:r>
              <a:rPr lang="en-GB" sz="2000" dirty="0"/>
              <a:t>of these failings in turn call for planning </a:t>
            </a:r>
            <a:r>
              <a:rPr lang="en-GB" sz="2000" dirty="0" smtClean="0"/>
              <a:t>interventions </a:t>
            </a:r>
            <a:r>
              <a:rPr lang="en-GB" sz="2000" dirty="0"/>
              <a:t>which often </a:t>
            </a:r>
            <a:r>
              <a:rPr lang="en-GB" sz="2000" dirty="0" smtClean="0"/>
              <a:t>exacerbate </a:t>
            </a:r>
            <a:r>
              <a:rPr lang="en-GB" sz="2000" dirty="0"/>
              <a:t>the very issues </a:t>
            </a:r>
            <a:r>
              <a:rPr lang="en-GB" sz="2000" dirty="0" smtClean="0"/>
              <a:t>they </a:t>
            </a:r>
            <a:r>
              <a:rPr lang="en-GB" sz="2000" dirty="0"/>
              <a:t>sets out to resolve. </a:t>
            </a:r>
            <a:endParaRPr lang="en-GB" sz="2000" dirty="0" smtClean="0"/>
          </a:p>
          <a:p>
            <a:pPr marL="0" indent="0">
              <a:buNone/>
            </a:pPr>
            <a:r>
              <a:rPr lang="en-GB" sz="1100" dirty="0">
                <a:latin typeface="Ebrima" panose="02000000000000000000" pitchFamily="2" charset="0"/>
                <a:ea typeface="Ebrima" panose="02000000000000000000" pitchFamily="2" charset="0"/>
                <a:cs typeface="Ebrima" panose="02000000000000000000" pitchFamily="2" charset="0"/>
              </a:rPr>
              <a:t> </a:t>
            </a:r>
            <a:r>
              <a:rPr lang="en-GB" sz="1100" dirty="0" smtClean="0">
                <a:latin typeface="Ebrima" panose="02000000000000000000" pitchFamily="2" charset="0"/>
                <a:ea typeface="Ebrima" panose="02000000000000000000" pitchFamily="2" charset="0"/>
                <a:cs typeface="Ebrima" panose="02000000000000000000" pitchFamily="2" charset="0"/>
              </a:rPr>
              <a:t>                                                                                                                                                                                              </a:t>
            </a:r>
            <a:endParaRPr lang="en-AU" sz="2000" dirty="0">
              <a:latin typeface="Ebrima" panose="02000000000000000000" pitchFamily="2" charset="0"/>
              <a:ea typeface="Ebrima" panose="02000000000000000000" pitchFamily="2" charset="0"/>
              <a:cs typeface="Ebrima" panose="02000000000000000000" pitchFamily="2" charset="0"/>
            </a:endParaRPr>
          </a:p>
        </p:txBody>
      </p:sp>
      <p:pic>
        <p:nvPicPr>
          <p:cNvPr id="4" name="Picture 2" descr="https://encrypted-tbn1.gstatic.com/images?q=tbn:ANd9GcQcmSX4Nqzhveeil0qC1AH_-5rXGa6Mevva8ZIS08SuV4J2um2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64" y="11088"/>
            <a:ext cx="9144000" cy="681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7733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705</TotalTime>
  <Words>957</Words>
  <Application>Microsoft Office PowerPoint</Application>
  <PresentationFormat>On-screen Show (4:3)</PresentationFormat>
  <Paragraphs>122</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politics of climate justice:  working within and between the mainstream</vt:lpstr>
      <vt:lpstr>PowerPoint Presentation</vt:lpstr>
      <vt:lpstr>PowerPoint Presentation</vt:lpstr>
      <vt:lpstr>the world of wounds</vt:lpstr>
      <vt:lpstr>PowerPoint Presentation</vt:lpstr>
      <vt:lpstr>PowerPoint Presentation</vt:lpstr>
      <vt:lpstr>advance Australia fair?  </vt:lpstr>
      <vt:lpstr>‘landscapes of despair’                                                                                          Dear &amp; Wolch 1987</vt:lpstr>
      <vt:lpstr>feral capitalism</vt:lpstr>
      <vt:lpstr>spaces of hope</vt:lpstr>
      <vt:lpstr>grassroots action</vt:lpstr>
      <vt:lpstr>community-based initiatives</vt:lpstr>
      <vt:lpstr>The seeds of change creatively confronting the climate crisis</vt:lpstr>
      <vt:lpstr>creative food practices in West End</vt:lpstr>
      <vt:lpstr>PowerPoint Presentation</vt:lpstr>
    </vt:vector>
  </TitlesOfParts>
  <Company>Griffith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politics of climate justice: working within and between the mainstream’</dc:title>
  <dc:creator>soeadmin</dc:creator>
  <cp:lastModifiedBy>soeadmin</cp:lastModifiedBy>
  <cp:revision>30</cp:revision>
  <dcterms:created xsi:type="dcterms:W3CDTF">2014-04-02T22:58:26Z</dcterms:created>
  <dcterms:modified xsi:type="dcterms:W3CDTF">2014-04-03T10:43:48Z</dcterms:modified>
</cp:coreProperties>
</file>