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256" r:id="rId2"/>
    <p:sldId id="260" r:id="rId3"/>
    <p:sldId id="257" r:id="rId4"/>
    <p:sldId id="262" r:id="rId5"/>
    <p:sldId id="261" r:id="rId6"/>
    <p:sldId id="258"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6779C-6542-4B03-89F2-CF18D2BCB4EB}" type="datetimeFigureOut">
              <a:rPr lang="en-AU" smtClean="0"/>
              <a:t>9/05/2014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CA644-70F6-4D45-B5F8-A6F696C7EED5}" type="slidenum">
              <a:rPr lang="en-AU" smtClean="0"/>
              <a:t>‹#›</a:t>
            </a:fld>
            <a:endParaRPr lang="en-AU"/>
          </a:p>
        </p:txBody>
      </p:sp>
    </p:spTree>
    <p:extLst>
      <p:ext uri="{BB962C8B-B14F-4D97-AF65-F5344CB8AC3E}">
        <p14:creationId xmlns:p14="http://schemas.microsoft.com/office/powerpoint/2010/main" val="25579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Rather than being seen as ‘green tape’ or a burden on business, environmental laws are an essential element of a healthy society. Environmental laws not only protect our fragile ecosystems, they also protect our health, our communities, our economy, and future generations. The efficacy of an environmental assessment and approval system should not be judged solely on its ability to meet processing timeframes or attain ‘satisfactory’ development approval rates. More fundamental is the system’s ability to produce ecologically sustainable outcomes. </a:t>
            </a:r>
            <a:endParaRPr lang="en-AU" dirty="0"/>
          </a:p>
        </p:txBody>
      </p:sp>
      <p:sp>
        <p:nvSpPr>
          <p:cNvPr id="4" name="Slide Number Placeholder 3"/>
          <p:cNvSpPr>
            <a:spLocks noGrp="1"/>
          </p:cNvSpPr>
          <p:nvPr>
            <p:ph type="sldNum" sz="quarter" idx="10"/>
          </p:nvPr>
        </p:nvSpPr>
        <p:spPr/>
        <p:txBody>
          <a:bodyPr/>
          <a:lstStyle/>
          <a:p>
            <a:fld id="{CA5CA644-70F6-4D45-B5F8-A6F696C7EED5}" type="slidenum">
              <a:rPr lang="en-AU" smtClean="0"/>
              <a:t>2</a:t>
            </a:fld>
            <a:endParaRPr lang="en-AU"/>
          </a:p>
        </p:txBody>
      </p:sp>
    </p:spTree>
    <p:extLst>
      <p:ext uri="{BB962C8B-B14F-4D97-AF65-F5344CB8AC3E}">
        <p14:creationId xmlns:p14="http://schemas.microsoft.com/office/powerpoint/2010/main" val="397090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5CA644-70F6-4D45-B5F8-A6F696C7EED5}" type="slidenum">
              <a:rPr lang="en-AU" smtClean="0"/>
              <a:t>3</a:t>
            </a:fld>
            <a:endParaRPr lang="en-AU"/>
          </a:p>
        </p:txBody>
      </p:sp>
    </p:spTree>
    <p:extLst>
      <p:ext uri="{BB962C8B-B14F-4D97-AF65-F5344CB8AC3E}">
        <p14:creationId xmlns:p14="http://schemas.microsoft.com/office/powerpoint/2010/main" val="94620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30ED9A-372A-45A6-8829-F9A05720EF56}" type="datetimeFigureOut">
              <a:rPr lang="en-AU" smtClean="0"/>
              <a:t>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345132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30ED9A-372A-45A6-8829-F9A05720EF56}" type="datetimeFigureOut">
              <a:rPr lang="en-AU" smtClean="0"/>
              <a:t>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46263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30ED9A-372A-45A6-8829-F9A05720EF56}" type="datetimeFigureOut">
              <a:rPr lang="en-AU" smtClean="0"/>
              <a:t>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206861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30ED9A-372A-45A6-8829-F9A05720EF56}" type="datetimeFigureOut">
              <a:rPr lang="en-AU" smtClean="0"/>
              <a:t>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130862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0ED9A-372A-45A6-8829-F9A05720EF56}" type="datetimeFigureOut">
              <a:rPr lang="en-AU" smtClean="0"/>
              <a:t>9/05/2014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426551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30ED9A-372A-45A6-8829-F9A05720EF56}" type="datetimeFigureOut">
              <a:rPr lang="en-AU" smtClean="0"/>
              <a:t>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414598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30ED9A-372A-45A6-8829-F9A05720EF56}" type="datetimeFigureOut">
              <a:rPr lang="en-AU" smtClean="0"/>
              <a:t>9/05/2014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343463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30ED9A-372A-45A6-8829-F9A05720EF56}" type="datetimeFigureOut">
              <a:rPr lang="en-AU" smtClean="0"/>
              <a:t>9/05/2014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29928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0ED9A-372A-45A6-8829-F9A05720EF56}" type="datetimeFigureOut">
              <a:rPr lang="en-AU" smtClean="0"/>
              <a:t>9/05/2014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128516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0ED9A-372A-45A6-8829-F9A05720EF56}" type="datetimeFigureOut">
              <a:rPr lang="en-AU" smtClean="0"/>
              <a:t>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184430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0ED9A-372A-45A6-8829-F9A05720EF56}" type="datetimeFigureOut">
              <a:rPr lang="en-AU" smtClean="0"/>
              <a:t>9/05/2014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4C26445-8E9F-4338-B746-3C6067AC8CF7}" type="slidenum">
              <a:rPr lang="en-AU" smtClean="0"/>
              <a:t>‹#›</a:t>
            </a:fld>
            <a:endParaRPr lang="en-AU"/>
          </a:p>
        </p:txBody>
      </p:sp>
    </p:spTree>
    <p:extLst>
      <p:ext uri="{BB962C8B-B14F-4D97-AF65-F5344CB8AC3E}">
        <p14:creationId xmlns:p14="http://schemas.microsoft.com/office/powerpoint/2010/main" val="182173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0ED9A-372A-45A6-8829-F9A05720EF56}" type="datetimeFigureOut">
              <a:rPr lang="en-AU" smtClean="0"/>
              <a:t>9/05/2014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6445-8E9F-4338-B746-3C6067AC8CF7}" type="slidenum">
              <a:rPr lang="en-AU" smtClean="0"/>
              <a:t>‹#›</a:t>
            </a:fld>
            <a:endParaRPr lang="en-AU"/>
          </a:p>
        </p:txBody>
      </p:sp>
    </p:spTree>
    <p:extLst>
      <p:ext uri="{BB962C8B-B14F-4D97-AF65-F5344CB8AC3E}">
        <p14:creationId xmlns:p14="http://schemas.microsoft.com/office/powerpoint/2010/main" val="636092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3988" y="2130425"/>
            <a:ext cx="4356484" cy="4178895"/>
          </a:xfrm>
        </p:spPr>
        <p:txBody>
          <a:bodyPr>
            <a:normAutofit/>
          </a:bodyPr>
          <a:lstStyle/>
          <a:p>
            <a:pPr algn="l"/>
            <a:r>
              <a:rPr lang="en-AU" b="1" dirty="0" smtClean="0">
                <a:latin typeface="Century Gothic" panose="020B0502020202020204" pitchFamily="34" charset="0"/>
              </a:rPr>
              <a:t>What is </a:t>
            </a:r>
            <a:br>
              <a:rPr lang="en-AU" b="1" dirty="0" smtClean="0">
                <a:latin typeface="Century Gothic" panose="020B0502020202020204" pitchFamily="34" charset="0"/>
              </a:rPr>
            </a:br>
            <a:r>
              <a:rPr lang="en-AU" b="1" dirty="0" smtClean="0">
                <a:latin typeface="Century Gothic" panose="020B0502020202020204" pitchFamily="34" charset="0"/>
              </a:rPr>
              <a:t>environmental </a:t>
            </a:r>
            <a:br>
              <a:rPr lang="en-AU" b="1" dirty="0" smtClean="0">
                <a:latin typeface="Century Gothic" panose="020B0502020202020204" pitchFamily="34" charset="0"/>
              </a:rPr>
            </a:br>
            <a:r>
              <a:rPr lang="en-AU" b="1" dirty="0" smtClean="0">
                <a:latin typeface="Century Gothic" panose="020B0502020202020204" pitchFamily="34" charset="0"/>
              </a:rPr>
              <a:t>law?</a:t>
            </a:r>
            <a:endParaRPr lang="en-AU" b="1" dirty="0">
              <a:latin typeface="Century Gothic" panose="020B0502020202020204" pitchFamily="34" charset="0"/>
            </a:endParaRPr>
          </a:p>
        </p:txBody>
      </p:sp>
      <p:pic>
        <p:nvPicPr>
          <p:cNvPr id="4" name="Picture 3" descr="EDO_Logo_Colou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48680"/>
            <a:ext cx="7560840" cy="1224136"/>
          </a:xfrm>
          <a:prstGeom prst="rect">
            <a:avLst/>
          </a:prstGeom>
          <a:noFill/>
          <a:ln>
            <a:no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285" t="18438" r="6260" b="4857"/>
          <a:stretch/>
        </p:blipFill>
        <p:spPr>
          <a:xfrm>
            <a:off x="467544" y="2060848"/>
            <a:ext cx="3731342" cy="4498259"/>
          </a:xfrm>
          <a:prstGeom prst="rect">
            <a:avLst/>
          </a:prstGeom>
        </p:spPr>
      </p:pic>
    </p:spTree>
    <p:extLst>
      <p:ext uri="{BB962C8B-B14F-4D97-AF65-F5344CB8AC3E}">
        <p14:creationId xmlns:p14="http://schemas.microsoft.com/office/powerpoint/2010/main" val="81414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AU" sz="4000" b="1" dirty="0" smtClean="0">
                <a:latin typeface="Century Gothic" panose="020B0502020202020204" pitchFamily="34" charset="0"/>
              </a:rPr>
              <a:t>Why we love green tape</a:t>
            </a:r>
            <a:endParaRPr lang="en-AU" sz="4000" b="1" dirty="0">
              <a:latin typeface="Century Gothic" panose="020B0502020202020204" pitchFamily="34" charset="0"/>
            </a:endParaRPr>
          </a:p>
        </p:txBody>
      </p:sp>
      <p:sp>
        <p:nvSpPr>
          <p:cNvPr id="3" name="Content Placeholder 2"/>
          <p:cNvSpPr>
            <a:spLocks noGrp="1"/>
          </p:cNvSpPr>
          <p:nvPr>
            <p:ph idx="1"/>
          </p:nvPr>
        </p:nvSpPr>
        <p:spPr>
          <a:xfrm>
            <a:off x="251520" y="1600200"/>
            <a:ext cx="8712968" cy="4997152"/>
          </a:xfrm>
        </p:spPr>
        <p:txBody>
          <a:bodyPr>
            <a:normAutofit/>
          </a:bodyPr>
          <a:lstStyle/>
          <a:p>
            <a:pPr marL="0" indent="0">
              <a:buNone/>
            </a:pPr>
            <a:r>
              <a:rPr lang="en-AU" dirty="0" smtClean="0">
                <a:latin typeface="Century Gothic" panose="020B0502020202020204" pitchFamily="34" charset="0"/>
              </a:rPr>
              <a:t>Environmental </a:t>
            </a:r>
            <a:r>
              <a:rPr lang="en-AU" dirty="0">
                <a:latin typeface="Century Gothic" panose="020B0502020202020204" pitchFamily="34" charset="0"/>
              </a:rPr>
              <a:t>laws are an essential element </a:t>
            </a:r>
            <a:r>
              <a:rPr lang="en-AU" dirty="0" smtClean="0">
                <a:latin typeface="Century Gothic" panose="020B0502020202020204" pitchFamily="34" charset="0"/>
              </a:rPr>
              <a:t>in achieving ecologically sustainable outcomes. These laws:</a:t>
            </a:r>
          </a:p>
          <a:p>
            <a:pPr lvl="1">
              <a:spcBef>
                <a:spcPts val="1200"/>
              </a:spcBef>
              <a:buClr>
                <a:srgbClr val="7C6A56"/>
              </a:buClr>
              <a:buFont typeface="Wingdings" panose="05000000000000000000" pitchFamily="2" charset="2"/>
              <a:buChar char=""/>
            </a:pPr>
            <a:r>
              <a:rPr lang="en-AU" sz="2200" dirty="0" smtClean="0">
                <a:latin typeface="Century Gothic" panose="020B0502020202020204" pitchFamily="34" charset="0"/>
              </a:rPr>
              <a:t>Set minimum standards</a:t>
            </a:r>
            <a:endParaRPr lang="en-AU" sz="1600" dirty="0" smtClean="0">
              <a:latin typeface="Century Gothic" panose="020B0502020202020204" pitchFamily="34" charset="0"/>
            </a:endParaRPr>
          </a:p>
          <a:p>
            <a:pPr lvl="1">
              <a:spcBef>
                <a:spcPts val="1200"/>
              </a:spcBef>
              <a:buClr>
                <a:srgbClr val="7C6A56"/>
              </a:buClr>
              <a:buFont typeface="Wingdings" panose="05000000000000000000" pitchFamily="2" charset="2"/>
              <a:buChar char=""/>
            </a:pPr>
            <a:r>
              <a:rPr lang="en-AU" sz="2200" dirty="0" smtClean="0">
                <a:latin typeface="Century Gothic" panose="020B0502020202020204" pitchFamily="34" charset="0"/>
              </a:rPr>
              <a:t>Require impacts to be assessed </a:t>
            </a:r>
            <a:r>
              <a:rPr lang="en-AU" sz="1600" dirty="0" smtClean="0">
                <a:latin typeface="Century Gothic" panose="020B0502020202020204" pitchFamily="34" charset="0"/>
              </a:rPr>
              <a:t>(rigour, independence)</a:t>
            </a:r>
          </a:p>
          <a:p>
            <a:pPr lvl="1">
              <a:spcBef>
                <a:spcPts val="1200"/>
              </a:spcBef>
              <a:buClr>
                <a:srgbClr val="7C6A56"/>
              </a:buClr>
              <a:buFont typeface="Wingdings" panose="05000000000000000000" pitchFamily="2" charset="2"/>
              <a:buChar char=""/>
            </a:pPr>
            <a:r>
              <a:rPr lang="en-AU" sz="2200" dirty="0" smtClean="0">
                <a:latin typeface="Century Gothic" panose="020B0502020202020204" pitchFamily="34" charset="0"/>
              </a:rPr>
              <a:t>Establish offences for inappropriate activities </a:t>
            </a:r>
            <a:r>
              <a:rPr lang="en-AU" sz="1600" dirty="0" smtClean="0">
                <a:latin typeface="Century Gothic" panose="020B0502020202020204" pitchFamily="34" charset="0"/>
              </a:rPr>
              <a:t>(enforcement)</a:t>
            </a:r>
          </a:p>
          <a:p>
            <a:pPr lvl="1">
              <a:spcBef>
                <a:spcPts val="1200"/>
              </a:spcBef>
              <a:buClr>
                <a:srgbClr val="7C6A56"/>
              </a:buClr>
              <a:buFont typeface="Wingdings" panose="05000000000000000000" pitchFamily="2" charset="2"/>
              <a:buChar char=""/>
            </a:pPr>
            <a:r>
              <a:rPr lang="en-AU" sz="2200" dirty="0" smtClean="0">
                <a:latin typeface="Century Gothic" panose="020B0502020202020204" pitchFamily="34" charset="0"/>
              </a:rPr>
              <a:t>Address market failures</a:t>
            </a:r>
          </a:p>
          <a:p>
            <a:pPr lvl="1">
              <a:spcBef>
                <a:spcPts val="1200"/>
              </a:spcBef>
              <a:buClr>
                <a:srgbClr val="7C6A56"/>
              </a:buClr>
              <a:buFont typeface="Wingdings" panose="05000000000000000000" pitchFamily="2" charset="2"/>
              <a:buChar char=""/>
            </a:pPr>
            <a:r>
              <a:rPr lang="en-AU" sz="2200" dirty="0" smtClean="0">
                <a:latin typeface="Century Gothic" panose="020B0502020202020204" pitchFamily="34" charset="0"/>
              </a:rPr>
              <a:t>Allow the community to be informed about, and participate in, decisions that affect their lives </a:t>
            </a:r>
            <a:br>
              <a:rPr lang="en-AU" sz="2200" dirty="0" smtClean="0">
                <a:latin typeface="Century Gothic" panose="020B0502020202020204" pitchFamily="34" charset="0"/>
              </a:rPr>
            </a:br>
            <a:r>
              <a:rPr lang="en-AU" sz="1600" dirty="0" smtClean="0">
                <a:latin typeface="Century Gothic" panose="020B0502020202020204" pitchFamily="34" charset="0"/>
              </a:rPr>
              <a:t>(transparency, accountability, better decisions)</a:t>
            </a:r>
            <a:endParaRPr lang="en-AU" sz="1600" dirty="0">
              <a:latin typeface="Century Gothic" panose="020B0502020202020204" pitchFamily="34" charset="0"/>
            </a:endParaRPr>
          </a:p>
        </p:txBody>
      </p:sp>
      <p:pic>
        <p:nvPicPr>
          <p:cNvPr id="4" name="Picture 3" descr="EDO_Logo_Colour"/>
          <p:cNvPicPr/>
          <p:nvPr/>
        </p:nvPicPr>
        <p:blipFill rotWithShape="1">
          <a:blip r:embed="rId3" cstate="print">
            <a:extLst>
              <a:ext uri="{28A0092B-C50C-407E-A947-70E740481C1C}">
                <a14:useLocalDpi xmlns:a14="http://schemas.microsoft.com/office/drawing/2010/main" val="0"/>
              </a:ext>
            </a:extLst>
          </a:blip>
          <a:srcRect r="84853"/>
          <a:stretch/>
        </p:blipFill>
        <p:spPr bwMode="auto">
          <a:xfrm>
            <a:off x="467544" y="260648"/>
            <a:ext cx="1145232" cy="1224136"/>
          </a:xfrm>
          <a:prstGeom prst="rect">
            <a:avLst/>
          </a:prstGeom>
          <a:noFill/>
          <a:ln>
            <a:noFill/>
          </a:ln>
        </p:spPr>
      </p:pic>
    </p:spTree>
    <p:extLst>
      <p:ext uri="{BB962C8B-B14F-4D97-AF65-F5344CB8AC3E}">
        <p14:creationId xmlns:p14="http://schemas.microsoft.com/office/powerpoint/2010/main" val="301688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4000" b="1" dirty="0" smtClean="0">
                <a:latin typeface="Century Gothic" panose="020B0502020202020204" pitchFamily="34" charset="0"/>
              </a:rPr>
              <a:t>Tasmanian legislation</a:t>
            </a:r>
            <a:endParaRPr lang="en-AU" sz="4000" b="1" dirty="0">
              <a:latin typeface="Century Gothic" panose="020B0502020202020204" pitchFamily="34" charset="0"/>
            </a:endParaRPr>
          </a:p>
        </p:txBody>
      </p:sp>
      <p:pic>
        <p:nvPicPr>
          <p:cNvPr id="4" name="Picture 3" descr="EDO_Logo_Colour"/>
          <p:cNvPicPr/>
          <p:nvPr/>
        </p:nvPicPr>
        <p:blipFill rotWithShape="1">
          <a:blip r:embed="rId3" cstate="print">
            <a:extLst>
              <a:ext uri="{28A0092B-C50C-407E-A947-70E740481C1C}">
                <a14:useLocalDpi xmlns:a14="http://schemas.microsoft.com/office/drawing/2010/main" val="0"/>
              </a:ext>
            </a:extLst>
          </a:blip>
          <a:srcRect r="84853"/>
          <a:stretch/>
        </p:blipFill>
        <p:spPr bwMode="auto">
          <a:xfrm>
            <a:off x="7596336" y="260648"/>
            <a:ext cx="1145232" cy="1224136"/>
          </a:xfrm>
          <a:prstGeom prst="rect">
            <a:avLst/>
          </a:prstGeom>
          <a:noFill/>
          <a:ln>
            <a:noFill/>
          </a:ln>
        </p:spPr>
      </p:pic>
      <p:graphicFrame>
        <p:nvGraphicFramePr>
          <p:cNvPr id="22" name="Table 21"/>
          <p:cNvGraphicFramePr>
            <a:graphicFrameLocks noGrp="1"/>
          </p:cNvGraphicFramePr>
          <p:nvPr>
            <p:extLst>
              <p:ext uri="{D42A27DB-BD31-4B8C-83A1-F6EECF244321}">
                <p14:modId xmlns:p14="http://schemas.microsoft.com/office/powerpoint/2010/main" val="1968566832"/>
              </p:ext>
            </p:extLst>
          </p:nvPr>
        </p:nvGraphicFramePr>
        <p:xfrm>
          <a:off x="539553" y="1851495"/>
          <a:ext cx="8208911" cy="4457824"/>
        </p:xfrm>
        <a:graphic>
          <a:graphicData uri="http://schemas.openxmlformats.org/drawingml/2006/table">
            <a:tbl>
              <a:tblPr firstRow="1" firstCol="1" bandRow="1">
                <a:tableStyleId>{5C22544A-7EE6-4342-B048-85BDC9FD1C3A}</a:tableStyleId>
              </a:tblPr>
              <a:tblGrid>
                <a:gridCol w="4140458"/>
                <a:gridCol w="4068453"/>
              </a:tblGrid>
              <a:tr h="318416">
                <a:tc>
                  <a:txBody>
                    <a:bodyPr/>
                    <a:lstStyle/>
                    <a:p>
                      <a:pPr>
                        <a:spcBef>
                          <a:spcPts val="600"/>
                        </a:spcBef>
                        <a:spcAft>
                          <a:spcPts val="0"/>
                        </a:spcAft>
                      </a:pPr>
                      <a:r>
                        <a:rPr lang="en-AU" sz="1200" dirty="0">
                          <a:solidFill>
                            <a:schemeClr val="tx1"/>
                          </a:solidFill>
                          <a:effectLst/>
                        </a:rPr>
                        <a:t>Environmental Management and Pollution Control Act 1994</a:t>
                      </a:r>
                      <a:endParaRPr lang="en-AU" sz="1200" dirty="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a:solidFill>
                            <a:schemeClr val="tx1"/>
                          </a:solidFill>
                          <a:effectLst/>
                        </a:rPr>
                        <a:t>Land Use Planning and Approvals Act 1993</a:t>
                      </a:r>
                      <a:endParaRPr lang="en-AU" sz="120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dirty="0">
                          <a:solidFill>
                            <a:schemeClr val="tx1"/>
                          </a:solidFill>
                          <a:effectLst/>
                        </a:rPr>
                        <a:t>State Policies and Projects Act 1993</a:t>
                      </a:r>
                      <a:endParaRPr lang="en-AU" sz="1200" dirty="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Resource Management and Planning Appeal Tribunal Act 1993</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dirty="0">
                          <a:solidFill>
                            <a:schemeClr val="tx1"/>
                          </a:solidFill>
                          <a:effectLst/>
                        </a:rPr>
                        <a:t>Tasmanian Planning Commissions Act 1997</a:t>
                      </a:r>
                      <a:endParaRPr lang="en-AU" sz="1200" dirty="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a:solidFill>
                            <a:schemeClr val="tx1"/>
                          </a:solidFill>
                          <a:effectLst/>
                        </a:rPr>
                        <a:t>Mineral Resources Development Act 1995</a:t>
                      </a:r>
                      <a:endParaRPr lang="en-AU" sz="120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dirty="0">
                          <a:solidFill>
                            <a:schemeClr val="tx1"/>
                          </a:solidFill>
                          <a:effectLst/>
                        </a:rPr>
                        <a:t>Primary Industry Activities Protection Act 1995</a:t>
                      </a:r>
                      <a:endParaRPr lang="en-AU" sz="1200" dirty="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Agricultural and Veterinary Chemicals (Control of Use) Act 1995</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dirty="0">
                          <a:solidFill>
                            <a:schemeClr val="tx1"/>
                          </a:solidFill>
                          <a:effectLst/>
                        </a:rPr>
                        <a:t>Forest Practices Act 1985</a:t>
                      </a:r>
                      <a:endParaRPr lang="en-AU" sz="1200" dirty="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Forestry Act 1920</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Major Infrastructure Development Approvals Act 1999</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Historic Cultural Heritage Act 1995 </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Living Marine Resources Management Act 1995</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Marine Farming Planning Act 1995 </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Threatened Species Protection Act 1995 </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Water Management Act 1999 </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Natural Resource Management Act 2002 </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Nature Conservation Act 2002 </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National Parks and Reserves Management Act 2002 </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Crown Lands Act 1976</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Local Government Act 1993</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Urban Drainage Act 2013</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Water and Sewerage Industry Act 2009</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Regional Forest Agreement (Land Classification) Act 1998</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Public Land (Administration &amp; Forests) Act 1991</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Gas Act 2000</a:t>
                      </a:r>
                      <a:endParaRPr lang="en-AU" sz="1200" dirty="0">
                        <a:solidFill>
                          <a:schemeClr val="tx1"/>
                        </a:solidFill>
                        <a:effectLst/>
                        <a:latin typeface="Calibri"/>
                        <a:ea typeface="Calibri"/>
                        <a:cs typeface="Times New Roman"/>
                      </a:endParaRPr>
                    </a:p>
                  </a:txBody>
                  <a:tcPr marL="68580" marR="68580" marT="0" marB="0">
                    <a:noFill/>
                  </a:tcPr>
                </a:tc>
              </a:tr>
              <a:tr h="318416">
                <a:tc>
                  <a:txBody>
                    <a:bodyPr/>
                    <a:lstStyle/>
                    <a:p>
                      <a:pPr>
                        <a:spcBef>
                          <a:spcPts val="600"/>
                        </a:spcBef>
                        <a:spcAft>
                          <a:spcPts val="0"/>
                        </a:spcAft>
                      </a:pPr>
                      <a:r>
                        <a:rPr lang="en-AU" sz="1200">
                          <a:solidFill>
                            <a:schemeClr val="tx1"/>
                          </a:solidFill>
                          <a:effectLst/>
                        </a:rPr>
                        <a:t>Weed Management Act 1999</a:t>
                      </a:r>
                      <a:endParaRPr lang="en-AU" sz="1200">
                        <a:solidFill>
                          <a:schemeClr val="tx1"/>
                        </a:solidFill>
                        <a:effectLst/>
                        <a:latin typeface="Calibri"/>
                        <a:ea typeface="Calibri"/>
                        <a:cs typeface="Times New Roman"/>
                      </a:endParaRPr>
                    </a:p>
                  </a:txBody>
                  <a:tcPr marL="68580" marR="68580" marT="0" marB="0">
                    <a:noFill/>
                  </a:tcPr>
                </a:tc>
                <a:tc>
                  <a:txBody>
                    <a:bodyPr/>
                    <a:lstStyle/>
                    <a:p>
                      <a:pPr>
                        <a:spcBef>
                          <a:spcPts val="600"/>
                        </a:spcBef>
                        <a:spcAft>
                          <a:spcPts val="0"/>
                        </a:spcAft>
                      </a:pPr>
                      <a:r>
                        <a:rPr lang="en-AU" sz="1200" dirty="0">
                          <a:solidFill>
                            <a:schemeClr val="tx1"/>
                          </a:solidFill>
                          <a:effectLst/>
                        </a:rPr>
                        <a:t> </a:t>
                      </a:r>
                      <a:r>
                        <a:rPr lang="en-AU" sz="1200" dirty="0" smtClean="0">
                          <a:solidFill>
                            <a:schemeClr val="tx1"/>
                          </a:solidFill>
                          <a:effectLst/>
                        </a:rPr>
                        <a:t>Climate Change (State Actions) Act 2007</a:t>
                      </a:r>
                      <a:endParaRPr lang="en-AU" sz="1200" dirty="0">
                        <a:solidFill>
                          <a:schemeClr val="tx1"/>
                        </a:solidFill>
                        <a:effectLst/>
                        <a:latin typeface="Calibri"/>
                        <a:ea typeface="Calibri"/>
                        <a:cs typeface="Times New Roman"/>
                      </a:endParaRPr>
                    </a:p>
                  </a:txBody>
                  <a:tcPr marL="68580" marR="68580" marT="0" marB="0">
                    <a:noFill/>
                  </a:tcPr>
                </a:tc>
              </a:tr>
            </a:tbl>
          </a:graphicData>
        </a:graphic>
      </p:graphicFrame>
    </p:spTree>
    <p:extLst>
      <p:ext uri="{BB962C8B-B14F-4D97-AF65-F5344CB8AC3E}">
        <p14:creationId xmlns:p14="http://schemas.microsoft.com/office/powerpoint/2010/main" val="2336556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4000" b="1" dirty="0" smtClean="0">
                <a:latin typeface="Century Gothic" panose="020B0502020202020204" pitchFamily="34" charset="0"/>
              </a:rPr>
              <a:t>Objectives of the RMPS</a:t>
            </a:r>
            <a:endParaRPr lang="en-AU" sz="4000" b="1" dirty="0">
              <a:latin typeface="Century Gothic" panose="020B0502020202020204" pitchFamily="34" charset="0"/>
            </a:endParaRPr>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pPr marL="457200" indent="-457200">
              <a:spcBef>
                <a:spcPts val="1200"/>
              </a:spcBef>
              <a:buClr>
                <a:srgbClr val="7C6A56"/>
              </a:buClr>
              <a:buFont typeface="+mj-lt"/>
              <a:buAutoNum type="alphaLcParenR"/>
            </a:pPr>
            <a:r>
              <a:rPr lang="en-AU" sz="2300" dirty="0" smtClean="0">
                <a:latin typeface="Century Gothic" panose="020B0502020202020204" pitchFamily="34" charset="0"/>
              </a:rPr>
              <a:t>to </a:t>
            </a:r>
            <a:r>
              <a:rPr lang="en-AU" sz="2300" dirty="0">
                <a:latin typeface="Century Gothic" panose="020B0502020202020204" pitchFamily="34" charset="0"/>
              </a:rPr>
              <a:t>promote the sustainable development of natural and physical resources and the maintenance of ecological processes and genetic diversity; </a:t>
            </a:r>
            <a:r>
              <a:rPr lang="en-AU" sz="2300" dirty="0" smtClean="0">
                <a:latin typeface="Century Gothic" panose="020B0502020202020204" pitchFamily="34" charset="0"/>
              </a:rPr>
              <a:t>and</a:t>
            </a:r>
          </a:p>
          <a:p>
            <a:pPr marL="457200" indent="-457200">
              <a:spcBef>
                <a:spcPts val="1200"/>
              </a:spcBef>
              <a:buClr>
                <a:srgbClr val="7C6A56"/>
              </a:buClr>
              <a:buFont typeface="+mj-lt"/>
              <a:buAutoNum type="alphaLcParenR"/>
            </a:pPr>
            <a:r>
              <a:rPr lang="en-AU" sz="2300" dirty="0" smtClean="0">
                <a:latin typeface="Century Gothic" panose="020B0502020202020204" pitchFamily="34" charset="0"/>
              </a:rPr>
              <a:t>to </a:t>
            </a:r>
            <a:r>
              <a:rPr lang="en-AU" sz="2300" dirty="0">
                <a:latin typeface="Century Gothic" panose="020B0502020202020204" pitchFamily="34" charset="0"/>
              </a:rPr>
              <a:t>provide for the fair, orderly and sustainable use and development of air, land and water; </a:t>
            </a:r>
            <a:r>
              <a:rPr lang="en-AU" sz="2300" dirty="0" smtClean="0">
                <a:latin typeface="Century Gothic" panose="020B0502020202020204" pitchFamily="34" charset="0"/>
              </a:rPr>
              <a:t>and</a:t>
            </a:r>
          </a:p>
          <a:p>
            <a:pPr marL="457200" indent="-457200">
              <a:spcBef>
                <a:spcPts val="1200"/>
              </a:spcBef>
              <a:buClr>
                <a:srgbClr val="7C6A56"/>
              </a:buClr>
              <a:buFont typeface="+mj-lt"/>
              <a:buAutoNum type="alphaLcParenR"/>
            </a:pPr>
            <a:r>
              <a:rPr lang="en-AU" sz="2300" dirty="0" smtClean="0">
                <a:latin typeface="Century Gothic" panose="020B0502020202020204" pitchFamily="34" charset="0"/>
              </a:rPr>
              <a:t>to </a:t>
            </a:r>
            <a:r>
              <a:rPr lang="en-AU" sz="2300" dirty="0">
                <a:latin typeface="Century Gothic" panose="020B0502020202020204" pitchFamily="34" charset="0"/>
              </a:rPr>
              <a:t>encourage public involvement in resource management and planning; </a:t>
            </a:r>
            <a:r>
              <a:rPr lang="en-AU" sz="2300" dirty="0" smtClean="0">
                <a:latin typeface="Century Gothic" panose="020B0502020202020204" pitchFamily="34" charset="0"/>
              </a:rPr>
              <a:t>and</a:t>
            </a:r>
          </a:p>
          <a:p>
            <a:pPr marL="457200" indent="-457200">
              <a:spcBef>
                <a:spcPts val="1200"/>
              </a:spcBef>
              <a:buClr>
                <a:srgbClr val="7C6A56"/>
              </a:buClr>
              <a:buFont typeface="+mj-lt"/>
              <a:buAutoNum type="alphaLcParenR"/>
            </a:pPr>
            <a:r>
              <a:rPr lang="en-AU" sz="2300" dirty="0" smtClean="0">
                <a:latin typeface="Century Gothic" panose="020B0502020202020204" pitchFamily="34" charset="0"/>
              </a:rPr>
              <a:t>to </a:t>
            </a:r>
            <a:r>
              <a:rPr lang="en-AU" sz="2300" dirty="0">
                <a:latin typeface="Century Gothic" panose="020B0502020202020204" pitchFamily="34" charset="0"/>
              </a:rPr>
              <a:t>facilitate economic development in accordance with the </a:t>
            </a:r>
            <a:r>
              <a:rPr lang="en-AU" sz="2300" dirty="0" smtClean="0">
                <a:latin typeface="Century Gothic" panose="020B0502020202020204" pitchFamily="34" charset="0"/>
              </a:rPr>
              <a:t>objectives; and</a:t>
            </a:r>
          </a:p>
          <a:p>
            <a:pPr marL="457200" indent="-457200">
              <a:spcBef>
                <a:spcPts val="1200"/>
              </a:spcBef>
              <a:buClr>
                <a:srgbClr val="7C6A56"/>
              </a:buClr>
              <a:buFont typeface="+mj-lt"/>
              <a:buAutoNum type="alphaLcParenR"/>
            </a:pPr>
            <a:r>
              <a:rPr lang="en-AU" sz="2300" dirty="0" smtClean="0">
                <a:latin typeface="Century Gothic" panose="020B0502020202020204" pitchFamily="34" charset="0"/>
              </a:rPr>
              <a:t>to </a:t>
            </a:r>
            <a:r>
              <a:rPr lang="en-AU" sz="2300" dirty="0">
                <a:latin typeface="Century Gothic" panose="020B0502020202020204" pitchFamily="34" charset="0"/>
              </a:rPr>
              <a:t>promote the sharing of responsibility for resource management and planning between the different spheres of </a:t>
            </a:r>
            <a:r>
              <a:rPr lang="en-AU" sz="2300" dirty="0" smtClean="0">
                <a:latin typeface="Century Gothic" panose="020B0502020202020204" pitchFamily="34" charset="0"/>
              </a:rPr>
              <a:t>Government</a:t>
            </a:r>
            <a:r>
              <a:rPr lang="en-AU" sz="2300" dirty="0">
                <a:latin typeface="Century Gothic" panose="020B0502020202020204" pitchFamily="34" charset="0"/>
              </a:rPr>
              <a:t>, the community and industry in the State</a:t>
            </a:r>
            <a:endParaRPr lang="en-AU" sz="2300" dirty="0" smtClean="0">
              <a:latin typeface="Century Gothic" panose="020B0502020202020204" pitchFamily="34" charset="0"/>
            </a:endParaRPr>
          </a:p>
          <a:p>
            <a:pPr marL="0" indent="0">
              <a:buNone/>
            </a:pPr>
            <a:endParaRPr lang="en-AU" sz="2000" b="1" i="1" dirty="0" smtClean="0"/>
          </a:p>
          <a:p>
            <a:pPr marL="0" indent="0">
              <a:buNone/>
            </a:pPr>
            <a:endParaRPr lang="en-AU" sz="2300" b="1" i="1" dirty="0" smtClean="0">
              <a:latin typeface="Century Gothic" panose="020B0502020202020204" pitchFamily="34" charset="0"/>
            </a:endParaRPr>
          </a:p>
          <a:p>
            <a:pPr marL="0" indent="0">
              <a:buNone/>
            </a:pPr>
            <a:endParaRPr lang="en-AU" sz="2300" b="1" i="1" dirty="0">
              <a:latin typeface="Century Gothic" panose="020B0502020202020204" pitchFamily="34" charset="0"/>
            </a:endParaRPr>
          </a:p>
          <a:p>
            <a:pPr marL="0" indent="0">
              <a:buNone/>
            </a:pPr>
            <a:r>
              <a:rPr lang="en-AU" sz="2300" b="1" i="1" dirty="0" smtClean="0">
                <a:latin typeface="Century Gothic" panose="020B0502020202020204" pitchFamily="34" charset="0"/>
              </a:rPr>
              <a:t>Sustainable </a:t>
            </a:r>
            <a:r>
              <a:rPr lang="en-AU" sz="2300" b="1" i="1" dirty="0">
                <a:latin typeface="Century Gothic" panose="020B0502020202020204" pitchFamily="34" charset="0"/>
              </a:rPr>
              <a:t>development</a:t>
            </a:r>
            <a:r>
              <a:rPr lang="en-AU" sz="2300" dirty="0">
                <a:latin typeface="Century Gothic" panose="020B0502020202020204" pitchFamily="34" charset="0"/>
              </a:rPr>
              <a:t> means managing the use, development and protection of natural and physical resources in a way, or at a rate, which enables people and communities to provide for their social, economic and cultural well-being and for their health and safety while –</a:t>
            </a:r>
          </a:p>
          <a:p>
            <a:pPr>
              <a:buFont typeface="Wingdings" panose="05000000000000000000" pitchFamily="2" charset="2"/>
              <a:buChar char="§"/>
            </a:pPr>
            <a:r>
              <a:rPr lang="en-AU" sz="2300" dirty="0" smtClean="0">
                <a:latin typeface="Century Gothic" panose="020B0502020202020204" pitchFamily="34" charset="0"/>
              </a:rPr>
              <a:t>sustaining </a:t>
            </a:r>
            <a:r>
              <a:rPr lang="en-AU" sz="2300" dirty="0">
                <a:latin typeface="Century Gothic" panose="020B0502020202020204" pitchFamily="34" charset="0"/>
              </a:rPr>
              <a:t>the potential of natural and physical resources to meet the reasonably foreseeable needs of future generations; and</a:t>
            </a:r>
          </a:p>
          <a:p>
            <a:pPr>
              <a:buFont typeface="Wingdings" panose="05000000000000000000" pitchFamily="2" charset="2"/>
              <a:buChar char="§"/>
            </a:pPr>
            <a:r>
              <a:rPr lang="en-AU" sz="2300" dirty="0" smtClean="0">
                <a:latin typeface="Century Gothic" panose="020B0502020202020204" pitchFamily="34" charset="0"/>
              </a:rPr>
              <a:t>safeguarding </a:t>
            </a:r>
            <a:r>
              <a:rPr lang="en-AU" sz="2300" dirty="0">
                <a:latin typeface="Century Gothic" panose="020B0502020202020204" pitchFamily="34" charset="0"/>
              </a:rPr>
              <a:t>the life-supporting capacity of air, water, soil and ecosystems; and</a:t>
            </a:r>
          </a:p>
          <a:p>
            <a:pPr>
              <a:buFont typeface="Wingdings" panose="05000000000000000000" pitchFamily="2" charset="2"/>
              <a:buChar char="§"/>
            </a:pPr>
            <a:r>
              <a:rPr lang="en-AU" sz="2300" dirty="0" smtClean="0">
                <a:latin typeface="Century Gothic" panose="020B0502020202020204" pitchFamily="34" charset="0"/>
              </a:rPr>
              <a:t>avoiding</a:t>
            </a:r>
            <a:r>
              <a:rPr lang="en-AU" sz="2300" dirty="0">
                <a:latin typeface="Century Gothic" panose="020B0502020202020204" pitchFamily="34" charset="0"/>
              </a:rPr>
              <a:t>, remedying or mitigating any adverse effects of activities on the </a:t>
            </a:r>
            <a:r>
              <a:rPr lang="en-AU" sz="2300" dirty="0" smtClean="0">
                <a:latin typeface="Century Gothic" panose="020B0502020202020204" pitchFamily="34" charset="0"/>
              </a:rPr>
              <a:t>environment.</a:t>
            </a:r>
            <a:endParaRPr lang="en-AU" sz="2300" dirty="0">
              <a:latin typeface="Century Gothic" panose="020B0502020202020204" pitchFamily="34" charset="0"/>
            </a:endParaRPr>
          </a:p>
        </p:txBody>
      </p:sp>
      <p:pic>
        <p:nvPicPr>
          <p:cNvPr id="5" name="Picture 4" descr="EDO_Logo_Colour"/>
          <p:cNvPicPr/>
          <p:nvPr/>
        </p:nvPicPr>
        <p:blipFill rotWithShape="1">
          <a:blip r:embed="rId2" cstate="print">
            <a:extLst>
              <a:ext uri="{28A0092B-C50C-407E-A947-70E740481C1C}">
                <a14:useLocalDpi xmlns:a14="http://schemas.microsoft.com/office/drawing/2010/main" val="0"/>
              </a:ext>
            </a:extLst>
          </a:blip>
          <a:srcRect r="84853"/>
          <a:stretch/>
        </p:blipFill>
        <p:spPr bwMode="auto">
          <a:xfrm>
            <a:off x="395536" y="230673"/>
            <a:ext cx="1145232" cy="1224136"/>
          </a:xfrm>
          <a:prstGeom prst="rect">
            <a:avLst/>
          </a:prstGeom>
          <a:noFill/>
          <a:ln>
            <a:noFill/>
          </a:ln>
        </p:spPr>
      </p:pic>
    </p:spTree>
    <p:extLst>
      <p:ext uri="{BB962C8B-B14F-4D97-AF65-F5344CB8AC3E}">
        <p14:creationId xmlns:p14="http://schemas.microsoft.com/office/powerpoint/2010/main" val="371842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sz="4000" b="1" dirty="0" smtClean="0">
                <a:latin typeface="Century Gothic" panose="020B0502020202020204" pitchFamily="34" charset="0"/>
              </a:rPr>
              <a:t>Where it all falls down</a:t>
            </a:r>
            <a:endParaRPr lang="en-AU" sz="4000" b="1" dirty="0">
              <a:latin typeface="Century Gothic" panose="020B0502020202020204" pitchFamily="34" charset="0"/>
            </a:endParaRPr>
          </a:p>
        </p:txBody>
      </p:sp>
      <p:sp>
        <p:nvSpPr>
          <p:cNvPr id="3" name="Content Placeholder 2"/>
          <p:cNvSpPr>
            <a:spLocks noGrp="1"/>
          </p:cNvSpPr>
          <p:nvPr>
            <p:ph idx="1"/>
          </p:nvPr>
        </p:nvSpPr>
        <p:spPr>
          <a:xfrm>
            <a:off x="457200" y="1600200"/>
            <a:ext cx="8229600" cy="4853136"/>
          </a:xfrm>
        </p:spPr>
        <p:txBody>
          <a:bodyPr>
            <a:normAutofit lnSpcReduction="10000"/>
          </a:bodyPr>
          <a:lstStyle/>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‘Resource management’ focus</a:t>
            </a:r>
            <a:endParaRPr lang="en-AU" sz="2000" dirty="0" smtClean="0">
              <a:latin typeface="Century Gothic" panose="020B0502020202020204" pitchFamily="34" charset="0"/>
            </a:endParaRP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Exemptions for major industries</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Implementing ESD</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Lack of integration</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Standardisations vs lowest common denominator</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Lack of strategic outlook – assessments on a case-by-case basis</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Enforcement</a:t>
            </a:r>
          </a:p>
          <a:p>
            <a:pPr>
              <a:spcBef>
                <a:spcPts val="1200"/>
              </a:spcBef>
              <a:buClr>
                <a:srgbClr val="7C6A56"/>
              </a:buClr>
              <a:buFont typeface="Wingdings" panose="05000000000000000000" pitchFamily="2" charset="2"/>
              <a:buChar char=""/>
            </a:pPr>
            <a:r>
              <a:rPr lang="en-AU" sz="2600" dirty="0" smtClean="0">
                <a:latin typeface="Century Gothic" panose="020B0502020202020204" pitchFamily="34" charset="0"/>
              </a:rPr>
              <a:t>Restrictions on standing</a:t>
            </a:r>
          </a:p>
        </p:txBody>
      </p:sp>
      <p:pic>
        <p:nvPicPr>
          <p:cNvPr id="5" name="Picture 4" descr="EDO_Logo_Colour"/>
          <p:cNvPicPr/>
          <p:nvPr/>
        </p:nvPicPr>
        <p:blipFill rotWithShape="1">
          <a:blip r:embed="rId2" cstate="print">
            <a:extLst>
              <a:ext uri="{28A0092B-C50C-407E-A947-70E740481C1C}">
                <a14:useLocalDpi xmlns:a14="http://schemas.microsoft.com/office/drawing/2010/main" val="0"/>
              </a:ext>
            </a:extLst>
          </a:blip>
          <a:srcRect r="84853"/>
          <a:stretch/>
        </p:blipFill>
        <p:spPr bwMode="auto">
          <a:xfrm>
            <a:off x="395536" y="230673"/>
            <a:ext cx="1145232" cy="1224136"/>
          </a:xfrm>
          <a:prstGeom prst="rect">
            <a:avLst/>
          </a:prstGeom>
          <a:noFill/>
          <a:ln>
            <a:noFill/>
          </a:ln>
        </p:spPr>
      </p:pic>
    </p:spTree>
    <p:extLst>
      <p:ext uri="{BB962C8B-B14F-4D97-AF65-F5344CB8AC3E}">
        <p14:creationId xmlns:p14="http://schemas.microsoft.com/office/powerpoint/2010/main" val="3494267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75" y="336981"/>
            <a:ext cx="8229600" cy="1143000"/>
          </a:xfrm>
        </p:spPr>
        <p:txBody>
          <a:bodyPr/>
          <a:lstStyle/>
          <a:p>
            <a:pPr algn="l"/>
            <a:r>
              <a:rPr lang="en-AU" sz="4000" b="1" dirty="0" smtClean="0">
                <a:latin typeface="Century Gothic" panose="020B0502020202020204" pitchFamily="34" charset="0"/>
              </a:rPr>
              <a:t>What about the animals?</a:t>
            </a:r>
            <a:endParaRPr lang="en-AU" sz="4000" b="1" dirty="0">
              <a:latin typeface="Century Gothic" panose="020B0502020202020204" pitchFamily="34" charset="0"/>
            </a:endParaRPr>
          </a:p>
        </p:txBody>
      </p:sp>
      <p:sp>
        <p:nvSpPr>
          <p:cNvPr id="3" name="Content Placeholder 2"/>
          <p:cNvSpPr>
            <a:spLocks noGrp="1"/>
          </p:cNvSpPr>
          <p:nvPr>
            <p:ph idx="1"/>
          </p:nvPr>
        </p:nvSpPr>
        <p:spPr>
          <a:xfrm>
            <a:off x="457200" y="1600200"/>
            <a:ext cx="8229600" cy="4853136"/>
          </a:xfrm>
        </p:spPr>
        <p:txBody>
          <a:bodyPr>
            <a:normAutofit lnSpcReduction="10000"/>
          </a:bodyPr>
          <a:lstStyle/>
          <a:p>
            <a:pPr>
              <a:spcBef>
                <a:spcPts val="1800"/>
              </a:spcBef>
              <a:buClr>
                <a:srgbClr val="7C6A56"/>
              </a:buClr>
              <a:buFont typeface="Wingdings" panose="05000000000000000000" pitchFamily="2" charset="2"/>
              <a:buChar char=""/>
            </a:pPr>
            <a:r>
              <a:rPr lang="en-AU" dirty="0" smtClean="0">
                <a:latin typeface="Century Gothic" panose="020B0502020202020204" pitchFamily="34" charset="0"/>
              </a:rPr>
              <a:t>Biodiversity conservation</a:t>
            </a:r>
          </a:p>
          <a:p>
            <a:pPr>
              <a:spcBef>
                <a:spcPts val="1800"/>
              </a:spcBef>
              <a:buClr>
                <a:srgbClr val="7C6A56"/>
              </a:buClr>
              <a:buFont typeface="Wingdings" panose="05000000000000000000" pitchFamily="2" charset="2"/>
              <a:buChar char=""/>
            </a:pPr>
            <a:r>
              <a:rPr lang="en-AU" dirty="0" smtClean="0">
                <a:latin typeface="Century Gothic" panose="020B0502020202020204" pitchFamily="34" charset="0"/>
              </a:rPr>
              <a:t>Threatened species</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Listing approach focusses on individual species</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“Kill or take”</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Habitat protection</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Resource priorities </a:t>
            </a:r>
          </a:p>
          <a:p>
            <a:pPr>
              <a:spcBef>
                <a:spcPts val="1800"/>
              </a:spcBef>
              <a:buClr>
                <a:srgbClr val="7C6A56"/>
              </a:buClr>
              <a:buFont typeface="Wingdings" panose="05000000000000000000" pitchFamily="2" charset="2"/>
              <a:buChar char=""/>
            </a:pPr>
            <a:r>
              <a:rPr lang="en-AU" dirty="0" smtClean="0">
                <a:latin typeface="Century Gothic" panose="020B0502020202020204" pitchFamily="34" charset="0"/>
              </a:rPr>
              <a:t>Landscape planning / reserve management</a:t>
            </a:r>
          </a:p>
          <a:p>
            <a:pPr>
              <a:spcBef>
                <a:spcPts val="1800"/>
              </a:spcBef>
              <a:buClr>
                <a:srgbClr val="7C6A56"/>
              </a:buClr>
              <a:buFont typeface="Wingdings" panose="05000000000000000000" pitchFamily="2" charset="2"/>
              <a:buChar char=""/>
            </a:pPr>
            <a:r>
              <a:rPr lang="en-AU" dirty="0" smtClean="0">
                <a:latin typeface="Century Gothic" panose="020B0502020202020204" pitchFamily="34" charset="0"/>
              </a:rPr>
              <a:t>Offsetting</a:t>
            </a:r>
            <a:endParaRPr lang="en-AU" dirty="0">
              <a:latin typeface="Century Gothic" panose="020B0502020202020204" pitchFamily="34" charset="0"/>
            </a:endParaRPr>
          </a:p>
          <a:p>
            <a:pPr marL="0" indent="0">
              <a:spcBef>
                <a:spcPts val="1200"/>
              </a:spcBef>
              <a:buClr>
                <a:srgbClr val="7C6A56"/>
              </a:buClr>
              <a:buNone/>
            </a:pPr>
            <a:endParaRPr lang="en-AU" dirty="0" smtClean="0">
              <a:latin typeface="Century Gothic" panose="020B0502020202020204" pitchFamily="34" charset="0"/>
            </a:endParaRPr>
          </a:p>
        </p:txBody>
      </p:sp>
      <p:pic>
        <p:nvPicPr>
          <p:cNvPr id="5" name="Picture 4" descr="EDO_Logo_Colour"/>
          <p:cNvPicPr/>
          <p:nvPr/>
        </p:nvPicPr>
        <p:blipFill rotWithShape="1">
          <a:blip r:embed="rId2" cstate="print">
            <a:extLst>
              <a:ext uri="{28A0092B-C50C-407E-A947-70E740481C1C}">
                <a14:useLocalDpi xmlns:a14="http://schemas.microsoft.com/office/drawing/2010/main" val="0"/>
              </a:ext>
            </a:extLst>
          </a:blip>
          <a:srcRect r="84853"/>
          <a:stretch/>
        </p:blipFill>
        <p:spPr bwMode="auto">
          <a:xfrm>
            <a:off x="7596336" y="260648"/>
            <a:ext cx="1145232" cy="1224136"/>
          </a:xfrm>
          <a:prstGeom prst="rect">
            <a:avLst/>
          </a:prstGeom>
          <a:noFill/>
          <a:ln>
            <a:noFill/>
          </a:ln>
        </p:spPr>
      </p:pic>
    </p:spTree>
    <p:extLst>
      <p:ext uri="{BB962C8B-B14F-4D97-AF65-F5344CB8AC3E}">
        <p14:creationId xmlns:p14="http://schemas.microsoft.com/office/powerpoint/2010/main" val="195316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54125" algn="l"/>
            <a:r>
              <a:rPr lang="en-AU" b="1" dirty="0" smtClean="0">
                <a:latin typeface="Century Gothic" panose="020B0502020202020204" pitchFamily="34" charset="0"/>
              </a:rPr>
              <a:t>Examples</a:t>
            </a:r>
            <a:endParaRPr lang="en-AU" b="1"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spcBef>
                <a:spcPts val="1200"/>
              </a:spcBef>
              <a:buClr>
                <a:srgbClr val="7C6A56"/>
              </a:buClr>
              <a:buNone/>
            </a:pPr>
            <a:r>
              <a:rPr lang="en-AU" b="1" i="1" dirty="0" smtClean="0">
                <a:latin typeface="Century Gothic" panose="020B0502020202020204" pitchFamily="34" charset="0"/>
              </a:rPr>
              <a:t>Mining in the Tarkine</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Lack of strategic planning</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“Acceptable losses”</a:t>
            </a:r>
          </a:p>
          <a:p>
            <a:pPr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Ex-situ offsets</a:t>
            </a:r>
          </a:p>
          <a:p>
            <a:pPr marL="457200" lvl="1" indent="0">
              <a:spcBef>
                <a:spcPts val="1200"/>
              </a:spcBef>
              <a:buClr>
                <a:srgbClr val="7C6A56"/>
              </a:buClr>
              <a:buNone/>
            </a:pPr>
            <a:endParaRPr lang="en-AU" dirty="0" smtClean="0">
              <a:latin typeface="Century Gothic" panose="020B0502020202020204" pitchFamily="34" charset="0"/>
            </a:endParaRPr>
          </a:p>
          <a:p>
            <a:pPr marL="3878263" indent="0">
              <a:spcBef>
                <a:spcPts val="1200"/>
              </a:spcBef>
              <a:buClr>
                <a:srgbClr val="7C6A56"/>
              </a:buClr>
              <a:buNone/>
            </a:pPr>
            <a:r>
              <a:rPr lang="en-AU" b="1" i="1" dirty="0" smtClean="0">
                <a:latin typeface="Century Gothic" panose="020B0502020202020204" pitchFamily="34" charset="0"/>
              </a:rPr>
              <a:t>The </a:t>
            </a:r>
            <a:r>
              <a:rPr lang="en-AU" b="1" i="1" dirty="0" err="1" smtClean="0">
                <a:latin typeface="Century Gothic" panose="020B0502020202020204" pitchFamily="34" charset="0"/>
              </a:rPr>
              <a:t>Supertrawler</a:t>
            </a:r>
            <a:endParaRPr lang="en-AU" b="1" i="1" dirty="0" smtClean="0">
              <a:latin typeface="Century Gothic" panose="020B0502020202020204" pitchFamily="34" charset="0"/>
            </a:endParaRPr>
          </a:p>
          <a:p>
            <a:pPr marL="4576763"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Limited heads of power</a:t>
            </a:r>
          </a:p>
          <a:p>
            <a:pPr marL="4576763" lvl="1">
              <a:spcBef>
                <a:spcPts val="1200"/>
              </a:spcBef>
              <a:buClr>
                <a:srgbClr val="7C6A56"/>
              </a:buClr>
              <a:buFont typeface="Wingdings" panose="05000000000000000000" pitchFamily="2" charset="2"/>
              <a:buChar char=""/>
            </a:pPr>
            <a:r>
              <a:rPr lang="en-AU" sz="2000" dirty="0" smtClean="0">
                <a:latin typeface="Century Gothic" panose="020B0502020202020204" pitchFamily="34" charset="0"/>
              </a:rPr>
              <a:t>By-catch of listed species</a:t>
            </a:r>
          </a:p>
          <a:p>
            <a:pPr marL="4291013" lvl="1" indent="0">
              <a:spcBef>
                <a:spcPts val="1200"/>
              </a:spcBef>
              <a:buClr>
                <a:srgbClr val="7C6A56"/>
              </a:buClr>
              <a:buNone/>
            </a:pPr>
            <a:endParaRPr lang="en-AU" sz="2000" dirty="0" smtClean="0">
              <a:latin typeface="Century Gothic" panose="020B0502020202020204" pitchFamily="34" charset="0"/>
            </a:endParaRPr>
          </a:p>
          <a:p>
            <a:pPr marL="3878263" indent="0">
              <a:spcBef>
                <a:spcPts val="1200"/>
              </a:spcBef>
              <a:buClr>
                <a:srgbClr val="7C6A56"/>
              </a:buClr>
              <a:buNone/>
            </a:pPr>
            <a:endParaRPr lang="en-AU" b="1" i="1" dirty="0" smtClean="0">
              <a:latin typeface="Century Gothic" panose="020B0502020202020204" pitchFamily="34" charset="0"/>
            </a:endParaRPr>
          </a:p>
          <a:p>
            <a:endParaRPr lang="en-AU" dirty="0"/>
          </a:p>
        </p:txBody>
      </p:sp>
      <p:pic>
        <p:nvPicPr>
          <p:cNvPr id="4" name="Picture 3" descr="EDO_Logo_Colour"/>
          <p:cNvPicPr/>
          <p:nvPr/>
        </p:nvPicPr>
        <p:blipFill rotWithShape="1">
          <a:blip r:embed="rId2" cstate="print">
            <a:extLst>
              <a:ext uri="{28A0092B-C50C-407E-A947-70E740481C1C}">
                <a14:useLocalDpi xmlns:a14="http://schemas.microsoft.com/office/drawing/2010/main" val="0"/>
              </a:ext>
            </a:extLst>
          </a:blip>
          <a:srcRect r="84853"/>
          <a:stretch/>
        </p:blipFill>
        <p:spPr bwMode="auto">
          <a:xfrm>
            <a:off x="467544" y="260648"/>
            <a:ext cx="1145232" cy="1224136"/>
          </a:xfrm>
          <a:prstGeom prst="rect">
            <a:avLst/>
          </a:prstGeom>
          <a:noFill/>
          <a:ln>
            <a:noFill/>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3744" y="1484784"/>
            <a:ext cx="3599892" cy="23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633" y="3884712"/>
            <a:ext cx="38100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364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499</Words>
  <Application>Microsoft Office PowerPoint</Application>
  <PresentationFormat>On-screen Show (4:3)</PresentationFormat>
  <Paragraphs>81</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What is  environmental  law?</vt:lpstr>
      <vt:lpstr>Why we love green tape</vt:lpstr>
      <vt:lpstr>Tasmanian legislation</vt:lpstr>
      <vt:lpstr>Objectives of the RMPS</vt:lpstr>
      <vt:lpstr>Where it all falls down</vt:lpstr>
      <vt:lpstr>What about the animals?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Feehely</dc:creator>
  <cp:lastModifiedBy>PC Owner</cp:lastModifiedBy>
  <cp:revision>31</cp:revision>
  <dcterms:created xsi:type="dcterms:W3CDTF">2014-05-04T11:33:25Z</dcterms:created>
  <dcterms:modified xsi:type="dcterms:W3CDTF">2014-05-09T03:10:00Z</dcterms:modified>
</cp:coreProperties>
</file>