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8" r:id="rId3"/>
    <p:sldId id="299" r:id="rId4"/>
    <p:sldId id="300" r:id="rId5"/>
    <p:sldId id="278" r:id="rId6"/>
    <p:sldId id="279" r:id="rId7"/>
    <p:sldId id="275" r:id="rId8"/>
    <p:sldId id="269" r:id="rId9"/>
    <p:sldId id="280" r:id="rId10"/>
    <p:sldId id="301" r:id="rId1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980" cy="496332"/>
          </a:xfrm>
          <a:prstGeom prst="rect">
            <a:avLst/>
          </a:prstGeom>
        </p:spPr>
        <p:txBody>
          <a:bodyPr vert="horz" lIns="92016" tIns="46008" rIns="92016" bIns="46008" rtlCol="0"/>
          <a:lstStyle>
            <a:lvl1pPr algn="l">
              <a:defRPr sz="1200"/>
            </a:lvl1pPr>
          </a:lstStyle>
          <a:p>
            <a:r>
              <a:rPr lang="en-AU" smtClean="0"/>
              <a:t>AELA Workshop: May 2014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095" y="1"/>
            <a:ext cx="2945980" cy="496332"/>
          </a:xfrm>
          <a:prstGeom prst="rect">
            <a:avLst/>
          </a:prstGeom>
        </p:spPr>
        <p:txBody>
          <a:bodyPr vert="horz" lIns="92016" tIns="46008" rIns="92016" bIns="46008" rtlCol="0"/>
          <a:lstStyle>
            <a:lvl1pPr algn="r">
              <a:defRPr sz="1200"/>
            </a:lvl1pPr>
          </a:lstStyle>
          <a:p>
            <a:fld id="{EC2E83F3-349B-4C7A-993F-9FF52AD29D41}" type="datetimeFigureOut">
              <a:rPr lang="en-AU" smtClean="0"/>
              <a:pPr/>
              <a:t>9/05/2014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298"/>
            <a:ext cx="2945980" cy="496331"/>
          </a:xfrm>
          <a:prstGeom prst="rect">
            <a:avLst/>
          </a:prstGeom>
        </p:spPr>
        <p:txBody>
          <a:bodyPr vert="horz" lIns="92016" tIns="46008" rIns="92016" bIns="46008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095" y="9430298"/>
            <a:ext cx="2945980" cy="496331"/>
          </a:xfrm>
          <a:prstGeom prst="rect">
            <a:avLst/>
          </a:prstGeom>
        </p:spPr>
        <p:txBody>
          <a:bodyPr vert="horz" lIns="92016" tIns="46008" rIns="92016" bIns="46008" rtlCol="0" anchor="b"/>
          <a:lstStyle>
            <a:lvl1pPr algn="r">
              <a:defRPr sz="1200"/>
            </a:lvl1pPr>
          </a:lstStyle>
          <a:p>
            <a:fld id="{3C7E1901-9118-4FB3-B999-F2542C552F91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246537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980" cy="496332"/>
          </a:xfrm>
          <a:prstGeom prst="rect">
            <a:avLst/>
          </a:prstGeom>
        </p:spPr>
        <p:txBody>
          <a:bodyPr vert="horz" lIns="92016" tIns="46008" rIns="92016" bIns="46008" rtlCol="0"/>
          <a:lstStyle>
            <a:lvl1pPr algn="l">
              <a:defRPr sz="1200"/>
            </a:lvl1pPr>
          </a:lstStyle>
          <a:p>
            <a:r>
              <a:rPr lang="en-AU" smtClean="0"/>
              <a:t>AELA Workshop: May 2014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095" y="1"/>
            <a:ext cx="2945980" cy="496332"/>
          </a:xfrm>
          <a:prstGeom prst="rect">
            <a:avLst/>
          </a:prstGeom>
        </p:spPr>
        <p:txBody>
          <a:bodyPr vert="horz" lIns="92016" tIns="46008" rIns="92016" bIns="46008" rtlCol="0"/>
          <a:lstStyle>
            <a:lvl1pPr algn="r">
              <a:defRPr sz="1200"/>
            </a:lvl1pPr>
          </a:lstStyle>
          <a:p>
            <a:fld id="{7799A301-0970-44E9-A0A5-C812C1298E7A}" type="datetimeFigureOut">
              <a:rPr lang="en-AU" smtClean="0"/>
              <a:t>9/05/2014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16" tIns="46008" rIns="92016" bIns="46008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89" y="4715947"/>
            <a:ext cx="5437500" cy="4466982"/>
          </a:xfrm>
          <a:prstGeom prst="rect">
            <a:avLst/>
          </a:prstGeom>
        </p:spPr>
        <p:txBody>
          <a:bodyPr vert="horz" lIns="92016" tIns="46008" rIns="92016" bIns="460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298"/>
            <a:ext cx="2945980" cy="496331"/>
          </a:xfrm>
          <a:prstGeom prst="rect">
            <a:avLst/>
          </a:prstGeom>
        </p:spPr>
        <p:txBody>
          <a:bodyPr vert="horz" lIns="92016" tIns="46008" rIns="92016" bIns="46008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095" y="9430298"/>
            <a:ext cx="2945980" cy="496331"/>
          </a:xfrm>
          <a:prstGeom prst="rect">
            <a:avLst/>
          </a:prstGeom>
        </p:spPr>
        <p:txBody>
          <a:bodyPr vert="horz" lIns="92016" tIns="46008" rIns="92016" bIns="46008" rtlCol="0" anchor="b"/>
          <a:lstStyle>
            <a:lvl1pPr algn="r">
              <a:defRPr sz="1200"/>
            </a:lvl1pPr>
          </a:lstStyle>
          <a:p>
            <a:fld id="{0192CE39-38B5-41CB-A467-643C06709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479766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AU" smtClean="0"/>
              <a:t>AELA Workshop: May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92CE39-38B5-41CB-A467-643C06709D2D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0586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AU" smtClean="0"/>
              <a:t>AELA Workshop: May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92CE39-38B5-41CB-A467-643C06709D2D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0883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AU" smtClean="0"/>
              <a:t>AELA Workshop: May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92CE39-38B5-41CB-A467-643C06709D2D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5934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AU" smtClean="0"/>
              <a:t>AELA Workshop: May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92CE39-38B5-41CB-A467-643C06709D2D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3665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AU" smtClean="0"/>
              <a:t>AELA Workshop: May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92CE39-38B5-41CB-A467-643C06709D2D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065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AU" smtClean="0"/>
              <a:t>AELA Workshop: May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92CE39-38B5-41CB-A467-643C06709D2D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765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AU" smtClean="0"/>
              <a:t>AELA Workshop: May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92CE39-38B5-41CB-A467-643C06709D2D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697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AU" smtClean="0"/>
              <a:t>AELA Workshop: May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92CE39-38B5-41CB-A467-643C06709D2D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4230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AU" smtClean="0"/>
              <a:t>AELA Workshop: May 2014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92CE39-38B5-41CB-A467-643C06709D2D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2364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9A2C96E-0DA5-4920-83CA-D3B7DB959D63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94CFE33-5638-446E-8460-A3915A1407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96E-0DA5-4920-83CA-D3B7DB959D63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E33-5638-446E-8460-A3915A140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96E-0DA5-4920-83CA-D3B7DB959D63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E33-5638-446E-8460-A3915A140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96E-0DA5-4920-83CA-D3B7DB959D63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E33-5638-446E-8460-A3915A140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96E-0DA5-4920-83CA-D3B7DB959D63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E33-5638-446E-8460-A3915A140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96E-0DA5-4920-83CA-D3B7DB959D63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E33-5638-446E-8460-A3915A1407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96E-0DA5-4920-83CA-D3B7DB959D63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E33-5638-446E-8460-A3915A140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96E-0DA5-4920-83CA-D3B7DB959D63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E33-5638-446E-8460-A3915A140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96E-0DA5-4920-83CA-D3B7DB959D63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E33-5638-446E-8460-A3915A140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96E-0DA5-4920-83CA-D3B7DB959D63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E33-5638-446E-8460-A3915A1407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C96E-0DA5-4920-83CA-D3B7DB959D63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CFE33-5638-446E-8460-A3915A140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9A2C96E-0DA5-4920-83CA-D3B7DB959D63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94CFE33-5638-446E-8460-A3915A140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27017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Animal Protection Laws and</a:t>
            </a:r>
            <a:br>
              <a:rPr lang="en-US" dirty="0" smtClean="0"/>
            </a:br>
            <a:r>
              <a:rPr lang="en-US" dirty="0" smtClean="0"/>
              <a:t>Animals in the Wild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4191000" cy="2438400"/>
          </a:xfrm>
        </p:spPr>
        <p:txBody>
          <a:bodyPr/>
          <a:lstStyle/>
          <a:p>
            <a:r>
              <a:rPr lang="en-AU" sz="2400" dirty="0" smtClean="0"/>
              <a:t>Celeste M Black</a:t>
            </a:r>
          </a:p>
          <a:p>
            <a:r>
              <a:rPr lang="en-AU" dirty="0" smtClean="0"/>
              <a:t>Sydney Law School</a:t>
            </a:r>
          </a:p>
          <a:p>
            <a:r>
              <a:rPr lang="en-AU" dirty="0" smtClean="0"/>
              <a:t>Human Animal Research Network</a:t>
            </a:r>
          </a:p>
          <a:p>
            <a:r>
              <a:rPr lang="en-AU" dirty="0" smtClean="0"/>
              <a:t>2 May 2014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Thank You!</a:t>
            </a:r>
            <a:endParaRPr lang="en-AU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5410200"/>
            <a:ext cx="4191000" cy="838200"/>
          </a:xfrm>
        </p:spPr>
        <p:txBody>
          <a:bodyPr/>
          <a:lstStyle/>
          <a:p>
            <a:endParaRPr lang="en-AU" dirty="0" smtClean="0"/>
          </a:p>
          <a:p>
            <a:r>
              <a:rPr lang="en-AU" sz="2000" dirty="0"/>
              <a:t>c</a:t>
            </a:r>
            <a:r>
              <a:rPr lang="en-AU" sz="2000" dirty="0" smtClean="0"/>
              <a:t>eleste.black@sydney.edu.au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15166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Animal Protection Laws in Australia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Largely a concern of the States and Territories, </a:t>
            </a:r>
            <a:r>
              <a:rPr lang="en-AU" dirty="0" err="1" smtClean="0"/>
              <a:t>eg</a:t>
            </a:r>
            <a:r>
              <a:rPr lang="en-AU" dirty="0" smtClean="0"/>
              <a:t> </a:t>
            </a:r>
            <a:r>
              <a:rPr lang="en-AU" i="1" dirty="0" smtClean="0"/>
              <a:t>Prevention of Cruelty to Animals Act</a:t>
            </a:r>
            <a:r>
              <a:rPr lang="en-AU" dirty="0" smtClean="0"/>
              <a:t> </a:t>
            </a:r>
            <a:r>
              <a:rPr lang="en-AU" i="1" dirty="0" smtClean="0"/>
              <a:t>1979</a:t>
            </a:r>
            <a:r>
              <a:rPr lang="en-AU" dirty="0" smtClean="0"/>
              <a:t> (NSW)</a:t>
            </a:r>
          </a:p>
          <a:p>
            <a:r>
              <a:rPr lang="en-AU" dirty="0" smtClean="0"/>
              <a:t>The concern is the individual animal</a:t>
            </a:r>
          </a:p>
          <a:p>
            <a:r>
              <a:rPr lang="en-AU" dirty="0" smtClean="0"/>
              <a:t>Basic Offences</a:t>
            </a:r>
          </a:p>
          <a:p>
            <a:pPr lvl="1"/>
            <a:r>
              <a:rPr lang="en-AU" dirty="0" smtClean="0"/>
              <a:t>Committing an act of cruelty against an animal (s 5 of POCTAA)</a:t>
            </a:r>
          </a:p>
          <a:p>
            <a:pPr lvl="1"/>
            <a:r>
              <a:rPr lang="en-AU" dirty="0" smtClean="0"/>
              <a:t>Failing to meet your duty of care in relation to an animal (</a:t>
            </a:r>
            <a:r>
              <a:rPr lang="en-AU" dirty="0" err="1" smtClean="0"/>
              <a:t>eg</a:t>
            </a:r>
            <a:r>
              <a:rPr lang="en-AU" dirty="0" smtClean="0"/>
              <a:t> s 8 of POCTAA)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94261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AU" dirty="0" smtClean="0"/>
              <a:t>What is an act of cruelty?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52600"/>
            <a:ext cx="6777317" cy="4572000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“any </a:t>
            </a:r>
            <a:r>
              <a:rPr lang="en-AU" dirty="0"/>
              <a:t>act or omission as a consequence of which the animal is unreasonably, unnecessarily or unjustifiably</a:t>
            </a:r>
            <a:r>
              <a:rPr lang="en-AU" dirty="0" smtClean="0"/>
              <a:t>:</a:t>
            </a:r>
          </a:p>
          <a:p>
            <a:r>
              <a:rPr lang="en-AU" dirty="0" smtClean="0"/>
              <a:t>(</a:t>
            </a:r>
            <a:r>
              <a:rPr lang="en-AU" dirty="0"/>
              <a:t>a) beaten, kicked, killed, wounded, pinioned, mutilated, maimed, abused, tormented, tortured, terrified or infuriated</a:t>
            </a:r>
            <a:r>
              <a:rPr lang="en-AU" dirty="0" smtClean="0"/>
              <a:t>,</a:t>
            </a:r>
          </a:p>
          <a:p>
            <a:r>
              <a:rPr lang="en-AU" dirty="0" smtClean="0"/>
              <a:t>(</a:t>
            </a:r>
            <a:r>
              <a:rPr lang="en-AU" dirty="0"/>
              <a:t>b) over-loaded, over-worked, over-driven, over-ridden or over-used</a:t>
            </a:r>
            <a:r>
              <a:rPr lang="en-AU" dirty="0" smtClean="0"/>
              <a:t>,</a:t>
            </a:r>
          </a:p>
          <a:p>
            <a:r>
              <a:rPr lang="en-AU" dirty="0" smtClean="0"/>
              <a:t>(</a:t>
            </a:r>
            <a:r>
              <a:rPr lang="en-AU" dirty="0"/>
              <a:t>c) exposed to excessive heat or excessive cold, </a:t>
            </a:r>
            <a:r>
              <a:rPr lang="en-AU" dirty="0" smtClean="0"/>
              <a:t>or</a:t>
            </a:r>
          </a:p>
          <a:p>
            <a:r>
              <a:rPr lang="en-AU" dirty="0" smtClean="0"/>
              <a:t>(</a:t>
            </a:r>
            <a:r>
              <a:rPr lang="en-AU" dirty="0"/>
              <a:t>d) inflicted with pain</a:t>
            </a:r>
            <a:r>
              <a:rPr lang="en-AU" dirty="0" smtClean="0"/>
              <a:t>.” (POCTAA s 4)</a:t>
            </a:r>
          </a:p>
          <a:p>
            <a:pPr marL="68580" indent="0">
              <a:buNone/>
            </a:pPr>
            <a:r>
              <a:rPr lang="en-AU" sz="2600" dirty="0" smtClean="0">
                <a:solidFill>
                  <a:schemeClr val="accent1">
                    <a:lumMod val="75000"/>
                  </a:schemeClr>
                </a:solidFill>
              </a:rPr>
              <a:t>How does one determine if a harmful act is necessary or justifiable?</a:t>
            </a:r>
            <a:endParaRPr lang="en-AU" sz="2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501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Duty of care provisions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/>
              <a:t>Reasonable care to alleviate pain</a:t>
            </a:r>
          </a:p>
          <a:p>
            <a:r>
              <a:rPr lang="en-AU" dirty="0" smtClean="0"/>
              <a:t>Proper and sufficient food, drink and shelter</a:t>
            </a:r>
          </a:p>
          <a:p>
            <a:r>
              <a:rPr lang="en-AU" dirty="0" smtClean="0"/>
              <a:t>Providing adequate exercise</a:t>
            </a:r>
          </a:p>
          <a:p>
            <a:r>
              <a:rPr lang="en-AU" dirty="0" smtClean="0"/>
              <a:t>These requirements only apply to a “person in charge of an animal” being the owner or a person having the care, control or supervision of the animal</a:t>
            </a:r>
          </a:p>
          <a:p>
            <a:r>
              <a:rPr lang="en-AU" dirty="0" smtClean="0"/>
              <a:t>Animals in the wild are not owned or in custody/control so these duties cannot apply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14543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we mean by “wild animals”?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Wild by nature or in the wild? Or both?</a:t>
            </a:r>
          </a:p>
          <a:p>
            <a:r>
              <a:rPr lang="en-US" dirty="0" smtClean="0"/>
              <a:t>Constructed categories:</a:t>
            </a:r>
          </a:p>
          <a:p>
            <a:pPr lvl="1"/>
            <a:r>
              <a:rPr lang="en-US" dirty="0" smtClean="0"/>
              <a:t>Native and endangered</a:t>
            </a:r>
          </a:p>
          <a:p>
            <a:pPr lvl="1"/>
            <a:r>
              <a:rPr lang="en-US" dirty="0" smtClean="0"/>
              <a:t>Native and common</a:t>
            </a:r>
          </a:p>
          <a:p>
            <a:pPr lvl="1"/>
            <a:r>
              <a:rPr lang="en-US" dirty="0" smtClean="0"/>
              <a:t>Introduced</a:t>
            </a:r>
          </a:p>
          <a:p>
            <a:pPr lvl="1"/>
            <a:r>
              <a:rPr lang="en-US" dirty="0" smtClean="0"/>
              <a:t>Game</a:t>
            </a:r>
          </a:p>
          <a:p>
            <a:pPr lvl="1"/>
            <a:r>
              <a:rPr lang="en-US" dirty="0" smtClean="0"/>
              <a:t>Feral</a:t>
            </a:r>
          </a:p>
          <a:p>
            <a:pPr lvl="1"/>
            <a:r>
              <a:rPr lang="en-US" dirty="0" smtClean="0"/>
              <a:t>Invasive</a:t>
            </a:r>
          </a:p>
          <a:p>
            <a:pPr lvl="1"/>
            <a:r>
              <a:rPr lang="en-US" dirty="0" smtClean="0"/>
              <a:t>Pest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human interaction with animals in/from the wild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some cases, no use or interference is allowed</a:t>
            </a:r>
          </a:p>
          <a:p>
            <a:r>
              <a:rPr lang="en-US" dirty="0" smtClean="0"/>
              <a:t>Food: hunting, commercial “harvesting”</a:t>
            </a:r>
          </a:p>
          <a:p>
            <a:r>
              <a:rPr lang="en-US" dirty="0" smtClean="0"/>
              <a:t>Leather/fur </a:t>
            </a:r>
          </a:p>
          <a:p>
            <a:r>
              <a:rPr lang="en-US" dirty="0" smtClean="0"/>
              <a:t>Entertainment: hunting, zoos, circuses</a:t>
            </a:r>
          </a:p>
          <a:p>
            <a:r>
              <a:rPr lang="en-US" dirty="0" smtClean="0"/>
              <a:t>Farming</a:t>
            </a:r>
          </a:p>
          <a:p>
            <a:r>
              <a:rPr lang="en-US" dirty="0"/>
              <a:t>P</a:t>
            </a:r>
            <a:r>
              <a:rPr lang="en-US" dirty="0" smtClean="0"/>
              <a:t>est eradication – damage mitigation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Regulation of Human Interaction with Wild Animals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Animal welfare laws</a:t>
            </a:r>
          </a:p>
          <a:p>
            <a:r>
              <a:rPr lang="en-US" sz="2200" dirty="0" smtClean="0"/>
              <a:t>Nature conservation legislation</a:t>
            </a:r>
          </a:p>
          <a:p>
            <a:pPr lvl="1"/>
            <a:r>
              <a:rPr lang="en-US" dirty="0" smtClean="0"/>
              <a:t>Preservation of endangered native wildlife</a:t>
            </a:r>
          </a:p>
          <a:p>
            <a:pPr lvl="1"/>
            <a:r>
              <a:rPr lang="en-US" dirty="0" smtClean="0"/>
              <a:t>Controlled use of common native wildlife</a:t>
            </a:r>
          </a:p>
          <a:p>
            <a:r>
              <a:rPr lang="en-US" sz="2200" dirty="0" smtClean="0"/>
              <a:t>Hunting legislation</a:t>
            </a:r>
          </a:p>
          <a:p>
            <a:pPr lvl="1"/>
            <a:r>
              <a:rPr lang="en-US" dirty="0" smtClean="0"/>
              <a:t>Controlled use of introduced wild animals</a:t>
            </a:r>
          </a:p>
          <a:p>
            <a:r>
              <a:rPr lang="en-US" sz="2200" dirty="0" smtClean="0"/>
              <a:t>Federal involvement: Commonwealth lands, national interest, imports and exports</a:t>
            </a:r>
            <a:endParaRPr lang="en-US" sz="2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Limited protection under POCTAA - hunting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85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 of poisons prohibited (s 15) but only applies to a “domestic animal”</a:t>
            </a:r>
          </a:p>
          <a:p>
            <a:r>
              <a:rPr lang="en-US" dirty="0" smtClean="0"/>
              <a:t>Hunting related prohibitions: trap shooting (s 19), game parks (s 19A), animal catching (s 20), certain traps not to be used (s 23)</a:t>
            </a:r>
          </a:p>
          <a:p>
            <a:r>
              <a:rPr lang="en-US" dirty="0" smtClean="0"/>
              <a:t>Section </a:t>
            </a:r>
            <a:r>
              <a:rPr lang="en-US" dirty="0"/>
              <a:t>24(1)(b)(i): it is a </a:t>
            </a:r>
            <a:r>
              <a:rPr lang="en-US" dirty="0" err="1"/>
              <a:t>defence</a:t>
            </a:r>
            <a:r>
              <a:rPr lang="en-US" dirty="0"/>
              <a:t> if it can be shown that the act was done in the </a:t>
            </a:r>
            <a:r>
              <a:rPr lang="en-US" dirty="0" smtClean="0"/>
              <a:t>course of hunting</a:t>
            </a:r>
            <a:r>
              <a:rPr lang="en-AU" dirty="0"/>
              <a:t>, shooting, snaring, trapping, catching or capturing the animal in a manner that </a:t>
            </a:r>
            <a:r>
              <a:rPr lang="en-AU" dirty="0" smtClean="0"/>
              <a:t>inflicted </a:t>
            </a:r>
            <a:r>
              <a:rPr lang="en-AU" dirty="0"/>
              <a:t>no unnecessary pain </a:t>
            </a:r>
            <a:r>
              <a:rPr lang="en-AU" dirty="0" smtClean="0"/>
              <a:t>upon </a:t>
            </a:r>
            <a:r>
              <a:rPr lang="en-AU" dirty="0"/>
              <a:t>the </a:t>
            </a:r>
            <a:r>
              <a:rPr lang="en-AU" dirty="0" smtClean="0"/>
              <a:t>animal</a:t>
            </a:r>
            <a:endParaRPr lang="en-A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Further limits in other States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000948"/>
          </a:xfrm>
        </p:spPr>
        <p:txBody>
          <a:bodyPr>
            <a:normAutofit/>
          </a:bodyPr>
          <a:lstStyle/>
          <a:p>
            <a:r>
              <a:rPr lang="en-AU" dirty="0" smtClean="0"/>
              <a:t>exemptions for animal control activities:</a:t>
            </a:r>
          </a:p>
          <a:p>
            <a:pPr lvl="1"/>
            <a:r>
              <a:rPr lang="en-AU" dirty="0" smtClean="0"/>
              <a:t>WA: defence if ”attempting to kill pests in a manner generally accepted as usual and reasonable”</a:t>
            </a:r>
          </a:p>
          <a:p>
            <a:pPr lvl="1"/>
            <a:r>
              <a:rPr lang="en-AU" dirty="0" smtClean="0"/>
              <a:t>Qld: exemption for acts to control feral or pest animals provided the act causes as little pain as is reasonable</a:t>
            </a:r>
          </a:p>
          <a:p>
            <a:r>
              <a:rPr lang="en-AU" dirty="0" smtClean="0"/>
              <a:t>limited application (Qld) or exclusion (Vic) for things done under nature conservation legislation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556</TotalTime>
  <Words>600</Words>
  <Application>Microsoft Office PowerPoint</Application>
  <PresentationFormat>On-screen Show (4:3)</PresentationFormat>
  <Paragraphs>79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Animal Protection Laws and Animals in the Wild</vt:lpstr>
      <vt:lpstr>Animal Protection Laws in Australia</vt:lpstr>
      <vt:lpstr>What is an act of cruelty?</vt:lpstr>
      <vt:lpstr>Duty of care provisions</vt:lpstr>
      <vt:lpstr>What do we mean by “wild animals”?</vt:lpstr>
      <vt:lpstr>Types of human interaction with animals in/from the wild</vt:lpstr>
      <vt:lpstr>Regulation of Human Interaction with Wild Animals</vt:lpstr>
      <vt:lpstr>Limited protection under POCTAA - hunting</vt:lpstr>
      <vt:lpstr>Further limits in other States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 Animals</dc:title>
  <dc:creator>Celeste</dc:creator>
  <cp:lastModifiedBy>PC Owner</cp:lastModifiedBy>
  <cp:revision>62</cp:revision>
  <cp:lastPrinted>2013-04-15T02:31:00Z</cp:lastPrinted>
  <dcterms:created xsi:type="dcterms:W3CDTF">2009-10-19T06:03:05Z</dcterms:created>
  <dcterms:modified xsi:type="dcterms:W3CDTF">2014-05-09T03:07:04Z</dcterms:modified>
</cp:coreProperties>
</file>