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
  </p:notesMasterIdLst>
  <p:handoutMasterIdLst>
    <p:handoutMasterId r:id="rId11"/>
  </p:handoutMasterIdLst>
  <p:sldIdLst>
    <p:sldId id="565" r:id="rId2"/>
    <p:sldId id="569" r:id="rId3"/>
    <p:sldId id="571" r:id="rId4"/>
    <p:sldId id="679" r:id="rId5"/>
    <p:sldId id="678" r:id="rId6"/>
    <p:sldId id="271" r:id="rId7"/>
    <p:sldId id="681" r:id="rId8"/>
    <p:sldId id="680" r:id="rId9"/>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D9"/>
    <a:srgbClr val="663700"/>
    <a:srgbClr val="717073"/>
    <a:srgbClr val="F15D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81583" autoAdjust="0"/>
  </p:normalViewPr>
  <p:slideViewPr>
    <p:cSldViewPr>
      <p:cViewPr>
        <p:scale>
          <a:sx n="75" d="100"/>
          <a:sy n="75" d="100"/>
        </p:scale>
        <p:origin x="-1278" y="558"/>
      </p:cViewPr>
      <p:guideLst>
        <p:guide orient="horz" pos="3612"/>
        <p:guide orient="horz" pos="416"/>
        <p:guide orient="horz" pos="1026"/>
        <p:guide orient="horz" pos="890"/>
        <p:guide pos="5480"/>
        <p:guide pos="295"/>
      </p:guideLst>
    </p:cSldViewPr>
  </p:slideViewPr>
  <p:outlineViewPr>
    <p:cViewPr>
      <p:scale>
        <a:sx n="33" d="100"/>
        <a:sy n="33" d="100"/>
      </p:scale>
      <p:origin x="0" y="29868"/>
    </p:cViewPr>
  </p:outlineViewPr>
  <p:notesTextViewPr>
    <p:cViewPr>
      <p:scale>
        <a:sx n="1" d="1"/>
        <a:sy n="1" d="1"/>
      </p:scale>
      <p:origin x="0" y="0"/>
    </p:cViewPr>
  </p:notesTextViewPr>
  <p:sorterViewPr>
    <p:cViewPr>
      <p:scale>
        <a:sx n="100" d="100"/>
        <a:sy n="100" d="100"/>
      </p:scale>
      <p:origin x="0" y="0"/>
    </p:cViewPr>
  </p:sorterViewPr>
  <p:notesViewPr>
    <p:cSldViewPr showGuides="1">
      <p:cViewPr>
        <p:scale>
          <a:sx n="75" d="100"/>
          <a:sy n="75" d="100"/>
        </p:scale>
        <p:origin x="-2448" y="36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5947" y="0"/>
            <a:ext cx="2942220" cy="496491"/>
          </a:xfrm>
          <a:prstGeom prst="rect">
            <a:avLst/>
          </a:prstGeom>
        </p:spPr>
        <p:txBody>
          <a:bodyPr vert="horz" lIns="91440" tIns="45720" rIns="91440" bIns="45720" rtlCol="0"/>
          <a:lstStyle>
            <a:lvl1pPr algn="r">
              <a:defRPr sz="1200"/>
            </a:lvl1pPr>
          </a:lstStyle>
          <a:p>
            <a:fld id="{F03FD766-79FE-4BC7-B70F-43352892BC8A}" type="datetimeFigureOut">
              <a:rPr lang="en-AU" smtClean="0"/>
              <a:pPr/>
              <a:t>9/05/2014</a:t>
            </a:fld>
            <a:endParaRPr lang="en-AU"/>
          </a:p>
        </p:txBody>
      </p:sp>
      <p:sp>
        <p:nvSpPr>
          <p:cNvPr id="4" name="Footer Placeholder 3"/>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vl1pPr>
          </a:lstStyle>
          <a:p>
            <a:fld id="{703D4011-898D-4702-936E-41EEBE30497B}" type="slidenum">
              <a:rPr lang="en-AU" smtClean="0"/>
              <a:pPr/>
              <a:t>‹#›</a:t>
            </a:fld>
            <a:endParaRPr lang="en-AU"/>
          </a:p>
        </p:txBody>
      </p:sp>
    </p:spTree>
    <p:extLst>
      <p:ext uri="{BB962C8B-B14F-4D97-AF65-F5344CB8AC3E}">
        <p14:creationId xmlns:p14="http://schemas.microsoft.com/office/powerpoint/2010/main" val="873084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9E911C67-6C57-4A92-8FDC-F46123F54D06}" type="datetimeFigureOut">
              <a:rPr lang="en-AU" smtClean="0"/>
              <a:pPr/>
              <a:t>9/05/2014</a:t>
            </a:fld>
            <a:endParaRPr lang="en-AU"/>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DBB71D5B-B80B-46A7-895B-E79939F30947}" type="slidenum">
              <a:rPr lang="en-AU" smtClean="0"/>
              <a:pPr/>
              <a:t>‹#›</a:t>
            </a:fld>
            <a:endParaRPr lang="en-AU"/>
          </a:p>
        </p:txBody>
      </p:sp>
    </p:spTree>
    <p:extLst>
      <p:ext uri="{BB962C8B-B14F-4D97-AF65-F5344CB8AC3E}">
        <p14:creationId xmlns:p14="http://schemas.microsoft.com/office/powerpoint/2010/main" val="299815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Jemilah</a:t>
            </a:r>
            <a:r>
              <a:rPr lang="en-AU" baseline="0" dirty="0" smtClean="0"/>
              <a:t> Hallinan – solicitor at EDO NSW</a:t>
            </a:r>
          </a:p>
          <a:p>
            <a:endParaRPr lang="en-AU" baseline="0" dirty="0" smtClean="0"/>
          </a:p>
          <a:p>
            <a:r>
              <a:rPr lang="en-AU" baseline="0" dirty="0" smtClean="0"/>
              <a:t>Community legal centre specialising in public interest environmental law</a:t>
            </a:r>
          </a:p>
          <a:p>
            <a:endParaRPr lang="en-AU" baseline="0"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DBB71D5B-B80B-46A7-895B-E79939F30947}" type="slidenum">
              <a:rPr lang="en-AU" smtClean="0"/>
              <a:pPr/>
              <a:t>1</a:t>
            </a:fld>
            <a:endParaRPr lang="en-AU"/>
          </a:p>
        </p:txBody>
      </p:sp>
    </p:spTree>
    <p:extLst>
      <p:ext uri="{BB962C8B-B14F-4D97-AF65-F5344CB8AC3E}">
        <p14:creationId xmlns:p14="http://schemas.microsoft.com/office/powerpoint/2010/main" val="15841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Environmental law is a massive body of law</a:t>
            </a:r>
          </a:p>
          <a:p>
            <a:endParaRPr lang="en-AU" dirty="0" smtClean="0"/>
          </a:p>
          <a:p>
            <a:pPr marL="0" indent="0">
              <a:buNone/>
            </a:pPr>
            <a:r>
              <a:rPr lang="en-AU" baseline="0" dirty="0" smtClean="0"/>
              <a:t>Several international conventions – World Heritage Convention, </a:t>
            </a:r>
            <a:r>
              <a:rPr lang="en-AU" baseline="0" dirty="0" err="1" smtClean="0"/>
              <a:t>Ramsar</a:t>
            </a:r>
            <a:r>
              <a:rPr lang="en-AU" baseline="0" dirty="0" smtClean="0"/>
              <a:t> Convention </a:t>
            </a:r>
            <a:r>
              <a:rPr lang="en-AU" baseline="0" dirty="0" err="1" smtClean="0"/>
              <a:t>etc</a:t>
            </a:r>
            <a:endParaRPr lang="en-AU" baseline="0" dirty="0" smtClean="0"/>
          </a:p>
          <a:p>
            <a:pPr marL="0" indent="0">
              <a:buNone/>
            </a:pPr>
            <a:endParaRPr lang="en-AU" baseline="0" dirty="0" smtClean="0"/>
          </a:p>
          <a:p>
            <a:pPr marL="0" indent="0">
              <a:buNone/>
            </a:pPr>
            <a:r>
              <a:rPr lang="en-AU" baseline="0" dirty="0" smtClean="0"/>
              <a:t>States retain primary responsibility for the environment under the Constitution.</a:t>
            </a:r>
          </a:p>
          <a:p>
            <a:pPr marL="0" indent="0">
              <a:buNone/>
            </a:pPr>
            <a:endParaRPr lang="en-AU" baseline="0" dirty="0" smtClean="0"/>
          </a:p>
          <a:p>
            <a:pPr marL="0" indent="0">
              <a:buNone/>
            </a:pPr>
            <a:r>
              <a:rPr lang="en-AU" baseline="0" dirty="0" smtClean="0"/>
              <a:t>Federal </a:t>
            </a:r>
            <a:r>
              <a:rPr lang="en-AU" baseline="0" dirty="0" err="1" smtClean="0"/>
              <a:t>Gov</a:t>
            </a:r>
            <a:r>
              <a:rPr lang="en-AU" baseline="0" dirty="0" smtClean="0"/>
              <a:t> can make laws where it has entered into an international agreement. Our main international obligations are enacted through a key piece of Federal law called the Environment Protection and Biodiversity Conservation Act  </a:t>
            </a:r>
          </a:p>
          <a:p>
            <a:pPr marL="0" indent="0">
              <a:buNone/>
            </a:pPr>
            <a:endParaRPr lang="en-AU" baseline="0" dirty="0" smtClean="0"/>
          </a:p>
          <a:p>
            <a:pPr marL="0" indent="0">
              <a:buNone/>
            </a:pPr>
            <a:r>
              <a:rPr lang="en-AU" baseline="0" dirty="0" smtClean="0"/>
              <a:t>Huge amount of State law – dealing with a wide variety of issues</a:t>
            </a:r>
          </a:p>
          <a:p>
            <a:pPr marL="0" indent="0">
              <a:buNone/>
            </a:pPr>
            <a:endParaRPr lang="en-AU" baseline="0" dirty="0" smtClean="0"/>
          </a:p>
          <a:p>
            <a:pPr marL="0" indent="0">
              <a:buNone/>
            </a:pPr>
            <a:r>
              <a:rPr lang="en-AU" baseline="0" dirty="0" smtClean="0"/>
              <a:t>At the local level, waste management, local development etc.</a:t>
            </a:r>
            <a:endParaRPr lang="en-AU" dirty="0"/>
          </a:p>
        </p:txBody>
      </p:sp>
      <p:sp>
        <p:nvSpPr>
          <p:cNvPr id="4" name="Slide Number Placeholder 3"/>
          <p:cNvSpPr>
            <a:spLocks noGrp="1"/>
          </p:cNvSpPr>
          <p:nvPr>
            <p:ph type="sldNum" sz="quarter" idx="10"/>
          </p:nvPr>
        </p:nvSpPr>
        <p:spPr/>
        <p:txBody>
          <a:bodyPr/>
          <a:lstStyle/>
          <a:p>
            <a:fld id="{DBB71D5B-B80B-46A7-895B-E79939F30947}" type="slidenum">
              <a:rPr lang="en-AU" smtClean="0"/>
              <a:pPr/>
              <a:t>2</a:t>
            </a:fld>
            <a:endParaRPr lang="en-AU"/>
          </a:p>
        </p:txBody>
      </p:sp>
    </p:spTree>
    <p:extLst>
      <p:ext uri="{BB962C8B-B14F-4D97-AF65-F5344CB8AC3E}">
        <p14:creationId xmlns:p14="http://schemas.microsoft.com/office/powerpoint/2010/main" val="11089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AU" sz="1200" b="0" i="0" kern="1200" dirty="0" smtClean="0">
                <a:solidFill>
                  <a:schemeClr val="tx1"/>
                </a:solidFill>
                <a:effectLst/>
                <a:latin typeface="+mn-lt"/>
                <a:ea typeface="+mn-ea"/>
                <a:cs typeface="+mn-cs"/>
              </a:rPr>
              <a:t>Environmental law protects animals in three key ways:</a:t>
            </a:r>
          </a:p>
          <a:p>
            <a:pPr marL="0" indent="0">
              <a:buFont typeface="Arial" pitchFamily="34" charset="0"/>
              <a:buNone/>
            </a:pPr>
            <a:endParaRPr lang="en-AU" sz="1200" b="0" i="0" kern="1200" dirty="0" smtClean="0">
              <a:solidFill>
                <a:schemeClr val="tx1"/>
              </a:solidFill>
              <a:effectLst/>
              <a:latin typeface="+mn-lt"/>
              <a:ea typeface="+mn-ea"/>
              <a:cs typeface="+mn-cs"/>
            </a:endParaRPr>
          </a:p>
          <a:p>
            <a:pPr marL="228600" indent="-228600">
              <a:buFont typeface="Arial" pitchFamily="34" charset="0"/>
              <a:buAutoNum type="arabicPeriod"/>
            </a:pPr>
            <a:r>
              <a:rPr lang="en-AU" sz="1200" b="0" i="0" kern="1200" baseline="0" dirty="0" smtClean="0">
                <a:solidFill>
                  <a:schemeClr val="tx1"/>
                </a:solidFill>
                <a:effectLst/>
                <a:latin typeface="+mn-lt"/>
                <a:ea typeface="+mn-ea"/>
                <a:cs typeface="+mn-cs"/>
              </a:rPr>
              <a:t>Protections for threatened species</a:t>
            </a:r>
          </a:p>
          <a:p>
            <a:pPr marL="228600" indent="-228600">
              <a:buFont typeface="Arial" pitchFamily="34" charset="0"/>
              <a:buAutoNum type="arabicPeriod"/>
            </a:pPr>
            <a:r>
              <a:rPr lang="en-AU" sz="1200" b="0" i="0" kern="1200" baseline="0" dirty="0" smtClean="0">
                <a:solidFill>
                  <a:schemeClr val="tx1"/>
                </a:solidFill>
                <a:effectLst/>
                <a:latin typeface="+mn-lt"/>
                <a:ea typeface="+mn-ea"/>
                <a:cs typeface="+mn-cs"/>
              </a:rPr>
              <a:t>Protections for native species</a:t>
            </a:r>
          </a:p>
          <a:p>
            <a:pPr marL="228600" indent="-228600">
              <a:buFont typeface="Arial" pitchFamily="34" charset="0"/>
              <a:buAutoNum type="arabicPeriod"/>
            </a:pPr>
            <a:r>
              <a:rPr lang="en-AU" sz="1200" b="0" i="0" kern="1200" baseline="0" dirty="0" smtClean="0">
                <a:solidFill>
                  <a:schemeClr val="tx1"/>
                </a:solidFill>
                <a:effectLst/>
                <a:latin typeface="+mn-lt"/>
                <a:ea typeface="+mn-ea"/>
                <a:cs typeface="+mn-cs"/>
              </a:rPr>
              <a:t>Protections for migratory species</a:t>
            </a:r>
          </a:p>
          <a:p>
            <a:pPr marL="228600" indent="-228600">
              <a:buFont typeface="Arial" pitchFamily="34" charset="0"/>
              <a:buAutoNum type="arabicPeriod"/>
            </a:pPr>
            <a:endParaRPr lang="en-AU" sz="1200" b="0" i="0" kern="1200" baseline="0" dirty="0" smtClean="0">
              <a:solidFill>
                <a:schemeClr val="tx1"/>
              </a:solidFill>
              <a:effectLst/>
              <a:latin typeface="+mn-lt"/>
              <a:ea typeface="+mn-ea"/>
              <a:cs typeface="+mn-cs"/>
            </a:endParaRPr>
          </a:p>
          <a:p>
            <a:r>
              <a:rPr lang="en-AU" b="1" dirty="0" smtClean="0"/>
              <a:t>A bit all over the place </a:t>
            </a:r>
          </a:p>
          <a:p>
            <a:endParaRPr lang="en-AU" dirty="0" smtClean="0"/>
          </a:p>
          <a:p>
            <a:r>
              <a:rPr lang="en-AU" b="1" dirty="0" smtClean="0"/>
              <a:t>Threatened Species</a:t>
            </a:r>
            <a:r>
              <a:rPr lang="en-AU" b="1" baseline="0" dirty="0" smtClean="0"/>
              <a:t> Conservation Act</a:t>
            </a:r>
          </a:p>
          <a:p>
            <a:endParaRPr lang="en-AU" b="1" dirty="0" smtClean="0"/>
          </a:p>
          <a:p>
            <a:r>
              <a:rPr lang="en-AU" dirty="0" smtClean="0"/>
              <a:t>The TSCA provides procedural basis for listing terrestrial threatened</a:t>
            </a:r>
            <a:r>
              <a:rPr lang="en-AU" baseline="0" dirty="0" smtClean="0"/>
              <a:t> species as either:</a:t>
            </a:r>
          </a:p>
          <a:p>
            <a:endParaRPr lang="en-AU" baseline="0" dirty="0" smtClean="0"/>
          </a:p>
          <a:p>
            <a:pPr marL="228600" indent="-228600">
              <a:buAutoNum type="arabicPeriod"/>
            </a:pPr>
            <a:r>
              <a:rPr lang="en-AU" baseline="0" dirty="0" smtClean="0"/>
              <a:t>Vulnerable – facing a high risk of extinction in the medium term future</a:t>
            </a:r>
          </a:p>
          <a:p>
            <a:pPr marL="228600" indent="-228600">
              <a:buAutoNum type="arabicPeriod"/>
            </a:pPr>
            <a:r>
              <a:rPr lang="en-AU" baseline="0" dirty="0" smtClean="0"/>
              <a:t>Endangered – facing a very high risk of extinction in the near future</a:t>
            </a:r>
          </a:p>
          <a:p>
            <a:pPr marL="228600" indent="-228600">
              <a:buAutoNum type="arabicPeriod"/>
            </a:pPr>
            <a:r>
              <a:rPr lang="en-AU" baseline="0" dirty="0" smtClean="0"/>
              <a:t>Critically endangered – facing an extremely high risk of extinction in the immediate future</a:t>
            </a:r>
          </a:p>
          <a:p>
            <a:pPr marL="228600" indent="-228600">
              <a:buAutoNum type="arabicPeriod"/>
            </a:pPr>
            <a:r>
              <a:rPr lang="en-AU" baseline="0" dirty="0" smtClean="0"/>
              <a:t>Presumed extinct – not recorded in its known or expected habitat within a determined time frame</a:t>
            </a:r>
          </a:p>
          <a:p>
            <a:pPr marL="0" indent="0">
              <a:buNone/>
            </a:pPr>
            <a:endParaRPr lang="en-AU" baseline="0" dirty="0" smtClean="0"/>
          </a:p>
          <a:p>
            <a:pPr marL="0" indent="0">
              <a:buNone/>
            </a:pPr>
            <a:r>
              <a:rPr lang="en-AU" baseline="0" dirty="0" smtClean="0"/>
              <a:t>A species can be listed as an entire species, as a population or as part of an ecological community.</a:t>
            </a:r>
          </a:p>
          <a:p>
            <a:pPr marL="0" indent="0">
              <a:buNone/>
            </a:pPr>
            <a:endParaRPr lang="en-AU" baseline="0" dirty="0" smtClean="0"/>
          </a:p>
          <a:p>
            <a:pPr marL="0" indent="0">
              <a:buNone/>
            </a:pPr>
            <a:r>
              <a:rPr lang="en-AU" baseline="0" dirty="0" smtClean="0"/>
              <a:t>A species is either on the list or it isn’t. only listed species are covered by the Act. A Scientific Committee determines whether a species should be listed and how it is listed.</a:t>
            </a:r>
          </a:p>
          <a:p>
            <a:pPr marL="0" indent="0">
              <a:buNone/>
            </a:pPr>
            <a:endParaRPr lang="en-AU" baseline="0" dirty="0" smtClean="0"/>
          </a:p>
          <a:p>
            <a:pPr marL="0" indent="0">
              <a:buNone/>
            </a:pPr>
            <a:r>
              <a:rPr lang="en-AU" baseline="0" dirty="0" smtClean="0"/>
              <a:t>It also provides for the identification of critical habitat, the listing of key threatening processes and the preparation of recovery plans and threat abatement plans.</a:t>
            </a:r>
          </a:p>
          <a:p>
            <a:pPr marL="0" indent="0">
              <a:buNone/>
            </a:pPr>
            <a:endParaRPr lang="en-AU" baseline="0" dirty="0" smtClean="0"/>
          </a:p>
          <a:p>
            <a:pPr marL="0" indent="0">
              <a:buNone/>
            </a:pPr>
            <a:r>
              <a:rPr lang="en-AU" b="1" baseline="0" dirty="0" smtClean="0"/>
              <a:t>The Fisheries Management Act</a:t>
            </a:r>
          </a:p>
          <a:p>
            <a:pPr marL="0" indent="0">
              <a:buNone/>
            </a:pPr>
            <a:endParaRPr lang="en-AU" baseline="0" dirty="0" smtClean="0"/>
          </a:p>
          <a:p>
            <a:pPr marL="0" indent="0">
              <a:buNone/>
            </a:pPr>
            <a:r>
              <a:rPr lang="en-AU" baseline="0" dirty="0" smtClean="0"/>
              <a:t>Does the same thing but for marine and aquatic species, including marine mammals.</a:t>
            </a:r>
          </a:p>
          <a:p>
            <a:pPr marL="0" indent="0">
              <a:buNone/>
            </a:pPr>
            <a:endParaRPr lang="en-AU" baseline="0" dirty="0" smtClean="0"/>
          </a:p>
          <a:p>
            <a:pPr marL="0" indent="0">
              <a:buNone/>
            </a:pPr>
            <a:r>
              <a:rPr lang="en-AU" baseline="0" dirty="0" smtClean="0"/>
              <a:t>The Scientific Committee cannot list species, but only make recommendations to the Minister. More political process.</a:t>
            </a:r>
          </a:p>
          <a:p>
            <a:pPr marL="0" indent="0">
              <a:buNone/>
            </a:pPr>
            <a:endParaRPr lang="en-AU" baseline="0" dirty="0" smtClean="0"/>
          </a:p>
          <a:p>
            <a:pPr marL="0" indent="0">
              <a:buNone/>
            </a:pPr>
            <a:r>
              <a:rPr lang="en-AU" b="1" baseline="0" dirty="0" smtClean="0"/>
              <a:t>National Parks and Wildlife Act</a:t>
            </a:r>
          </a:p>
          <a:p>
            <a:pPr marL="0" indent="0">
              <a:buNone/>
            </a:pPr>
            <a:endParaRPr lang="en-AU" b="1" baseline="0" dirty="0" smtClean="0"/>
          </a:p>
          <a:p>
            <a:pPr marL="0" indent="0">
              <a:buNone/>
            </a:pPr>
            <a:r>
              <a:rPr lang="en-AU" b="0" baseline="0" dirty="0" smtClean="0"/>
              <a:t>Protects all native animals.</a:t>
            </a:r>
          </a:p>
          <a:p>
            <a:pPr marL="0" indent="0">
              <a:buNone/>
            </a:pPr>
            <a:endParaRPr lang="en-AU" b="0" baseline="0" dirty="0" smtClean="0"/>
          </a:p>
          <a:p>
            <a:pPr marL="0" indent="0">
              <a:buNone/>
            </a:pPr>
            <a:r>
              <a:rPr lang="en-AU" b="0" baseline="0" dirty="0" smtClean="0"/>
              <a:t>The Act lists non-native species as specifically unprotected – including : bears, lions, dogs, moles, hedgehogs, cloven hoofed animals, horses, </a:t>
            </a:r>
          </a:p>
          <a:p>
            <a:pPr marL="0" indent="0">
              <a:buNone/>
            </a:pPr>
            <a:r>
              <a:rPr lang="en-AU" b="0" baseline="0" dirty="0" smtClean="0"/>
              <a:t>donkeys, apes, monkeys, elephants, hares, rabbits and Indian Palm Squirrels. </a:t>
            </a:r>
          </a:p>
          <a:p>
            <a:pPr marL="0" indent="0">
              <a:buNone/>
            </a:pPr>
            <a:endParaRPr lang="en-AU" b="0" baseline="0" dirty="0" smtClean="0"/>
          </a:p>
          <a:p>
            <a:pPr marL="0" indent="0">
              <a:buNone/>
            </a:pPr>
            <a:r>
              <a:rPr lang="en-AU" b="0" baseline="0" dirty="0" smtClean="0"/>
              <a:t>The Act establishes a range of offences relating to harming or interfering with native animals  -</a:t>
            </a:r>
          </a:p>
          <a:p>
            <a:pPr marL="0" indent="0">
              <a:buNone/>
            </a:pPr>
            <a:endParaRPr lang="en-AU" b="0" baseline="0" dirty="0" smtClean="0"/>
          </a:p>
          <a:p>
            <a:pPr marL="0" indent="0">
              <a:buNone/>
            </a:pPr>
            <a:r>
              <a:rPr lang="en-AU" b="0" baseline="0" dirty="0" smtClean="0"/>
              <a:t>It is an offence to harm protected fauna. This includes harm by using a substance (e.g. poison), an animal (e.g. a hunting dog), or a gun, net or trap.</a:t>
            </a:r>
          </a:p>
          <a:p>
            <a:pPr marL="0" indent="0">
              <a:buNone/>
            </a:pPr>
            <a:r>
              <a:rPr lang="en-AU" b="0" baseline="0" dirty="0" smtClean="0"/>
              <a:t>The maximum penalty is $11,000 or 6 months imprisonment, or both.</a:t>
            </a:r>
          </a:p>
          <a:p>
            <a:pPr marL="0" indent="0">
              <a:buNone/>
            </a:pPr>
            <a:r>
              <a:rPr lang="en-AU" b="0" baseline="0" dirty="0" smtClean="0"/>
              <a:t> </a:t>
            </a:r>
          </a:p>
          <a:p>
            <a:pPr marL="0" indent="0">
              <a:buNone/>
            </a:pPr>
            <a:r>
              <a:rPr lang="en-AU" b="0" baseline="0" dirty="0" smtClean="0"/>
              <a:t>It is an offence to buy, sell or possess protected fauna.</a:t>
            </a:r>
          </a:p>
          <a:p>
            <a:pPr marL="0" indent="0">
              <a:buNone/>
            </a:pPr>
            <a:r>
              <a:rPr lang="en-AU" b="0" baseline="0" dirty="0" smtClean="0"/>
              <a:t>The maximum penalty is $11,000 or 6 months imprisonment or both.</a:t>
            </a:r>
          </a:p>
          <a:p>
            <a:pPr marL="0" indent="0">
              <a:buNone/>
            </a:pPr>
            <a:endParaRPr lang="en-AU" b="0" baseline="0" dirty="0" smtClean="0"/>
          </a:p>
          <a:p>
            <a:pPr marL="0" indent="0">
              <a:buNone/>
            </a:pPr>
            <a:r>
              <a:rPr lang="en-AU" b="0" baseline="0" dirty="0" smtClean="0"/>
              <a:t>However, the Act sets out a large range of defences (rescuing an injured animal) and provides for the licencing of activities that would otherwise be illegal (being a skin dealer, being an emu breeder, exhibiting protected animals).</a:t>
            </a:r>
          </a:p>
          <a:p>
            <a:pPr marL="0" indent="0">
              <a:buNone/>
            </a:pPr>
            <a:endParaRPr lang="en-AU" b="0" baseline="0" dirty="0" smtClean="0"/>
          </a:p>
          <a:p>
            <a:pPr marL="0" indent="0">
              <a:buNone/>
            </a:pPr>
            <a:r>
              <a:rPr lang="en-AU" b="0" baseline="0" dirty="0" smtClean="0"/>
              <a:t>Confusingly, this Act also contains the offences that relate to threatened species</a:t>
            </a:r>
          </a:p>
          <a:p>
            <a:pPr marL="0" indent="0">
              <a:buNone/>
            </a:pPr>
            <a:endParaRPr lang="en-AU" b="0" baseline="0" dirty="0" smtClean="0"/>
          </a:p>
          <a:p>
            <a:pPr marL="0" indent="0">
              <a:buNone/>
            </a:pPr>
            <a:r>
              <a:rPr lang="en-AU" b="1" baseline="0" dirty="0" smtClean="0"/>
              <a:t>EPBC Act</a:t>
            </a:r>
          </a:p>
          <a:p>
            <a:pPr marL="0" indent="0">
              <a:buNone/>
            </a:pPr>
            <a:endParaRPr lang="en-AU" b="1" baseline="0" dirty="0" smtClean="0"/>
          </a:p>
          <a:p>
            <a:pPr marL="0" indent="0">
              <a:buNone/>
            </a:pPr>
            <a:r>
              <a:rPr lang="en-AU" b="0" baseline="0" dirty="0" smtClean="0"/>
              <a:t>Only applies to species that are listed as threatened under that Act. Also applies to listed migratory species.</a:t>
            </a:r>
          </a:p>
          <a:p>
            <a:pPr marL="0" indent="0">
              <a:buNone/>
            </a:pPr>
            <a:endParaRPr lang="en-AU" b="0" baseline="0" dirty="0" smtClean="0"/>
          </a:p>
          <a:p>
            <a:pPr marL="0" indent="0">
              <a:buNone/>
            </a:pPr>
            <a:r>
              <a:rPr lang="en-AU" b="0" baseline="0" dirty="0" smtClean="0"/>
              <a:t>It protects these species by requiring all actions that are likely to significantly affect the species to be referred to the Environment Minister for assessment and approval. This is in addition to the State assessment process.</a:t>
            </a:r>
          </a:p>
          <a:p>
            <a:pPr marL="0" indent="0">
              <a:buNone/>
            </a:pPr>
            <a:endParaRPr lang="en-AU" b="0" baseline="0" dirty="0" smtClean="0"/>
          </a:p>
          <a:p>
            <a:pPr marL="0" indent="0">
              <a:buNone/>
            </a:pPr>
            <a:r>
              <a:rPr lang="en-AU" b="0" baseline="0" dirty="0" smtClean="0"/>
              <a:t>However, Federal </a:t>
            </a:r>
            <a:r>
              <a:rPr lang="en-AU" b="0" baseline="0" dirty="0" err="1" smtClean="0"/>
              <a:t>Gov</a:t>
            </a:r>
            <a:r>
              <a:rPr lang="en-AU" b="0" baseline="0" dirty="0" smtClean="0"/>
              <a:t> is looking to hand it’s powers back to the States and enter assessment and approval bilateral agreements.</a:t>
            </a:r>
          </a:p>
          <a:p>
            <a:pPr marL="0" indent="0">
              <a:buNone/>
            </a:pPr>
            <a:r>
              <a:rPr lang="en-AU" b="0" baseline="0" dirty="0" smtClean="0"/>
              <a:t> </a:t>
            </a:r>
          </a:p>
          <a:p>
            <a:pPr marL="0" indent="0">
              <a:buNone/>
            </a:pPr>
            <a:endParaRPr lang="en-AU" b="0" baseline="0" dirty="0" smtClean="0"/>
          </a:p>
          <a:p>
            <a:pPr marL="228600" indent="-228600">
              <a:buFont typeface="Arial" pitchFamily="34" charset="0"/>
              <a:buAutoNum type="arabicPeriod"/>
            </a:pPr>
            <a:endParaRPr lang="en-AU" sz="1200" b="0" i="0" kern="1200" dirty="0" smtClean="0">
              <a:solidFill>
                <a:schemeClr val="tx1"/>
              </a:solidFill>
              <a:effectLst/>
              <a:latin typeface="+mn-lt"/>
              <a:ea typeface="+mn-ea"/>
              <a:cs typeface="+mn-cs"/>
            </a:endParaRPr>
          </a:p>
          <a:p>
            <a:pPr marL="171450" indent="-171450">
              <a:buFont typeface="Arial" pitchFamily="34" charset="0"/>
              <a:buChar char="•"/>
            </a:pPr>
            <a:endParaRPr lang="en-AU" sz="1200" b="0" i="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BB71D5B-B80B-46A7-895B-E79939F30947}" type="slidenum">
              <a:rPr lang="en-AU" smtClean="0"/>
              <a:pPr/>
              <a:t>3</a:t>
            </a:fld>
            <a:endParaRPr lang="en-AU"/>
          </a:p>
        </p:txBody>
      </p:sp>
    </p:spTree>
    <p:extLst>
      <p:ext uri="{BB962C8B-B14F-4D97-AF65-F5344CB8AC3E}">
        <p14:creationId xmlns:p14="http://schemas.microsoft.com/office/powerpoint/2010/main" val="11089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many laws that protect the habitat of animals, and by extension,</a:t>
            </a:r>
            <a:r>
              <a:rPr lang="en-AU" baseline="0" dirty="0" smtClean="0"/>
              <a:t> the animals themselves.</a:t>
            </a:r>
          </a:p>
          <a:p>
            <a:endParaRPr lang="en-AU" baseline="0" dirty="0" smtClean="0"/>
          </a:p>
          <a:p>
            <a:r>
              <a:rPr lang="en-AU" b="1" baseline="0" dirty="0" smtClean="0"/>
              <a:t>Native Veg laws</a:t>
            </a:r>
          </a:p>
          <a:p>
            <a:endParaRPr lang="en-AU" b="1" baseline="0" dirty="0" smtClean="0"/>
          </a:p>
          <a:p>
            <a:r>
              <a:rPr lang="en-AU" b="0" baseline="0" dirty="0" smtClean="0"/>
              <a:t>Require approval before native vegetation can be cleared in most circumstances</a:t>
            </a:r>
          </a:p>
          <a:p>
            <a:endParaRPr lang="en-AU" b="0" baseline="0" dirty="0" smtClean="0"/>
          </a:p>
          <a:p>
            <a:r>
              <a:rPr lang="en-AU" b="0" baseline="0" dirty="0" smtClean="0"/>
              <a:t>Applications to clear are assessed by applying a Biometric tool which is a scientific methodology that allows decision-makers to determine whether a proposal to clear will meet legal standard to maintain or improve biodiversity values. </a:t>
            </a:r>
          </a:p>
          <a:p>
            <a:endParaRPr lang="en-AU" b="0" baseline="0" dirty="0" smtClean="0"/>
          </a:p>
          <a:p>
            <a:r>
              <a:rPr lang="en-AU" b="0" baseline="0" dirty="0" smtClean="0"/>
              <a:t>The landholder can only clear vegetation if appropriate offsets can be found. </a:t>
            </a:r>
          </a:p>
          <a:p>
            <a:endParaRPr lang="en-AU" b="0" baseline="0" dirty="0" smtClean="0"/>
          </a:p>
          <a:p>
            <a:r>
              <a:rPr lang="en-AU" b="1" baseline="0" dirty="0" smtClean="0"/>
              <a:t>Forestry laws</a:t>
            </a:r>
          </a:p>
          <a:p>
            <a:endParaRPr lang="en-AU" b="1" baseline="0" dirty="0" smtClean="0"/>
          </a:p>
          <a:p>
            <a:r>
              <a:rPr lang="en-AU" b="0" baseline="0" dirty="0" smtClean="0"/>
              <a:t>Forestry approvals authorise the harming or killing of threatened species but there are limited provisions designed to protect threatened fauna. </a:t>
            </a:r>
          </a:p>
          <a:p>
            <a:endParaRPr lang="en-AU" b="0" baseline="0" dirty="0" smtClean="0"/>
          </a:p>
          <a:p>
            <a:r>
              <a:rPr lang="en-AU" b="0" baseline="0" dirty="0" smtClean="0"/>
              <a:t>E.G – Under current forestry approvals there is a requirement to conduct pre-logging surveys to locate and avoid threatened species (200m boundaries)</a:t>
            </a:r>
          </a:p>
          <a:p>
            <a:endParaRPr lang="en-AU" b="0" dirty="0" smtClean="0"/>
          </a:p>
          <a:p>
            <a:r>
              <a:rPr lang="en-AU" b="1" dirty="0" smtClean="0"/>
              <a:t>Protected areas</a:t>
            </a:r>
          </a:p>
          <a:p>
            <a:endParaRPr lang="en-AU" b="1" dirty="0" smtClean="0"/>
          </a:p>
          <a:p>
            <a:r>
              <a:rPr lang="en-AU" b="0" dirty="0" smtClean="0"/>
              <a:t>There</a:t>
            </a:r>
            <a:r>
              <a:rPr lang="en-AU" b="0" baseline="0" dirty="0" smtClean="0"/>
              <a:t> is a suite of protected areas established under a range of laws.</a:t>
            </a:r>
          </a:p>
          <a:p>
            <a:endParaRPr lang="en-AU" b="0" baseline="0" dirty="0" smtClean="0"/>
          </a:p>
          <a:p>
            <a:r>
              <a:rPr lang="en-AU" b="0" baseline="0" dirty="0" smtClean="0"/>
              <a:t>National Parks, State Conservation Areas, Nature Reserves, Wilderness Areas, Marine Parks and World Heritage Areas.</a:t>
            </a:r>
          </a:p>
          <a:p>
            <a:r>
              <a:rPr lang="en-AU" b="0" baseline="0" dirty="0" smtClean="0"/>
              <a:t>Rules restrict activities that can take place in these areas and create offences for harming fauna within the area</a:t>
            </a:r>
            <a:endParaRPr lang="en-AU" b="0" dirty="0" smtClean="0"/>
          </a:p>
          <a:p>
            <a:endParaRPr lang="en-AU" b="0" dirty="0"/>
          </a:p>
        </p:txBody>
      </p:sp>
      <p:sp>
        <p:nvSpPr>
          <p:cNvPr id="4" name="Slide Number Placeholder 3"/>
          <p:cNvSpPr>
            <a:spLocks noGrp="1"/>
          </p:cNvSpPr>
          <p:nvPr>
            <p:ph type="sldNum" sz="quarter" idx="10"/>
          </p:nvPr>
        </p:nvSpPr>
        <p:spPr/>
        <p:txBody>
          <a:bodyPr/>
          <a:lstStyle/>
          <a:p>
            <a:fld id="{DBB71D5B-B80B-46A7-895B-E79939F30947}" type="slidenum">
              <a:rPr lang="en-AU" smtClean="0"/>
              <a:pPr/>
              <a:t>4</a:t>
            </a:fld>
            <a:endParaRPr lang="en-AU"/>
          </a:p>
        </p:txBody>
      </p:sp>
    </p:spTree>
    <p:extLst>
      <p:ext uri="{BB962C8B-B14F-4D97-AF65-F5344CB8AC3E}">
        <p14:creationId xmlns:p14="http://schemas.microsoft.com/office/powerpoint/2010/main" val="374809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Planning law triggers the operation of many</a:t>
            </a:r>
            <a:r>
              <a:rPr lang="en-AU" baseline="0" dirty="0" smtClean="0"/>
              <a:t> environmental laws.</a:t>
            </a:r>
          </a:p>
          <a:p>
            <a:endParaRPr lang="en-AU" baseline="0" dirty="0" smtClean="0"/>
          </a:p>
          <a:p>
            <a:r>
              <a:rPr lang="en-AU" baseline="0" dirty="0" smtClean="0"/>
              <a:t>However, for developments categorised as State significant developments, the trigger is often switched off. So the developments that are likely to have the most impact, don’t trigger the environmental laws designed to protect threatened species.</a:t>
            </a:r>
            <a:endParaRPr lang="en-AU" dirty="0"/>
          </a:p>
        </p:txBody>
      </p:sp>
      <p:sp>
        <p:nvSpPr>
          <p:cNvPr id="4" name="Slide Number Placeholder 3"/>
          <p:cNvSpPr>
            <a:spLocks noGrp="1"/>
          </p:cNvSpPr>
          <p:nvPr>
            <p:ph type="sldNum" sz="quarter" idx="10"/>
          </p:nvPr>
        </p:nvSpPr>
        <p:spPr/>
        <p:txBody>
          <a:bodyPr/>
          <a:lstStyle/>
          <a:p>
            <a:fld id="{DBB71D5B-B80B-46A7-895B-E79939F30947}" type="slidenum">
              <a:rPr lang="en-AU" smtClean="0"/>
              <a:pPr/>
              <a:t>5</a:t>
            </a:fld>
            <a:endParaRPr lang="en-AU"/>
          </a:p>
        </p:txBody>
      </p:sp>
    </p:spTree>
    <p:extLst>
      <p:ext uri="{BB962C8B-B14F-4D97-AF65-F5344CB8AC3E}">
        <p14:creationId xmlns:p14="http://schemas.microsoft.com/office/powerpoint/2010/main" val="408299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Focus on procedure, not outcomes</a:t>
            </a:r>
          </a:p>
          <a:p>
            <a:endParaRPr lang="en-AU" b="1" dirty="0" smtClean="0"/>
          </a:p>
          <a:p>
            <a:pPr marL="171450" indent="-171450">
              <a:buFont typeface="Arial" panose="020B0604020202020204" pitchFamily="34" charset="0"/>
              <a:buChar char="•"/>
            </a:pPr>
            <a:r>
              <a:rPr lang="en-AU" b="0" dirty="0" smtClean="0"/>
              <a:t>TSC</a:t>
            </a:r>
            <a:r>
              <a:rPr lang="en-AU" b="0" baseline="0" dirty="0" smtClean="0"/>
              <a:t> Act focuses on process for listing species but does not appear to have an end game in mind. No legal requirement for the species to recover.</a:t>
            </a:r>
          </a:p>
          <a:p>
            <a:pPr marL="171450" indent="-171450">
              <a:buFont typeface="Arial" panose="020B0604020202020204" pitchFamily="34" charset="0"/>
              <a:buChar char="•"/>
            </a:pPr>
            <a:r>
              <a:rPr lang="en-AU" b="0" baseline="0" dirty="0" smtClean="0"/>
              <a:t>Developments likely to impact on threatened species require a Species Impact Statement, but development can still be approved even where the study shows there will be a devastating impact. There is no restriction on decision-making.</a:t>
            </a:r>
          </a:p>
          <a:p>
            <a:pPr marL="171450" indent="-171450">
              <a:buFont typeface="Arial" panose="020B0604020202020204" pitchFamily="34" charset="0"/>
              <a:buChar char="•"/>
            </a:pPr>
            <a:r>
              <a:rPr lang="en-AU" b="0" baseline="0" dirty="0" smtClean="0"/>
              <a:t>There is no prohibition on making a species extinct, so long as the correct procedure is followed.</a:t>
            </a:r>
          </a:p>
          <a:p>
            <a:pPr marL="171450" indent="-171450">
              <a:buFont typeface="Arial" panose="020B0604020202020204" pitchFamily="34" charset="0"/>
              <a:buChar char="•"/>
            </a:pPr>
            <a:endParaRPr lang="en-AU" b="0" baseline="0" dirty="0" smtClean="0"/>
          </a:p>
          <a:p>
            <a:pPr marL="0" indent="0">
              <a:buFont typeface="Arial" panose="020B0604020202020204" pitchFamily="34" charset="0"/>
              <a:buNone/>
            </a:pPr>
            <a:r>
              <a:rPr lang="en-AU" b="1" dirty="0" smtClean="0"/>
              <a:t>Scientific methodologies</a:t>
            </a:r>
          </a:p>
          <a:p>
            <a:pPr marL="0" indent="0">
              <a:buFont typeface="Arial" panose="020B0604020202020204" pitchFamily="34" charset="0"/>
              <a:buNone/>
            </a:pPr>
            <a:endParaRPr lang="en-AU" b="1" dirty="0" smtClean="0"/>
          </a:p>
          <a:p>
            <a:pPr marL="171450" indent="-171450">
              <a:buFont typeface="Arial" panose="020B0604020202020204" pitchFamily="34" charset="0"/>
              <a:buChar char="•"/>
            </a:pPr>
            <a:r>
              <a:rPr lang="en-AU" b="0" dirty="0" smtClean="0"/>
              <a:t>Many decision-makin</a:t>
            </a:r>
            <a:r>
              <a:rPr lang="en-AU" b="0" baseline="0" dirty="0" smtClean="0"/>
              <a:t>g processes under environmental law are now constrained by scientific methodologies.</a:t>
            </a:r>
          </a:p>
          <a:p>
            <a:pPr marL="171450" indent="-171450">
              <a:buFont typeface="Arial" panose="020B0604020202020204" pitchFamily="34" charset="0"/>
              <a:buChar char="•"/>
            </a:pPr>
            <a:r>
              <a:rPr lang="en-AU" b="0" baseline="0" dirty="0" smtClean="0"/>
              <a:t>These tools allow data to be entered and deliver a result. </a:t>
            </a:r>
            <a:r>
              <a:rPr lang="en-AU" b="0" baseline="0" dirty="0" err="1" smtClean="0"/>
              <a:t>Biobanking</a:t>
            </a:r>
            <a:r>
              <a:rPr lang="en-AU" b="0" baseline="0" dirty="0" smtClean="0"/>
              <a:t> tool indicates which types and the number of </a:t>
            </a:r>
            <a:r>
              <a:rPr lang="en-AU" b="0" baseline="0" dirty="0" err="1" smtClean="0"/>
              <a:t>biobanking</a:t>
            </a:r>
            <a:r>
              <a:rPr lang="en-AU" b="0" baseline="0" dirty="0" smtClean="0"/>
              <a:t> credits that a piece of land will generate.</a:t>
            </a:r>
          </a:p>
          <a:p>
            <a:pPr marL="0" indent="0">
              <a:buFont typeface="Arial" panose="020B0604020202020204" pitchFamily="34" charset="0"/>
              <a:buNone/>
            </a:pPr>
            <a:endParaRPr lang="en-AU" b="0" dirty="0" smtClean="0"/>
          </a:p>
          <a:p>
            <a:pPr marL="0" indent="0">
              <a:buFont typeface="Arial" panose="020B0604020202020204" pitchFamily="34" charset="0"/>
              <a:buNone/>
            </a:pPr>
            <a:r>
              <a:rPr lang="en-AU" b="1" dirty="0" smtClean="0"/>
              <a:t>Move towards a landscape approach</a:t>
            </a:r>
          </a:p>
          <a:p>
            <a:pPr marL="0" indent="0">
              <a:buFont typeface="Arial" panose="020B0604020202020204" pitchFamily="34" charset="0"/>
              <a:buNone/>
            </a:pPr>
            <a:endParaRPr lang="en-AU" b="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baseline="0" dirty="0" smtClean="0"/>
              <a:t>Efforts to protect individual species are time and money intensive and are not working. There is a recognition that not all species can be saved, especially in light of climate change. The focus is shifting to a landscape approach where the habitat is conserved as much as possible.</a:t>
            </a:r>
            <a:endParaRPr lang="en-AU" b="0" dirty="0" smtClean="0"/>
          </a:p>
          <a:p>
            <a:pPr marL="0" indent="0">
              <a:buFont typeface="Arial" panose="020B0604020202020204" pitchFamily="34" charset="0"/>
              <a:buNone/>
            </a:pPr>
            <a:endParaRPr lang="en-AU" b="0" dirty="0" smtClean="0"/>
          </a:p>
          <a:p>
            <a:pPr marL="0" indent="0">
              <a:buFont typeface="Arial" panose="020B0604020202020204" pitchFamily="34" charset="0"/>
              <a:buNone/>
            </a:pPr>
            <a:r>
              <a:rPr lang="en-AU" b="0" dirty="0" smtClean="0"/>
              <a:t>In planning, </a:t>
            </a:r>
            <a:r>
              <a:rPr lang="en-AU" b="0" dirty="0" err="1" smtClean="0"/>
              <a:t>biocertification</a:t>
            </a:r>
            <a:r>
              <a:rPr lang="en-AU" b="0" dirty="0" smtClean="0"/>
              <a:t> is used</a:t>
            </a:r>
            <a:r>
              <a:rPr lang="en-AU" b="0" baseline="0" dirty="0" smtClean="0"/>
              <a:t> to avoid the need for Species Impact Statements. </a:t>
            </a:r>
            <a:r>
              <a:rPr lang="en-AU" b="0" baseline="0" dirty="0" err="1" smtClean="0"/>
              <a:t>Biocertif</a:t>
            </a:r>
            <a:r>
              <a:rPr lang="en-AU" b="0" dirty="0" err="1" smtClean="0"/>
              <a:t>ication</a:t>
            </a:r>
            <a:r>
              <a:rPr lang="en-AU" b="0" dirty="0" smtClean="0"/>
              <a:t> looks at a landscape and identifies areas of high biodiversity</a:t>
            </a:r>
            <a:r>
              <a:rPr lang="en-AU" b="0" baseline="0" dirty="0" smtClean="0"/>
              <a:t> value</a:t>
            </a:r>
            <a:r>
              <a:rPr lang="en-AU" b="0" dirty="0" smtClean="0"/>
              <a:t>. It</a:t>
            </a:r>
            <a:r>
              <a:rPr lang="en-AU" b="0" baseline="0" dirty="0" smtClean="0"/>
              <a:t> sets out m</a:t>
            </a:r>
            <a:r>
              <a:rPr lang="en-AU" b="0" dirty="0" smtClean="0"/>
              <a:t>easures to improve or maintain this biodiversity. </a:t>
            </a:r>
            <a:r>
              <a:rPr lang="en-AU" b="0" baseline="0" dirty="0" smtClean="0"/>
              <a:t>The expectation is that everywhere not set aside for conservation will be fit for development and the need for site based assessments is removed.</a:t>
            </a:r>
          </a:p>
          <a:p>
            <a:pPr marL="0" indent="0">
              <a:buFont typeface="Arial" panose="020B0604020202020204" pitchFamily="34" charset="0"/>
              <a:buNone/>
            </a:pPr>
            <a:endParaRPr lang="en-AU" b="0" baseline="0" dirty="0" smtClean="0"/>
          </a:p>
          <a:p>
            <a:pPr marL="0" indent="0">
              <a:buFont typeface="Arial" panose="020B0604020202020204" pitchFamily="34" charset="0"/>
              <a:buNone/>
            </a:pPr>
            <a:r>
              <a:rPr lang="en-AU" b="0" baseline="0" dirty="0" smtClean="0"/>
              <a:t>There is a move to more landscape assessments in forestry – to avoid the need for pre-logging surveys for threatened species.</a:t>
            </a:r>
          </a:p>
          <a:p>
            <a:pPr marL="0" indent="0">
              <a:buFont typeface="Arial" panose="020B0604020202020204" pitchFamily="34" charset="0"/>
              <a:buNone/>
            </a:pPr>
            <a:endParaRPr lang="en-AU" b="0" baseline="0" dirty="0" smtClean="0"/>
          </a:p>
          <a:p>
            <a:pPr marL="0" indent="0">
              <a:buFont typeface="Arial" panose="020B0604020202020204" pitchFamily="34" charset="0"/>
              <a:buNone/>
            </a:pPr>
            <a:r>
              <a:rPr lang="en-AU" b="1" dirty="0" smtClean="0"/>
              <a:t>Move towards offsets</a:t>
            </a:r>
          </a:p>
          <a:p>
            <a:pPr marL="0" indent="0">
              <a:buFont typeface="Arial" panose="020B0604020202020204" pitchFamily="34" charset="0"/>
              <a:buNone/>
            </a:pPr>
            <a:endParaRPr lang="en-AU" b="1" dirty="0" smtClean="0"/>
          </a:p>
          <a:p>
            <a:pPr marL="0" indent="0">
              <a:buFont typeface="Arial" panose="020B0604020202020204" pitchFamily="34" charset="0"/>
              <a:buNone/>
            </a:pPr>
            <a:r>
              <a:rPr lang="en-AU" b="0" dirty="0" smtClean="0"/>
              <a:t>The ideal approach is avoid, mitigate then offset.</a:t>
            </a:r>
          </a:p>
          <a:p>
            <a:pPr marL="0" indent="0">
              <a:buFont typeface="Arial" panose="020B0604020202020204" pitchFamily="34" charset="0"/>
              <a:buNone/>
            </a:pPr>
            <a:endParaRPr lang="en-AU" b="0" dirty="0" smtClean="0"/>
          </a:p>
          <a:p>
            <a:pPr marL="0" indent="0">
              <a:buFont typeface="Arial" panose="020B0604020202020204" pitchFamily="34" charset="0"/>
              <a:buNone/>
            </a:pPr>
            <a:r>
              <a:rPr lang="en-AU" b="0" dirty="0" smtClean="0"/>
              <a:t>However,</a:t>
            </a:r>
            <a:r>
              <a:rPr lang="en-AU" b="0" baseline="0" dirty="0" smtClean="0"/>
              <a:t> offsets are becoming increasingly popular. </a:t>
            </a:r>
          </a:p>
          <a:p>
            <a:pPr marL="0" indent="0">
              <a:buFont typeface="Arial" panose="020B0604020202020204" pitchFamily="34" charset="0"/>
              <a:buNone/>
            </a:pPr>
            <a:endParaRPr lang="en-AU" b="0" baseline="0" dirty="0" smtClean="0"/>
          </a:p>
          <a:p>
            <a:pPr marL="0" indent="0">
              <a:buFont typeface="Arial" panose="020B0604020202020204" pitchFamily="34" charset="0"/>
              <a:buNone/>
            </a:pPr>
            <a:r>
              <a:rPr lang="en-AU" b="0" baseline="0" dirty="0" smtClean="0"/>
              <a:t>Offsetting seeks to make up for damage done to biodiversity values in one location by preserving the same biodiversity values in another location. The test is that the offset must maintain or improve overall biodiversity values. </a:t>
            </a:r>
          </a:p>
          <a:p>
            <a:pPr marL="0" indent="0">
              <a:buFont typeface="Arial" panose="020B0604020202020204" pitchFamily="34" charset="0"/>
              <a:buNone/>
            </a:pPr>
            <a:endParaRPr lang="en-AU" b="0" baseline="0" dirty="0" smtClean="0"/>
          </a:p>
          <a:p>
            <a:pPr marL="0" indent="0">
              <a:buFont typeface="Arial" panose="020B0604020202020204" pitchFamily="34" charset="0"/>
              <a:buNone/>
            </a:pPr>
            <a:r>
              <a:rPr lang="en-AU" b="0" baseline="0" dirty="0" err="1" smtClean="0"/>
              <a:t>Biobanking</a:t>
            </a:r>
            <a:r>
              <a:rPr lang="en-AU" b="0" baseline="0" dirty="0" smtClean="0"/>
              <a:t>, </a:t>
            </a:r>
            <a:r>
              <a:rPr lang="en-AU" b="0" baseline="0" dirty="0" err="1" smtClean="0"/>
              <a:t>Biocertification</a:t>
            </a:r>
            <a:r>
              <a:rPr lang="en-AU" b="0" baseline="0" dirty="0" smtClean="0"/>
              <a:t> and the biometric tool are all offset based mechanisms.</a:t>
            </a:r>
          </a:p>
          <a:p>
            <a:pPr marL="0" indent="0">
              <a:buFont typeface="Arial" panose="020B0604020202020204" pitchFamily="34" charset="0"/>
              <a:buNone/>
            </a:pPr>
            <a:endParaRPr lang="en-AU"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t>Gradual weakening of offset requirements.  Weakening the like for like requirement. Legal mechanisms for offsetting also need to be strengthened in light of the Bulga case.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t>Proposal</a:t>
            </a:r>
            <a:r>
              <a:rPr lang="en-AU" sz="1200" baseline="0" dirty="0" smtClean="0"/>
              <a:t> that i</a:t>
            </a:r>
            <a:r>
              <a:rPr lang="en-AU" sz="1200" dirty="0" smtClean="0"/>
              <a:t>f no offset available – pay money</a:t>
            </a: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10"/>
          </p:nvPr>
        </p:nvSpPr>
        <p:spPr/>
        <p:txBody>
          <a:bodyPr/>
          <a:lstStyle/>
          <a:p>
            <a:fld id="{DBB71D5B-B80B-46A7-895B-E79939F30947}" type="slidenum">
              <a:rPr lang="en-AU" smtClean="0"/>
              <a:pPr/>
              <a:t>6</a:t>
            </a:fld>
            <a:endParaRPr lang="en-AU"/>
          </a:p>
        </p:txBody>
      </p:sp>
    </p:spTree>
    <p:extLst>
      <p:ext uri="{BB962C8B-B14F-4D97-AF65-F5344CB8AC3E}">
        <p14:creationId xmlns:p14="http://schemas.microsoft.com/office/powerpoint/2010/main" val="165873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Bats</a:t>
            </a:r>
          </a:p>
          <a:p>
            <a:endParaRPr lang="en-AU" dirty="0" smtClean="0"/>
          </a:p>
          <a:p>
            <a:r>
              <a:rPr lang="en-AU" dirty="0" smtClean="0"/>
              <a:t>Grey headed flying foxes</a:t>
            </a:r>
            <a:r>
              <a:rPr lang="en-AU" baseline="0" dirty="0" smtClean="0"/>
              <a:t> roost in the Sydney botanic gardens. They are listed as endangered under the EPBC Act</a:t>
            </a:r>
          </a:p>
          <a:p>
            <a:endParaRPr lang="en-AU" baseline="0" dirty="0" smtClean="0"/>
          </a:p>
          <a:p>
            <a:r>
              <a:rPr lang="en-AU" baseline="0" dirty="0" smtClean="0"/>
              <a:t>Causing damage to trees. Botanic Gardens sought permission to disperse the bats. The Federal Environment Minister granted approval.</a:t>
            </a:r>
          </a:p>
          <a:p>
            <a:endParaRPr lang="en-AU" baseline="0" dirty="0" smtClean="0"/>
          </a:p>
          <a:p>
            <a:r>
              <a:rPr lang="en-AU" baseline="0" dirty="0" smtClean="0"/>
              <a:t>The BG population represented 8.5% of the total population. Loss of roosting habitat was identified in the National Recovery Plan as a high priority threat to the species.</a:t>
            </a:r>
          </a:p>
          <a:p>
            <a:endParaRPr lang="en-AU" baseline="0" dirty="0" smtClean="0"/>
          </a:p>
          <a:p>
            <a:pPr fontAlgn="t"/>
            <a:r>
              <a:rPr lang="en-AU" sz="1200" b="0" i="0" kern="1200" dirty="0" smtClean="0">
                <a:solidFill>
                  <a:schemeClr val="tx1"/>
                </a:solidFill>
                <a:effectLst/>
                <a:latin typeface="+mn-lt"/>
                <a:ea typeface="+mn-ea"/>
                <a:cs typeface="+mn-cs"/>
              </a:rPr>
              <a:t>EDO</a:t>
            </a:r>
            <a:r>
              <a:rPr lang="en-AU" sz="1200" b="0" i="0" kern="1200" baseline="0" dirty="0" smtClean="0">
                <a:solidFill>
                  <a:schemeClr val="tx1"/>
                </a:solidFill>
                <a:effectLst/>
                <a:latin typeface="+mn-lt"/>
                <a:ea typeface="+mn-ea"/>
                <a:cs typeface="+mn-cs"/>
              </a:rPr>
              <a:t> represented Bat Advocacy NSW in challenging the Minister’s decision on a number of technical points including that the Minister failed to have regard to the fact that the Botanic Gardens was critical habitat and the adverse impacts of the approval given the duration of 17 years.</a:t>
            </a:r>
          </a:p>
          <a:p>
            <a:pPr fontAlgn="t"/>
            <a:endParaRPr lang="en-AU" sz="1200" b="0" i="0" kern="1200" baseline="0" dirty="0" smtClean="0">
              <a:solidFill>
                <a:schemeClr val="tx1"/>
              </a:solidFill>
              <a:effectLst/>
              <a:latin typeface="+mn-lt"/>
              <a:ea typeface="+mn-ea"/>
              <a:cs typeface="+mn-cs"/>
            </a:endParaRPr>
          </a:p>
          <a:p>
            <a:pPr fontAlgn="t"/>
            <a:r>
              <a:rPr lang="en-AU" sz="1200" b="0" i="0" kern="1200" baseline="0" dirty="0" smtClean="0">
                <a:solidFill>
                  <a:schemeClr val="tx1"/>
                </a:solidFill>
                <a:effectLst/>
                <a:latin typeface="+mn-lt"/>
                <a:ea typeface="+mn-ea"/>
                <a:cs typeface="+mn-cs"/>
              </a:rPr>
              <a:t>The Court rejected all the grounds. The Minister had satisfied the procedural requirements of the EPBC Act. Therefore, the decision was valid, even though it was likely to have a significant impact on an endangered species.</a:t>
            </a:r>
          </a:p>
          <a:p>
            <a:pPr fontAlgn="t"/>
            <a:endParaRPr lang="en-AU" sz="1200" b="0" i="0" kern="1200" baseline="0" dirty="0" smtClean="0">
              <a:solidFill>
                <a:schemeClr val="tx1"/>
              </a:solidFill>
              <a:effectLst/>
              <a:latin typeface="+mn-lt"/>
              <a:ea typeface="+mn-ea"/>
              <a:cs typeface="+mn-cs"/>
            </a:endParaRPr>
          </a:p>
          <a:p>
            <a:pPr fontAlgn="t"/>
            <a:r>
              <a:rPr lang="en-AU" sz="1200" b="1" i="0" kern="1200" dirty="0" smtClean="0">
                <a:solidFill>
                  <a:schemeClr val="tx1"/>
                </a:solidFill>
                <a:effectLst/>
                <a:latin typeface="+mn-lt"/>
                <a:ea typeface="+mn-ea"/>
                <a:cs typeface="+mn-cs"/>
              </a:rPr>
              <a:t>Honey eater</a:t>
            </a:r>
          </a:p>
          <a:p>
            <a:pPr fontAlgn="t"/>
            <a:endParaRPr lang="en-AU" sz="1200" b="1" i="0" kern="1200" dirty="0" smtClean="0">
              <a:solidFill>
                <a:schemeClr val="tx1"/>
              </a:solidFill>
              <a:effectLst/>
              <a:latin typeface="+mn-lt"/>
              <a:ea typeface="+mn-ea"/>
              <a:cs typeface="+mn-cs"/>
            </a:endParaRPr>
          </a:p>
          <a:p>
            <a:pPr fontAlgn="t"/>
            <a:r>
              <a:rPr lang="en-AU" sz="1200" b="0" i="0" kern="1200" dirty="0" smtClean="0">
                <a:solidFill>
                  <a:schemeClr val="tx1"/>
                </a:solidFill>
                <a:effectLst/>
                <a:latin typeface="+mn-lt"/>
                <a:ea typeface="+mn-ea"/>
                <a:cs typeface="+mn-cs"/>
              </a:rPr>
              <a:t>A Hunter Valley community group is seeking to protect the critically endangered Regent Honeyeater (pictured) by taking legal action against Cessnock Council’s approval of a steel fabrication facility on land which includes potential habitat for the rare bird.</a:t>
            </a:r>
          </a:p>
          <a:p>
            <a:pPr fontAlgn="t"/>
            <a:endParaRPr lang="en-AU" sz="1200" b="0" i="0" kern="1200" dirty="0" smtClean="0">
              <a:solidFill>
                <a:schemeClr val="tx1"/>
              </a:solidFill>
              <a:effectLst/>
              <a:latin typeface="+mn-lt"/>
              <a:ea typeface="+mn-ea"/>
              <a:cs typeface="+mn-cs"/>
            </a:endParaRPr>
          </a:p>
          <a:p>
            <a:pPr fontAlgn="t"/>
            <a:r>
              <a:rPr lang="en-AU" sz="1200" b="0" i="0" kern="1200" dirty="0" smtClean="0">
                <a:solidFill>
                  <a:schemeClr val="tx1"/>
                </a:solidFill>
                <a:effectLst/>
                <a:latin typeface="+mn-lt"/>
                <a:ea typeface="+mn-ea"/>
                <a:cs typeface="+mn-cs"/>
              </a:rPr>
              <a:t>Council approved the facility on land</a:t>
            </a:r>
            <a:r>
              <a:rPr lang="en-AU" sz="1200" b="0" i="0" kern="1200" baseline="0" dirty="0" smtClean="0">
                <a:solidFill>
                  <a:schemeClr val="tx1"/>
                </a:solidFill>
                <a:effectLst/>
                <a:latin typeface="+mn-lt"/>
                <a:ea typeface="+mn-ea"/>
                <a:cs typeface="+mn-cs"/>
              </a:rPr>
              <a:t> containing </a:t>
            </a:r>
            <a:r>
              <a:rPr lang="en-AU" sz="1200" b="0" i="0" kern="1200" dirty="0" smtClean="0">
                <a:solidFill>
                  <a:schemeClr val="tx1"/>
                </a:solidFill>
                <a:effectLst/>
                <a:latin typeface="+mn-lt"/>
                <a:ea typeface="+mn-ea"/>
                <a:cs typeface="+mn-cs"/>
              </a:rPr>
              <a:t>one of the few remaining viable breeding sites for the Regent Honeyeater in Australia, supporting about 10 per cent of the national (and therefore global) population of between 350 to 400 birds</a:t>
            </a:r>
          </a:p>
          <a:p>
            <a:pPr fontAlgn="t"/>
            <a:r>
              <a:rPr lang="en-AU" sz="1200" b="0" i="0" kern="1200" dirty="0" smtClean="0">
                <a:solidFill>
                  <a:schemeClr val="tx1"/>
                </a:solidFill>
                <a:effectLst/>
                <a:latin typeface="+mn-lt"/>
                <a:ea typeface="+mn-ea"/>
                <a:cs typeface="+mn-cs"/>
              </a:rPr>
              <a:t>.</a:t>
            </a:r>
          </a:p>
          <a:p>
            <a:pPr fontAlgn="t"/>
            <a:r>
              <a:rPr lang="en-AU" sz="1200" b="0" i="0" kern="1200" dirty="0" smtClean="0">
                <a:solidFill>
                  <a:schemeClr val="tx1"/>
                </a:solidFill>
                <a:effectLst/>
                <a:latin typeface="+mn-lt"/>
                <a:ea typeface="+mn-ea"/>
                <a:cs typeface="+mn-cs"/>
              </a:rPr>
              <a:t>The Regent Honeyeater is</a:t>
            </a:r>
            <a:r>
              <a:rPr lang="en-AU" sz="1200" b="0" i="0" kern="1200" baseline="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critically endangered</a:t>
            </a:r>
          </a:p>
          <a:p>
            <a:pPr fontAlgn="t"/>
            <a:endParaRPr lang="en-AU" sz="1200" b="0" i="0" kern="1200" dirty="0" smtClean="0">
              <a:solidFill>
                <a:schemeClr val="tx1"/>
              </a:solidFill>
              <a:effectLst/>
              <a:latin typeface="+mn-lt"/>
              <a:ea typeface="+mn-ea"/>
              <a:cs typeface="+mn-cs"/>
            </a:endParaRPr>
          </a:p>
          <a:p>
            <a:pPr fontAlgn="t"/>
            <a:r>
              <a:rPr lang="en-AU" sz="1200" b="0" i="0" kern="1200" dirty="0" smtClean="0">
                <a:solidFill>
                  <a:schemeClr val="tx1"/>
                </a:solidFill>
                <a:effectLst/>
                <a:latin typeface="+mn-lt"/>
                <a:ea typeface="+mn-ea"/>
                <a:cs typeface="+mn-cs"/>
              </a:rPr>
              <a:t>Friends of </a:t>
            </a:r>
            <a:r>
              <a:rPr lang="en-AU" sz="1200" b="0" i="0" kern="1200" dirty="0" err="1" smtClean="0">
                <a:solidFill>
                  <a:schemeClr val="tx1"/>
                </a:solidFill>
                <a:effectLst/>
                <a:latin typeface="+mn-lt"/>
                <a:ea typeface="+mn-ea"/>
                <a:cs typeface="+mn-cs"/>
              </a:rPr>
              <a:t>Tumblebee</a:t>
            </a:r>
            <a:r>
              <a:rPr lang="en-AU" sz="1200" b="0" i="0" kern="1200" dirty="0" smtClean="0">
                <a:solidFill>
                  <a:schemeClr val="tx1"/>
                </a:solidFill>
                <a:effectLst/>
                <a:latin typeface="+mn-lt"/>
                <a:ea typeface="+mn-ea"/>
                <a:cs typeface="+mn-cs"/>
              </a:rPr>
              <a:t> claim that the proposed development is likely to significantly affect the Regent Honeyeater, and therefore the development application should have been accompanied by a Species Impact Statement (SIS).</a:t>
            </a:r>
          </a:p>
          <a:p>
            <a:pPr fontAlgn="t"/>
            <a:endParaRPr lang="en-AU" sz="1200" b="0" i="0" kern="1200" dirty="0" smtClean="0">
              <a:solidFill>
                <a:schemeClr val="tx1"/>
              </a:solidFill>
              <a:effectLst/>
              <a:latin typeface="+mn-lt"/>
              <a:ea typeface="+mn-ea"/>
              <a:cs typeface="+mn-cs"/>
            </a:endParaRPr>
          </a:p>
          <a:p>
            <a:pPr fontAlgn="t"/>
            <a:r>
              <a:rPr lang="en-AU" sz="1200" b="0" i="0" kern="1200" dirty="0" smtClean="0">
                <a:solidFill>
                  <a:schemeClr val="tx1"/>
                </a:solidFill>
                <a:effectLst/>
                <a:latin typeface="+mn-lt"/>
                <a:ea typeface="+mn-ea"/>
                <a:cs typeface="+mn-cs"/>
              </a:rPr>
              <a:t>The purpose of an SIS is to provide the Council with detailed information about how the proposed development would affect the critically endangered Regent Honeyeater, and to assist the Council in deciding whether or not to approve the development.  </a:t>
            </a:r>
          </a:p>
          <a:p>
            <a:pPr fontAlgn="t"/>
            <a:endParaRPr lang="en-AU" sz="1200" b="0" i="0" kern="1200" dirty="0" smtClean="0">
              <a:solidFill>
                <a:schemeClr val="tx1"/>
              </a:solidFill>
              <a:effectLst/>
              <a:latin typeface="+mn-lt"/>
              <a:ea typeface="+mn-ea"/>
              <a:cs typeface="+mn-cs"/>
            </a:endParaRPr>
          </a:p>
          <a:p>
            <a:pPr fontAlgn="t"/>
            <a:r>
              <a:rPr lang="en-AU" sz="1200" b="0" i="0" kern="1200" dirty="0" smtClean="0">
                <a:solidFill>
                  <a:schemeClr val="tx1"/>
                </a:solidFill>
                <a:effectLst/>
                <a:latin typeface="+mn-lt"/>
                <a:ea typeface="+mn-ea"/>
                <a:cs typeface="+mn-cs"/>
              </a:rPr>
              <a:t>If successful,</a:t>
            </a:r>
            <a:r>
              <a:rPr lang="en-AU" sz="1200" b="0" i="0" kern="1200" baseline="0" dirty="0" smtClean="0">
                <a:solidFill>
                  <a:schemeClr val="tx1"/>
                </a:solidFill>
                <a:effectLst/>
                <a:latin typeface="+mn-lt"/>
                <a:ea typeface="+mn-ea"/>
                <a:cs typeface="+mn-cs"/>
              </a:rPr>
              <a:t> the Council will have to require a SIS before approving the development, but can still approve the development.</a:t>
            </a:r>
          </a:p>
          <a:p>
            <a:pPr fontAlgn="t"/>
            <a:endParaRPr lang="en-AU" sz="1200" b="0" i="0" kern="1200" baseline="0" dirty="0" smtClean="0">
              <a:solidFill>
                <a:schemeClr val="tx1"/>
              </a:solidFill>
              <a:effectLst/>
              <a:latin typeface="+mn-lt"/>
              <a:ea typeface="+mn-ea"/>
              <a:cs typeface="+mn-cs"/>
            </a:endParaRPr>
          </a:p>
          <a:p>
            <a:pPr fontAlgn="t"/>
            <a:endParaRPr lang="en-AU"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B71D5B-B80B-46A7-895B-E79939F30947}" type="slidenum">
              <a:rPr lang="en-AU" smtClean="0"/>
              <a:pPr/>
              <a:t>7</a:t>
            </a:fld>
            <a:endParaRPr lang="en-AU"/>
          </a:p>
        </p:txBody>
      </p:sp>
    </p:spTree>
    <p:extLst>
      <p:ext uri="{BB962C8B-B14F-4D97-AF65-F5344CB8AC3E}">
        <p14:creationId xmlns:p14="http://schemas.microsoft.com/office/powerpoint/2010/main" val="32629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smtClean="0"/>
              <a:t>Conservation</a:t>
            </a:r>
            <a:r>
              <a:rPr lang="en-AU" baseline="0" dirty="0" smtClean="0"/>
              <a:t> on Private Land will become more important</a:t>
            </a:r>
          </a:p>
          <a:p>
            <a:pPr marL="685800" lvl="1" indent="-228600">
              <a:buAutoNum type="arabicPeriod"/>
            </a:pPr>
            <a:r>
              <a:rPr lang="en-AU" baseline="0" dirty="0" smtClean="0"/>
              <a:t>State </a:t>
            </a:r>
            <a:r>
              <a:rPr lang="en-AU" baseline="0" dirty="0" err="1" smtClean="0"/>
              <a:t>Gov</a:t>
            </a:r>
            <a:r>
              <a:rPr lang="en-AU" baseline="0" dirty="0" smtClean="0"/>
              <a:t> has wanted to open up national parks to more commercial activities</a:t>
            </a:r>
          </a:p>
          <a:p>
            <a:pPr marL="685800" lvl="1" indent="-228600">
              <a:buAutoNum type="arabicPeriod"/>
            </a:pPr>
            <a:r>
              <a:rPr lang="en-AU" baseline="0" dirty="0" smtClean="0"/>
              <a:t>Federal </a:t>
            </a:r>
            <a:r>
              <a:rPr lang="en-AU" baseline="0" dirty="0" err="1" smtClean="0"/>
              <a:t>Gov</a:t>
            </a:r>
            <a:r>
              <a:rPr lang="en-AU" baseline="0" dirty="0" smtClean="0"/>
              <a:t> hostile to new national and marine parks </a:t>
            </a:r>
          </a:p>
          <a:p>
            <a:pPr marL="685800" lvl="1" indent="-228600">
              <a:buAutoNum type="arabicPeriod"/>
            </a:pPr>
            <a:r>
              <a:rPr lang="en-AU" baseline="0" dirty="0" smtClean="0"/>
              <a:t>Federal </a:t>
            </a:r>
            <a:r>
              <a:rPr lang="en-AU" baseline="0" dirty="0" err="1" smtClean="0"/>
              <a:t>Gov</a:t>
            </a:r>
            <a:r>
              <a:rPr lang="en-AU" baseline="0" dirty="0" smtClean="0"/>
              <a:t> wants to allow logging in national parks </a:t>
            </a:r>
          </a:p>
          <a:p>
            <a:pPr marL="685800" lvl="1" indent="-228600">
              <a:buAutoNum type="arabicPeriod"/>
            </a:pPr>
            <a:r>
              <a:rPr lang="en-AU" baseline="0" dirty="0" smtClean="0"/>
              <a:t>Federal </a:t>
            </a:r>
            <a:r>
              <a:rPr lang="en-AU" baseline="0" dirty="0" err="1" smtClean="0"/>
              <a:t>Gov</a:t>
            </a:r>
            <a:r>
              <a:rPr lang="en-AU" baseline="0" dirty="0" smtClean="0"/>
              <a:t> wants to remove areas from World Heritage</a:t>
            </a:r>
            <a:endParaRPr lang="en-AU" dirty="0" smtClean="0"/>
          </a:p>
          <a:p>
            <a:pPr marL="228600" indent="-228600">
              <a:buAutoNum type="arabicPeriod"/>
            </a:pPr>
            <a:endParaRPr lang="en-AU" baseline="0" dirty="0" smtClean="0"/>
          </a:p>
          <a:p>
            <a:pPr marL="228600" indent="-228600">
              <a:buAutoNum type="arabicPeriod"/>
            </a:pPr>
            <a:r>
              <a:rPr lang="en-AU" baseline="0" dirty="0" smtClean="0"/>
              <a:t>Many species may not be able to adapt to climate change and our laws will be tested. Strong view that it will no longer be possible to save everything as it is where it is. May be necessary to condemn some species to extinction because it would be too resource intensive to save them.</a:t>
            </a:r>
          </a:p>
        </p:txBody>
      </p:sp>
      <p:sp>
        <p:nvSpPr>
          <p:cNvPr id="4" name="Slide Number Placeholder 3"/>
          <p:cNvSpPr>
            <a:spLocks noGrp="1"/>
          </p:cNvSpPr>
          <p:nvPr>
            <p:ph type="sldNum" sz="quarter" idx="10"/>
          </p:nvPr>
        </p:nvSpPr>
        <p:spPr/>
        <p:txBody>
          <a:bodyPr/>
          <a:lstStyle/>
          <a:p>
            <a:fld id="{DBB71D5B-B80B-46A7-895B-E79939F30947}" type="slidenum">
              <a:rPr lang="en-AU" smtClean="0"/>
              <a:pPr/>
              <a:t>8</a:t>
            </a:fld>
            <a:endParaRPr lang="en-AU"/>
          </a:p>
        </p:txBody>
      </p:sp>
    </p:spTree>
    <p:extLst>
      <p:ext uri="{BB962C8B-B14F-4D97-AF65-F5344CB8AC3E}">
        <p14:creationId xmlns:p14="http://schemas.microsoft.com/office/powerpoint/2010/main" val="2935728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ed_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68313" y="4266282"/>
            <a:ext cx="6624637" cy="553998"/>
          </a:xfrm>
        </p:spPr>
        <p:txBody>
          <a:bodyPr lIns="0" tIns="0" rIns="108000" bIns="0" anchor="t" anchorCtr="0">
            <a:spAutoFit/>
          </a:bodyPr>
          <a:lstStyle>
            <a:lvl1pPr algn="l">
              <a:defRPr sz="3600" baseline="0">
                <a:solidFill>
                  <a:srgbClr val="717073"/>
                </a:solidFill>
                <a:latin typeface="Arial" pitchFamily="34" charset="0"/>
                <a:cs typeface="Arial" pitchFamily="34" charset="0"/>
              </a:defRPr>
            </a:lvl1pPr>
          </a:lstStyle>
          <a:p>
            <a:r>
              <a:rPr lang="en-US" dirty="0" smtClean="0"/>
              <a:t>Document heading here</a:t>
            </a:r>
            <a:endParaRPr lang="en-AU" dirty="0"/>
          </a:p>
        </p:txBody>
      </p:sp>
      <p:sp>
        <p:nvSpPr>
          <p:cNvPr id="3" name="Subtitle 2"/>
          <p:cNvSpPr>
            <a:spLocks noGrp="1"/>
          </p:cNvSpPr>
          <p:nvPr>
            <p:ph type="subTitle" idx="1" hasCustomPrompt="1"/>
          </p:nvPr>
        </p:nvSpPr>
        <p:spPr>
          <a:xfrm>
            <a:off x="468313" y="4832991"/>
            <a:ext cx="6624000" cy="400110"/>
          </a:xfrm>
        </p:spPr>
        <p:txBody>
          <a:bodyPr lIns="0" tIns="0" rIns="108000" bIns="0" anchor="t" anchorCtr="0">
            <a:spAutoFit/>
          </a:bodyPr>
          <a:lstStyle>
            <a:lvl1pPr marL="0" indent="0" algn="l">
              <a:buNone/>
              <a:defRPr sz="2600">
                <a:solidFill>
                  <a:srgbClr val="71707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here</a:t>
            </a:r>
            <a:endParaRPr lang="en-AU" dirty="0"/>
          </a:p>
        </p:txBody>
      </p:sp>
      <p:sp>
        <p:nvSpPr>
          <p:cNvPr id="8" name="Date Placeholder 3"/>
          <p:cNvSpPr>
            <a:spLocks noGrp="1"/>
          </p:cNvSpPr>
          <p:nvPr>
            <p:ph type="dt" sz="half" idx="10"/>
          </p:nvPr>
        </p:nvSpPr>
        <p:spPr>
          <a:xfrm>
            <a:off x="468000" y="6159600"/>
            <a:ext cx="2133600" cy="365125"/>
          </a:xfrm>
          <a:prstGeom prst="rect">
            <a:avLst/>
          </a:prstGeom>
        </p:spPr>
        <p:txBody>
          <a:bodyPr/>
          <a:lstStyle>
            <a:lvl1pPr>
              <a:defRPr sz="1800">
                <a:solidFill>
                  <a:srgbClr val="717073"/>
                </a:solidFill>
                <a:latin typeface="Arial" pitchFamily="34" charset="0"/>
                <a:cs typeface="Arial" pitchFamily="34" charset="0"/>
              </a:defRPr>
            </a:lvl1pPr>
          </a:lstStyle>
          <a:p>
            <a:r>
              <a:rPr lang="en-AU" dirty="0" smtClean="0"/>
              <a:t>13 April 2012</a:t>
            </a:r>
            <a:endParaRPr lang="en-AU" dirty="0"/>
          </a:p>
        </p:txBody>
      </p:sp>
    </p:spTree>
    <p:extLst>
      <p:ext uri="{BB962C8B-B14F-4D97-AF65-F5344CB8AC3E}">
        <p14:creationId xmlns:p14="http://schemas.microsoft.com/office/powerpoint/2010/main" val="385300226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ection 1_Content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Slide title here – Layout: Content 2</a:t>
            </a:r>
            <a:endParaRPr lang="en-AU" dirty="0"/>
          </a:p>
        </p:txBody>
      </p:sp>
      <p:sp>
        <p:nvSpPr>
          <p:cNvPr id="3" name="Content Placeholder 2"/>
          <p:cNvSpPr>
            <a:spLocks noGrp="1"/>
          </p:cNvSpPr>
          <p:nvPr>
            <p:ph sz="half" idx="1"/>
          </p:nvPr>
        </p:nvSpPr>
        <p:spPr>
          <a:xfrm>
            <a:off x="457200" y="1600201"/>
            <a:ext cx="4038600" cy="4133850"/>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buClr>
                <a:srgbClr val="00A5D9"/>
              </a:buClr>
            </a:pPr>
            <a:r>
              <a:rPr lang="en-US" dirty="0" smtClean="0"/>
              <a:t>Click to edit Master text styles</a:t>
            </a:r>
          </a:p>
          <a:p>
            <a:pPr lvl="1">
              <a:buClr>
                <a:srgbClr val="00A5D9"/>
              </a:buClr>
            </a:pPr>
            <a:r>
              <a:rPr lang="en-US" dirty="0" smtClean="0"/>
              <a:t>Second level</a:t>
            </a:r>
          </a:p>
          <a:p>
            <a:pPr lvl="2">
              <a:buClr>
                <a:srgbClr val="00A5D9"/>
              </a:buClr>
            </a:pPr>
            <a:r>
              <a:rPr lang="en-US" dirty="0" smtClean="0"/>
              <a:t>Third level</a:t>
            </a:r>
          </a:p>
          <a:p>
            <a:pPr lvl="3">
              <a:buClr>
                <a:srgbClr val="00A5D9"/>
              </a:buClr>
            </a:pPr>
            <a:r>
              <a:rPr lang="en-US" dirty="0" smtClean="0"/>
              <a:t>Fourth level</a:t>
            </a:r>
          </a:p>
          <a:p>
            <a:pPr lvl="4">
              <a:buClr>
                <a:srgbClr val="00A5D9"/>
              </a:buClr>
            </a:pPr>
            <a:r>
              <a:rPr lang="en-US" dirty="0" smtClean="0"/>
              <a:t>Fifth level</a:t>
            </a:r>
            <a:endParaRPr lang="en-AU" dirty="0"/>
          </a:p>
        </p:txBody>
      </p:sp>
      <p:sp>
        <p:nvSpPr>
          <p:cNvPr id="4" name="Content Placeholder 3"/>
          <p:cNvSpPr>
            <a:spLocks noGrp="1"/>
          </p:cNvSpPr>
          <p:nvPr>
            <p:ph sz="half" idx="2"/>
          </p:nvPr>
        </p:nvSpPr>
        <p:spPr>
          <a:xfrm>
            <a:off x="4648200" y="1600201"/>
            <a:ext cx="4038600" cy="413385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AU"/>
            </a:lvl5pPr>
          </a:lstStyle>
          <a:p>
            <a:pPr lvl="0">
              <a:buClr>
                <a:srgbClr val="00A5D9"/>
              </a:buClr>
            </a:pPr>
            <a:r>
              <a:rPr lang="en-US" smtClean="0"/>
              <a:t>Click to edit Master text styles</a:t>
            </a:r>
          </a:p>
          <a:p>
            <a:pPr lvl="1">
              <a:buClr>
                <a:srgbClr val="00A5D9"/>
              </a:buClr>
            </a:pPr>
            <a:r>
              <a:rPr lang="en-US" smtClean="0"/>
              <a:t>Second level</a:t>
            </a:r>
          </a:p>
          <a:p>
            <a:pPr lvl="2">
              <a:buClr>
                <a:srgbClr val="00A5D9"/>
              </a:buClr>
            </a:pPr>
            <a:r>
              <a:rPr lang="en-US" smtClean="0"/>
              <a:t>Third level</a:t>
            </a:r>
          </a:p>
          <a:p>
            <a:pPr lvl="3">
              <a:buClr>
                <a:srgbClr val="00A5D9"/>
              </a:buClr>
            </a:pPr>
            <a:r>
              <a:rPr lang="en-US" smtClean="0"/>
              <a:t>Fourth level</a:t>
            </a:r>
          </a:p>
          <a:p>
            <a:pPr lvl="4">
              <a:buClr>
                <a:srgbClr val="00A5D9"/>
              </a:buClr>
            </a:pPr>
            <a:r>
              <a:rPr lang="en-US" smtClean="0"/>
              <a:t>Fifth level</a:t>
            </a:r>
            <a:endParaRPr lang="en-AU"/>
          </a:p>
        </p:txBody>
      </p:sp>
    </p:spTree>
    <p:extLst>
      <p:ext uri="{BB962C8B-B14F-4D97-AF65-F5344CB8AC3E}">
        <p14:creationId xmlns:p14="http://schemas.microsoft.com/office/powerpoint/2010/main" val="420665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Section 1_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Slide title here – Layout: Content 3</a:t>
            </a:r>
            <a:endParaRPr lang="en-AU" dirty="0"/>
          </a:p>
        </p:txBody>
      </p:sp>
      <p:sp>
        <p:nvSpPr>
          <p:cNvPr id="3" name="Text Placeholder 2"/>
          <p:cNvSpPr>
            <a:spLocks noGrp="1"/>
          </p:cNvSpPr>
          <p:nvPr>
            <p:ph type="body" idx="1" hasCustomPrompt="1"/>
          </p:nvPr>
        </p:nvSpPr>
        <p:spPr>
          <a:xfrm>
            <a:off x="457200" y="1628775"/>
            <a:ext cx="4040188" cy="546100"/>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 here</a:t>
            </a:r>
          </a:p>
        </p:txBody>
      </p:sp>
      <p:sp>
        <p:nvSpPr>
          <p:cNvPr id="4" name="Content Placeholder 3"/>
          <p:cNvSpPr>
            <a:spLocks noGrp="1"/>
          </p:cNvSpPr>
          <p:nvPr>
            <p:ph sz="half" idx="2"/>
          </p:nvPr>
        </p:nvSpPr>
        <p:spPr>
          <a:xfrm>
            <a:off x="457200" y="2174875"/>
            <a:ext cx="4040188" cy="355917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AU"/>
            </a:lvl5pPr>
          </a:lstStyle>
          <a:p>
            <a:pPr lvl="0">
              <a:buClr>
                <a:srgbClr val="00A5D9"/>
              </a:buClr>
            </a:pPr>
            <a:r>
              <a:rPr lang="en-US" smtClean="0"/>
              <a:t>Click to edit Master text styles</a:t>
            </a:r>
          </a:p>
          <a:p>
            <a:pPr lvl="1">
              <a:buClr>
                <a:srgbClr val="00A5D9"/>
              </a:buClr>
            </a:pPr>
            <a:r>
              <a:rPr lang="en-US" smtClean="0"/>
              <a:t>Second level</a:t>
            </a:r>
          </a:p>
          <a:p>
            <a:pPr lvl="2">
              <a:buClr>
                <a:srgbClr val="00A5D9"/>
              </a:buClr>
            </a:pPr>
            <a:r>
              <a:rPr lang="en-US" smtClean="0"/>
              <a:t>Third level</a:t>
            </a:r>
          </a:p>
          <a:p>
            <a:pPr lvl="3">
              <a:buClr>
                <a:srgbClr val="00A5D9"/>
              </a:buClr>
            </a:pPr>
            <a:r>
              <a:rPr lang="en-US" smtClean="0"/>
              <a:t>Fourth level</a:t>
            </a:r>
          </a:p>
          <a:p>
            <a:pPr lvl="4">
              <a:buClr>
                <a:srgbClr val="00A5D9"/>
              </a:buClr>
            </a:pPr>
            <a:r>
              <a:rPr lang="en-US" smtClean="0"/>
              <a:t>Fifth level</a:t>
            </a:r>
            <a:endParaRPr lang="en-AU"/>
          </a:p>
        </p:txBody>
      </p:sp>
      <p:sp>
        <p:nvSpPr>
          <p:cNvPr id="5" name="Text Placeholder 4"/>
          <p:cNvSpPr>
            <a:spLocks noGrp="1"/>
          </p:cNvSpPr>
          <p:nvPr>
            <p:ph type="body" sz="quarter" idx="3" hasCustomPrompt="1"/>
          </p:nvPr>
        </p:nvSpPr>
        <p:spPr>
          <a:xfrm>
            <a:off x="4645025" y="1628775"/>
            <a:ext cx="4041775" cy="546100"/>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 here</a:t>
            </a:r>
          </a:p>
        </p:txBody>
      </p:sp>
      <p:sp>
        <p:nvSpPr>
          <p:cNvPr id="6" name="Content Placeholder 5"/>
          <p:cNvSpPr>
            <a:spLocks noGrp="1"/>
          </p:cNvSpPr>
          <p:nvPr>
            <p:ph sz="quarter" idx="4"/>
          </p:nvPr>
        </p:nvSpPr>
        <p:spPr>
          <a:xfrm>
            <a:off x="4645025" y="2174875"/>
            <a:ext cx="4041775" cy="3559175"/>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buClr>
                <a:srgbClr val="00A5D9"/>
              </a:buClr>
            </a:pPr>
            <a:r>
              <a:rPr lang="en-US" dirty="0" smtClean="0"/>
              <a:t>Click to edit Master text styles</a:t>
            </a:r>
          </a:p>
          <a:p>
            <a:pPr lvl="1">
              <a:buClr>
                <a:srgbClr val="00A5D9"/>
              </a:buClr>
            </a:pPr>
            <a:r>
              <a:rPr lang="en-US" dirty="0" smtClean="0"/>
              <a:t>Second level</a:t>
            </a:r>
          </a:p>
          <a:p>
            <a:pPr lvl="2">
              <a:buClr>
                <a:srgbClr val="00A5D9"/>
              </a:buClr>
            </a:pPr>
            <a:r>
              <a:rPr lang="en-US" dirty="0" smtClean="0"/>
              <a:t>Third level</a:t>
            </a:r>
          </a:p>
          <a:p>
            <a:pPr lvl="3">
              <a:buClr>
                <a:srgbClr val="00A5D9"/>
              </a:buClr>
            </a:pPr>
            <a:r>
              <a:rPr lang="en-US" dirty="0" smtClean="0"/>
              <a:t>Fourth level</a:t>
            </a:r>
          </a:p>
          <a:p>
            <a:pPr lvl="4">
              <a:buClr>
                <a:srgbClr val="00A5D9"/>
              </a:buClr>
            </a:pPr>
            <a:r>
              <a:rPr lang="en-US" dirty="0" smtClean="0"/>
              <a:t>Fifth level</a:t>
            </a:r>
            <a:endParaRPr lang="en-AU" dirty="0"/>
          </a:p>
        </p:txBody>
      </p:sp>
    </p:spTree>
    <p:extLst>
      <p:ext uri="{BB962C8B-B14F-4D97-AF65-F5344CB8AC3E}">
        <p14:creationId xmlns:p14="http://schemas.microsoft.com/office/powerpoint/2010/main" val="2516052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ection 1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Slide title here – Layout: Title Only</a:t>
            </a:r>
            <a:endParaRPr lang="en-AU" dirty="0"/>
          </a:p>
        </p:txBody>
      </p:sp>
    </p:spTree>
    <p:extLst>
      <p:ext uri="{BB962C8B-B14F-4D97-AF65-F5344CB8AC3E}">
        <p14:creationId xmlns:p14="http://schemas.microsoft.com/office/powerpoint/2010/main" val="36162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0031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1_Content_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575050" y="1628775"/>
            <a:ext cx="5111750" cy="4105276"/>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buClr>
                <a:srgbClr val="00A5D9"/>
              </a:buClr>
            </a:pPr>
            <a:r>
              <a:rPr lang="en-US" dirty="0" smtClean="0"/>
              <a:t>Click to edit Master text styles</a:t>
            </a:r>
          </a:p>
          <a:p>
            <a:pPr lvl="1">
              <a:buClr>
                <a:srgbClr val="00A5D9"/>
              </a:buClr>
            </a:pPr>
            <a:r>
              <a:rPr lang="en-US" dirty="0" smtClean="0"/>
              <a:t>Second level</a:t>
            </a:r>
          </a:p>
          <a:p>
            <a:pPr lvl="2">
              <a:buClr>
                <a:srgbClr val="00A5D9"/>
              </a:buClr>
            </a:pPr>
            <a:r>
              <a:rPr lang="en-US" dirty="0" smtClean="0"/>
              <a:t>Third level</a:t>
            </a:r>
          </a:p>
          <a:p>
            <a:pPr lvl="3">
              <a:buClr>
                <a:srgbClr val="00A5D9"/>
              </a:buClr>
            </a:pPr>
            <a:r>
              <a:rPr lang="en-US" dirty="0" smtClean="0"/>
              <a:t>Fourth level</a:t>
            </a:r>
          </a:p>
          <a:p>
            <a:pPr lvl="4">
              <a:buClr>
                <a:srgbClr val="00A5D9"/>
              </a:buClr>
            </a:pPr>
            <a:r>
              <a:rPr lang="en-US" dirty="0" smtClean="0"/>
              <a:t>Fifth level</a:t>
            </a:r>
            <a:endParaRPr lang="en-AU" dirty="0"/>
          </a:p>
        </p:txBody>
      </p:sp>
      <p:sp>
        <p:nvSpPr>
          <p:cNvPr id="4" name="Text Placeholder 3"/>
          <p:cNvSpPr>
            <a:spLocks noGrp="1"/>
          </p:cNvSpPr>
          <p:nvPr>
            <p:ph type="body" sz="half" idx="2"/>
          </p:nvPr>
        </p:nvSpPr>
        <p:spPr>
          <a:xfrm>
            <a:off x="457200" y="1628775"/>
            <a:ext cx="3008313" cy="4105276"/>
          </a:xfrm>
        </p:spPr>
        <p:txBody>
          <a:bodyPr>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hasCustomPrompt="1"/>
          </p:nvPr>
        </p:nvSpPr>
        <p:spPr>
          <a:xfrm>
            <a:off x="457200" y="660400"/>
            <a:ext cx="8229600" cy="757238"/>
          </a:xfrm>
        </p:spPr>
        <p:txBody>
          <a:bodyPr/>
          <a:lstStyle>
            <a:lvl1pPr>
              <a:defRPr/>
            </a:lvl1pPr>
          </a:lstStyle>
          <a:p>
            <a:r>
              <a:rPr lang="en-US" dirty="0" smtClean="0"/>
              <a:t>Slide title here – Layout: Content 4</a:t>
            </a:r>
            <a:endParaRPr lang="en-AU" dirty="0"/>
          </a:p>
        </p:txBody>
      </p:sp>
    </p:spTree>
    <p:extLst>
      <p:ext uri="{BB962C8B-B14F-4D97-AF65-F5344CB8AC3E}">
        <p14:creationId xmlns:p14="http://schemas.microsoft.com/office/powerpoint/2010/main" val="3353720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3521223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ection 2_Content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Slide title here – Layout: Content 1</a:t>
            </a:r>
            <a:endParaRPr lang="en-AU" dirty="0"/>
          </a:p>
        </p:txBody>
      </p:sp>
      <p:sp>
        <p:nvSpPr>
          <p:cNvPr id="3" name="Content Placeholder 2"/>
          <p:cNvSpPr>
            <a:spLocks noGrp="1"/>
          </p:cNvSpPr>
          <p:nvPr>
            <p:ph idx="1"/>
          </p:nvPr>
        </p:nvSpPr>
        <p:spPr/>
        <p:txBody>
          <a:bodyPr vert="horz" lIns="91440" tIns="45720" rIns="91440" bIns="45720" rtlCol="0">
            <a:normAutofit/>
          </a:bodyPr>
          <a:lstStyle>
            <a:lvl1pPr>
              <a:buClr>
                <a:srgbClr val="663700"/>
              </a:buClr>
              <a:defRPr lang="en-US" dirty="0" smtClean="0"/>
            </a:lvl1pPr>
            <a:lvl2pPr>
              <a:buClr>
                <a:srgbClr val="663700"/>
              </a:buClr>
              <a:defRPr lang="en-US" dirty="0" smtClean="0"/>
            </a:lvl2pPr>
            <a:lvl3pPr>
              <a:buClr>
                <a:srgbClr val="663700"/>
              </a:buClr>
              <a:defRPr lang="en-US" dirty="0" smtClean="0"/>
            </a:lvl3pPr>
            <a:lvl4pPr>
              <a:buClr>
                <a:srgbClr val="663700"/>
              </a:buClr>
              <a:defRPr lang="en-US" dirty="0" smtClean="0"/>
            </a:lvl4pPr>
            <a:lvl5pPr>
              <a:buClr>
                <a:srgbClr val="663700"/>
              </a:buClr>
              <a:defRPr lang="en-AU"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62900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Section 2_Content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Slide title here – Layout: Content 2</a:t>
            </a:r>
            <a:endParaRPr lang="en-AU" dirty="0"/>
          </a:p>
        </p:txBody>
      </p:sp>
      <p:sp>
        <p:nvSpPr>
          <p:cNvPr id="3" name="Content Placeholder 2"/>
          <p:cNvSpPr>
            <a:spLocks noGrp="1"/>
          </p:cNvSpPr>
          <p:nvPr>
            <p:ph sz="half" idx="1"/>
          </p:nvPr>
        </p:nvSpPr>
        <p:spPr>
          <a:xfrm>
            <a:off x="457200" y="1600201"/>
            <a:ext cx="4038600" cy="4133850"/>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buClr>
                <a:srgbClr val="663700"/>
              </a:buClr>
            </a:pPr>
            <a:r>
              <a:rPr lang="en-US" dirty="0" smtClean="0"/>
              <a:t>Click to edit Master text styles</a:t>
            </a:r>
          </a:p>
          <a:p>
            <a:pPr lvl="1">
              <a:buClr>
                <a:srgbClr val="663700"/>
              </a:buClr>
            </a:pPr>
            <a:r>
              <a:rPr lang="en-US" dirty="0" smtClean="0"/>
              <a:t>Second level</a:t>
            </a:r>
          </a:p>
          <a:p>
            <a:pPr lvl="2">
              <a:buClr>
                <a:srgbClr val="663700"/>
              </a:buClr>
            </a:pPr>
            <a:r>
              <a:rPr lang="en-US" dirty="0" smtClean="0"/>
              <a:t>Third level</a:t>
            </a:r>
          </a:p>
          <a:p>
            <a:pPr lvl="3">
              <a:buClr>
                <a:srgbClr val="663700"/>
              </a:buClr>
            </a:pPr>
            <a:r>
              <a:rPr lang="en-US" dirty="0" smtClean="0"/>
              <a:t>Fourth level</a:t>
            </a:r>
          </a:p>
          <a:p>
            <a:pPr lvl="4">
              <a:buClr>
                <a:srgbClr val="663700"/>
              </a:buClr>
            </a:pPr>
            <a:r>
              <a:rPr lang="en-US" dirty="0" smtClean="0"/>
              <a:t>Fifth level</a:t>
            </a:r>
            <a:endParaRPr lang="en-AU" dirty="0"/>
          </a:p>
        </p:txBody>
      </p:sp>
      <p:sp>
        <p:nvSpPr>
          <p:cNvPr id="4" name="Content Placeholder 3"/>
          <p:cNvSpPr>
            <a:spLocks noGrp="1"/>
          </p:cNvSpPr>
          <p:nvPr>
            <p:ph sz="half" idx="2"/>
          </p:nvPr>
        </p:nvSpPr>
        <p:spPr>
          <a:xfrm>
            <a:off x="4648200" y="1600201"/>
            <a:ext cx="4038600" cy="413385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AU"/>
            </a:lvl5pPr>
          </a:lstStyle>
          <a:p>
            <a:pPr lvl="0">
              <a:buClr>
                <a:srgbClr val="663700"/>
              </a:buClr>
            </a:pPr>
            <a:r>
              <a:rPr lang="en-US" smtClean="0"/>
              <a:t>Click to edit Master text styles</a:t>
            </a:r>
          </a:p>
          <a:p>
            <a:pPr lvl="1">
              <a:buClr>
                <a:srgbClr val="663700"/>
              </a:buClr>
            </a:pPr>
            <a:r>
              <a:rPr lang="en-US" smtClean="0"/>
              <a:t>Second level</a:t>
            </a:r>
          </a:p>
          <a:p>
            <a:pPr lvl="2">
              <a:buClr>
                <a:srgbClr val="663700"/>
              </a:buClr>
            </a:pPr>
            <a:r>
              <a:rPr lang="en-US" smtClean="0"/>
              <a:t>Third level</a:t>
            </a:r>
          </a:p>
          <a:p>
            <a:pPr lvl="3">
              <a:buClr>
                <a:srgbClr val="663700"/>
              </a:buClr>
            </a:pPr>
            <a:r>
              <a:rPr lang="en-US" smtClean="0"/>
              <a:t>Fourth level</a:t>
            </a:r>
          </a:p>
          <a:p>
            <a:pPr lvl="4">
              <a:buClr>
                <a:srgbClr val="663700"/>
              </a:buClr>
            </a:pPr>
            <a:r>
              <a:rPr lang="en-US" smtClean="0"/>
              <a:t>Fifth level</a:t>
            </a:r>
            <a:endParaRPr lang="en-AU"/>
          </a:p>
        </p:txBody>
      </p:sp>
    </p:spTree>
    <p:extLst>
      <p:ext uri="{BB962C8B-B14F-4D97-AF65-F5344CB8AC3E}">
        <p14:creationId xmlns:p14="http://schemas.microsoft.com/office/powerpoint/2010/main" val="3460076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ection 2_Content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Slide title here – Layout: Content 3</a:t>
            </a:r>
            <a:endParaRPr lang="en-AU" dirty="0"/>
          </a:p>
        </p:txBody>
      </p:sp>
      <p:sp>
        <p:nvSpPr>
          <p:cNvPr id="3" name="Text Placeholder 2"/>
          <p:cNvSpPr>
            <a:spLocks noGrp="1"/>
          </p:cNvSpPr>
          <p:nvPr>
            <p:ph type="body" idx="1" hasCustomPrompt="1"/>
          </p:nvPr>
        </p:nvSpPr>
        <p:spPr>
          <a:xfrm>
            <a:off x="457200" y="1628775"/>
            <a:ext cx="4040188" cy="546100"/>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 here</a:t>
            </a:r>
          </a:p>
        </p:txBody>
      </p:sp>
      <p:sp>
        <p:nvSpPr>
          <p:cNvPr id="4" name="Content Placeholder 3"/>
          <p:cNvSpPr>
            <a:spLocks noGrp="1"/>
          </p:cNvSpPr>
          <p:nvPr>
            <p:ph sz="half" idx="2"/>
          </p:nvPr>
        </p:nvSpPr>
        <p:spPr>
          <a:xfrm>
            <a:off x="457200" y="2174875"/>
            <a:ext cx="4040188" cy="355917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AU"/>
            </a:lvl5pPr>
          </a:lstStyle>
          <a:p>
            <a:pPr lvl="0">
              <a:buClr>
                <a:srgbClr val="663700"/>
              </a:buClr>
            </a:pPr>
            <a:r>
              <a:rPr lang="en-US" smtClean="0"/>
              <a:t>Click to edit Master text styles</a:t>
            </a:r>
          </a:p>
          <a:p>
            <a:pPr lvl="1">
              <a:buClr>
                <a:srgbClr val="663700"/>
              </a:buClr>
            </a:pPr>
            <a:r>
              <a:rPr lang="en-US" smtClean="0"/>
              <a:t>Second level</a:t>
            </a:r>
          </a:p>
          <a:p>
            <a:pPr lvl="2">
              <a:buClr>
                <a:srgbClr val="663700"/>
              </a:buClr>
            </a:pPr>
            <a:r>
              <a:rPr lang="en-US" smtClean="0"/>
              <a:t>Third level</a:t>
            </a:r>
          </a:p>
          <a:p>
            <a:pPr lvl="3">
              <a:buClr>
                <a:srgbClr val="663700"/>
              </a:buClr>
            </a:pPr>
            <a:r>
              <a:rPr lang="en-US" smtClean="0"/>
              <a:t>Fourth level</a:t>
            </a:r>
          </a:p>
          <a:p>
            <a:pPr lvl="4">
              <a:buClr>
                <a:srgbClr val="663700"/>
              </a:buClr>
            </a:pPr>
            <a:r>
              <a:rPr lang="en-US" smtClean="0"/>
              <a:t>Fifth level</a:t>
            </a:r>
            <a:endParaRPr lang="en-AU"/>
          </a:p>
        </p:txBody>
      </p:sp>
      <p:sp>
        <p:nvSpPr>
          <p:cNvPr id="5" name="Text Placeholder 4"/>
          <p:cNvSpPr>
            <a:spLocks noGrp="1"/>
          </p:cNvSpPr>
          <p:nvPr>
            <p:ph type="body" sz="quarter" idx="3" hasCustomPrompt="1"/>
          </p:nvPr>
        </p:nvSpPr>
        <p:spPr>
          <a:xfrm>
            <a:off x="4645025" y="1628775"/>
            <a:ext cx="4041775" cy="546100"/>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 here</a:t>
            </a:r>
          </a:p>
        </p:txBody>
      </p:sp>
      <p:sp>
        <p:nvSpPr>
          <p:cNvPr id="6" name="Content Placeholder 5"/>
          <p:cNvSpPr>
            <a:spLocks noGrp="1"/>
          </p:cNvSpPr>
          <p:nvPr>
            <p:ph sz="quarter" idx="4"/>
          </p:nvPr>
        </p:nvSpPr>
        <p:spPr>
          <a:xfrm>
            <a:off x="4645025" y="2174875"/>
            <a:ext cx="4041775" cy="3559175"/>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buClr>
                <a:srgbClr val="663700"/>
              </a:buClr>
            </a:pPr>
            <a:r>
              <a:rPr lang="en-US" dirty="0" smtClean="0"/>
              <a:t>Click to edit Master text styles</a:t>
            </a:r>
          </a:p>
          <a:p>
            <a:pPr lvl="1">
              <a:buClr>
                <a:srgbClr val="663700"/>
              </a:buClr>
            </a:pPr>
            <a:r>
              <a:rPr lang="en-US" dirty="0" smtClean="0"/>
              <a:t>Second level</a:t>
            </a:r>
          </a:p>
          <a:p>
            <a:pPr lvl="2">
              <a:buClr>
                <a:srgbClr val="663700"/>
              </a:buClr>
            </a:pPr>
            <a:r>
              <a:rPr lang="en-US" dirty="0" smtClean="0"/>
              <a:t>Third level</a:t>
            </a:r>
          </a:p>
          <a:p>
            <a:pPr lvl="3">
              <a:buClr>
                <a:srgbClr val="663700"/>
              </a:buClr>
            </a:pPr>
            <a:r>
              <a:rPr lang="en-US" dirty="0" smtClean="0"/>
              <a:t>Fourth level</a:t>
            </a:r>
          </a:p>
          <a:p>
            <a:pPr lvl="4">
              <a:buClr>
                <a:srgbClr val="663700"/>
              </a:buClr>
            </a:pPr>
            <a:r>
              <a:rPr lang="en-US" dirty="0" smtClean="0"/>
              <a:t>Fifth level</a:t>
            </a:r>
            <a:endParaRPr lang="en-AU" dirty="0"/>
          </a:p>
        </p:txBody>
      </p:sp>
    </p:spTree>
    <p:extLst>
      <p:ext uri="{BB962C8B-B14F-4D97-AF65-F5344CB8AC3E}">
        <p14:creationId xmlns:p14="http://schemas.microsoft.com/office/powerpoint/2010/main" val="756850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tion 2_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Slide title here – Layout: Title Only</a:t>
            </a:r>
            <a:endParaRPr lang="en-AU" dirty="0"/>
          </a:p>
        </p:txBody>
      </p:sp>
    </p:spTree>
    <p:extLst>
      <p:ext uri="{BB962C8B-B14F-4D97-AF65-F5344CB8AC3E}">
        <p14:creationId xmlns:p14="http://schemas.microsoft.com/office/powerpoint/2010/main" val="90626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Slide title here – Layout: Content 1</a:t>
            </a:r>
            <a:endParaRPr lang="en-AU" dirty="0"/>
          </a:p>
        </p:txBody>
      </p:sp>
      <p:sp>
        <p:nvSpPr>
          <p:cNvPr id="3" name="Content Placeholder 2"/>
          <p:cNvSpPr>
            <a:spLocks noGrp="1"/>
          </p:cNvSpPr>
          <p:nvPr>
            <p:ph idx="1"/>
          </p:nvPr>
        </p:nvSpPr>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59988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Section 2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5219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2_Content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575050" y="1628775"/>
            <a:ext cx="5111750" cy="4105276"/>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buClr>
                <a:srgbClr val="663700"/>
              </a:buClr>
            </a:pPr>
            <a:r>
              <a:rPr lang="en-US" dirty="0" smtClean="0"/>
              <a:t>Click to edit Master text styles</a:t>
            </a:r>
          </a:p>
          <a:p>
            <a:pPr lvl="1">
              <a:buClr>
                <a:srgbClr val="663700"/>
              </a:buClr>
            </a:pPr>
            <a:r>
              <a:rPr lang="en-US" dirty="0" smtClean="0"/>
              <a:t>Second level</a:t>
            </a:r>
          </a:p>
          <a:p>
            <a:pPr lvl="2">
              <a:buClr>
                <a:srgbClr val="663700"/>
              </a:buClr>
            </a:pPr>
            <a:r>
              <a:rPr lang="en-US" dirty="0" smtClean="0"/>
              <a:t>Third level</a:t>
            </a:r>
          </a:p>
          <a:p>
            <a:pPr lvl="3">
              <a:buClr>
                <a:srgbClr val="663700"/>
              </a:buClr>
            </a:pPr>
            <a:r>
              <a:rPr lang="en-US" dirty="0" smtClean="0"/>
              <a:t>Fourth level</a:t>
            </a:r>
          </a:p>
          <a:p>
            <a:pPr lvl="4">
              <a:buClr>
                <a:srgbClr val="663700"/>
              </a:buClr>
            </a:pPr>
            <a:r>
              <a:rPr lang="en-US" dirty="0" smtClean="0"/>
              <a:t>Fifth level</a:t>
            </a:r>
            <a:endParaRPr lang="en-AU" dirty="0"/>
          </a:p>
        </p:txBody>
      </p:sp>
      <p:sp>
        <p:nvSpPr>
          <p:cNvPr id="4" name="Text Placeholder 3"/>
          <p:cNvSpPr>
            <a:spLocks noGrp="1"/>
          </p:cNvSpPr>
          <p:nvPr>
            <p:ph type="body" sz="half" idx="2"/>
          </p:nvPr>
        </p:nvSpPr>
        <p:spPr>
          <a:xfrm>
            <a:off x="457200" y="1628775"/>
            <a:ext cx="3008313" cy="4105276"/>
          </a:xfrm>
        </p:spPr>
        <p:txBody>
          <a:bodyPr>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hasCustomPrompt="1"/>
          </p:nvPr>
        </p:nvSpPr>
        <p:spPr>
          <a:xfrm>
            <a:off x="457200" y="660400"/>
            <a:ext cx="8229600" cy="757238"/>
          </a:xfrm>
        </p:spPr>
        <p:txBody>
          <a:bodyPr/>
          <a:lstStyle>
            <a:lvl1pPr>
              <a:defRPr/>
            </a:lvl1pPr>
          </a:lstStyle>
          <a:p>
            <a:r>
              <a:rPr lang="en-US" dirty="0" smtClean="0"/>
              <a:t>Slide title here – Layout: Content 4</a:t>
            </a:r>
            <a:endParaRPr lang="en-AU" dirty="0"/>
          </a:p>
        </p:txBody>
      </p:sp>
    </p:spTree>
    <p:extLst>
      <p:ext uri="{BB962C8B-B14F-4D97-AF65-F5344CB8AC3E}">
        <p14:creationId xmlns:p14="http://schemas.microsoft.com/office/powerpoint/2010/main" val="2578439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DO Colou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EDO Colour Palette</a:t>
            </a:r>
            <a:endParaRPr lang="en-AU" dirty="0"/>
          </a:p>
        </p:txBody>
      </p:sp>
      <p:pic>
        <p:nvPicPr>
          <p:cNvPr id="3" name="Picture 2"/>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68311" y="1683432"/>
            <a:ext cx="8249720" cy="3691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662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n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Slide title here – Layout: Content 2</a:t>
            </a:r>
            <a:endParaRPr lang="en-AU" dirty="0"/>
          </a:p>
        </p:txBody>
      </p:sp>
      <p:sp>
        <p:nvSpPr>
          <p:cNvPr id="3" name="Content Placeholder 2"/>
          <p:cNvSpPr>
            <a:spLocks noGrp="1"/>
          </p:cNvSpPr>
          <p:nvPr>
            <p:ph sz="half" idx="1"/>
          </p:nvPr>
        </p:nvSpPr>
        <p:spPr>
          <a:xfrm>
            <a:off x="457200" y="1600201"/>
            <a:ext cx="4038600" cy="4133850"/>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1"/>
            <a:ext cx="4038600" cy="413385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62137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Slide title here – Layout: Content 3</a:t>
            </a:r>
            <a:endParaRPr lang="en-AU" dirty="0"/>
          </a:p>
        </p:txBody>
      </p:sp>
      <p:sp>
        <p:nvSpPr>
          <p:cNvPr id="3" name="Text Placeholder 2"/>
          <p:cNvSpPr>
            <a:spLocks noGrp="1"/>
          </p:cNvSpPr>
          <p:nvPr>
            <p:ph type="body" idx="1" hasCustomPrompt="1"/>
          </p:nvPr>
        </p:nvSpPr>
        <p:spPr>
          <a:xfrm>
            <a:off x="457200" y="1628775"/>
            <a:ext cx="4040188" cy="546100"/>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 here</a:t>
            </a:r>
          </a:p>
        </p:txBody>
      </p:sp>
      <p:sp>
        <p:nvSpPr>
          <p:cNvPr id="4" name="Content Placeholder 3"/>
          <p:cNvSpPr>
            <a:spLocks noGrp="1"/>
          </p:cNvSpPr>
          <p:nvPr>
            <p:ph sz="half" idx="2"/>
          </p:nvPr>
        </p:nvSpPr>
        <p:spPr>
          <a:xfrm>
            <a:off x="457200" y="2174875"/>
            <a:ext cx="4040188" cy="3559175"/>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hasCustomPrompt="1"/>
          </p:nvPr>
        </p:nvSpPr>
        <p:spPr>
          <a:xfrm>
            <a:off x="4645025" y="1628775"/>
            <a:ext cx="4041775" cy="546100"/>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Sub-heading here</a:t>
            </a:r>
          </a:p>
        </p:txBody>
      </p:sp>
      <p:sp>
        <p:nvSpPr>
          <p:cNvPr id="6" name="Content Placeholder 5"/>
          <p:cNvSpPr>
            <a:spLocks noGrp="1"/>
          </p:cNvSpPr>
          <p:nvPr>
            <p:ph sz="quarter" idx="4"/>
          </p:nvPr>
        </p:nvSpPr>
        <p:spPr>
          <a:xfrm>
            <a:off x="4645025" y="2174875"/>
            <a:ext cx="4041775" cy="3559175"/>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05408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Slide title here – Layout: Title Only</a:t>
            </a:r>
            <a:endParaRPr lang="en-AU" dirty="0"/>
          </a:p>
        </p:txBody>
      </p:sp>
    </p:spTree>
    <p:extLst>
      <p:ext uri="{BB962C8B-B14F-4D97-AF65-F5344CB8AC3E}">
        <p14:creationId xmlns:p14="http://schemas.microsoft.com/office/powerpoint/2010/main" val="306479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86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575050" y="1628775"/>
            <a:ext cx="5111750" cy="4105276"/>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628775"/>
            <a:ext cx="3008313" cy="4105276"/>
          </a:xfrm>
        </p:spPr>
        <p:txBody>
          <a:bodyPr>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
          <p:cNvSpPr>
            <a:spLocks noGrp="1"/>
          </p:cNvSpPr>
          <p:nvPr>
            <p:ph type="title" hasCustomPrompt="1"/>
          </p:nvPr>
        </p:nvSpPr>
        <p:spPr>
          <a:xfrm>
            <a:off x="457200" y="660400"/>
            <a:ext cx="8229600" cy="757238"/>
          </a:xfrm>
        </p:spPr>
        <p:txBody>
          <a:bodyPr/>
          <a:lstStyle>
            <a:lvl1pPr>
              <a:defRPr/>
            </a:lvl1pPr>
          </a:lstStyle>
          <a:p>
            <a:r>
              <a:rPr lang="en-US" dirty="0" smtClean="0"/>
              <a:t>Slide title here – Layout: Content 4</a:t>
            </a:r>
            <a:endParaRPr lang="en-AU" dirty="0"/>
          </a:p>
        </p:txBody>
      </p:sp>
    </p:spTree>
    <p:extLst>
      <p:ext uri="{BB962C8B-B14F-4D97-AF65-F5344CB8AC3E}">
        <p14:creationId xmlns:p14="http://schemas.microsoft.com/office/powerpoint/2010/main" val="79478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203777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ection 1_Content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Slide title here – Layout: Content 1</a:t>
            </a:r>
            <a:endParaRPr lang="en-AU" dirty="0"/>
          </a:p>
        </p:txBody>
      </p:sp>
      <p:sp>
        <p:nvSpPr>
          <p:cNvPr id="3" name="Content Placeholder 2"/>
          <p:cNvSpPr>
            <a:spLocks noGrp="1"/>
          </p:cNvSpPr>
          <p:nvPr>
            <p:ph idx="1"/>
          </p:nvPr>
        </p:nvSpPr>
        <p:spPr/>
        <p:txBody>
          <a:bodyPr vert="horz" lIns="91440" tIns="45720" rIns="91440" bIns="45720" rtlCol="0">
            <a:normAutofit/>
          </a:bodyPr>
          <a:lstStyle>
            <a:lvl1pPr>
              <a:buClr>
                <a:srgbClr val="00A5D9"/>
              </a:buClr>
              <a:defRPr lang="en-US" dirty="0" smtClean="0"/>
            </a:lvl1pPr>
            <a:lvl2pPr>
              <a:buClr>
                <a:srgbClr val="00A5D9"/>
              </a:buClr>
              <a:defRPr lang="en-US" dirty="0" smtClean="0"/>
            </a:lvl2pPr>
            <a:lvl3pPr>
              <a:buClr>
                <a:srgbClr val="00A5D9"/>
              </a:buClr>
              <a:defRPr lang="en-US" dirty="0" smtClean="0"/>
            </a:lvl3pPr>
            <a:lvl4pPr>
              <a:buClr>
                <a:srgbClr val="00A5D9"/>
              </a:buClr>
              <a:defRPr lang="en-US" dirty="0" smtClean="0"/>
            </a:lvl4pPr>
            <a:lvl5pPr>
              <a:buClr>
                <a:srgbClr val="00A5D9"/>
              </a:buClr>
              <a:defRPr lang="en-AU"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81355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5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0400"/>
            <a:ext cx="8229600" cy="757238"/>
          </a:xfrm>
          <a:prstGeom prst="rect">
            <a:avLst/>
          </a:prstGeom>
        </p:spPr>
        <p:txBody>
          <a:bodyPr vert="horz" lIns="91440" tIns="45720" rIns="91440" bIns="45720" rtlCol="0" anchor="ctr">
            <a:normAutofit/>
          </a:bodyPr>
          <a:lstStyle/>
          <a:p>
            <a:r>
              <a:rPr lang="en-US" dirty="0" smtClean="0"/>
              <a:t>Slide title here</a:t>
            </a:r>
            <a:endParaRPr lang="en-AU" dirty="0"/>
          </a:p>
        </p:txBody>
      </p:sp>
      <p:sp>
        <p:nvSpPr>
          <p:cNvPr id="3" name="Text Placeholder 2"/>
          <p:cNvSpPr>
            <a:spLocks noGrp="1"/>
          </p:cNvSpPr>
          <p:nvPr>
            <p:ph type="body" idx="1"/>
          </p:nvPr>
        </p:nvSpPr>
        <p:spPr>
          <a:xfrm>
            <a:off x="457200" y="1600201"/>
            <a:ext cx="8229600" cy="41338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34052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txStyles>
    <p:titleStyle>
      <a:lvl1pPr algn="l" defTabSz="914400" rtl="0" eaLnBrk="1" latinLnBrk="0" hangingPunct="1">
        <a:spcBef>
          <a:spcPct val="0"/>
        </a:spcBef>
        <a:buNone/>
        <a:defRPr sz="2600" b="1" kern="0" baseline="0">
          <a:solidFill>
            <a:srgbClr val="717073"/>
          </a:solidFill>
          <a:latin typeface="Arial" pitchFamily="34" charset="0"/>
          <a:ea typeface="+mj-ea"/>
          <a:cs typeface="Arial" pitchFamily="34" charset="0"/>
        </a:defRPr>
      </a:lvl1pPr>
    </p:titleStyle>
    <p:bodyStyle>
      <a:lvl1pPr marL="360000" indent="-360000" algn="l" defTabSz="914400" rtl="0" eaLnBrk="1" latinLnBrk="0" hangingPunct="1">
        <a:spcBef>
          <a:spcPts val="600"/>
        </a:spcBef>
        <a:buClr>
          <a:srgbClr val="F15D22"/>
        </a:buClr>
        <a:buSzPct val="120000"/>
        <a:buFont typeface="Arial" pitchFamily="34" charset="0"/>
        <a:buChar char="●"/>
        <a:defRPr sz="1800" kern="1200">
          <a:solidFill>
            <a:srgbClr val="717073"/>
          </a:solidFill>
          <a:latin typeface="Arial" pitchFamily="34" charset="0"/>
          <a:ea typeface="+mn-ea"/>
          <a:cs typeface="Arial" pitchFamily="34" charset="0"/>
        </a:defRPr>
      </a:lvl1pPr>
      <a:lvl2pPr marL="720000" indent="-360000" algn="l" defTabSz="914400" rtl="0" eaLnBrk="1" latinLnBrk="0" hangingPunct="1">
        <a:spcBef>
          <a:spcPts val="400"/>
        </a:spcBef>
        <a:buClr>
          <a:srgbClr val="F15D22"/>
        </a:buClr>
        <a:buFont typeface="Arial" pitchFamily="34" charset="0"/>
        <a:buChar char="–"/>
        <a:defRPr sz="1800" kern="1200">
          <a:solidFill>
            <a:srgbClr val="717073"/>
          </a:solidFill>
          <a:latin typeface="Arial" pitchFamily="34" charset="0"/>
          <a:ea typeface="+mn-ea"/>
          <a:cs typeface="Arial" pitchFamily="34" charset="0"/>
        </a:defRPr>
      </a:lvl2pPr>
      <a:lvl3pPr marL="1080000" indent="-360000" algn="l" defTabSz="914400" rtl="0" eaLnBrk="1" latinLnBrk="0" hangingPunct="1">
        <a:spcBef>
          <a:spcPts val="400"/>
        </a:spcBef>
        <a:buClr>
          <a:srgbClr val="F15D22"/>
        </a:buClr>
        <a:buSzPct val="120000"/>
        <a:buFont typeface="Arial" pitchFamily="34" charset="0"/>
        <a:buChar char="•"/>
        <a:defRPr sz="1800" kern="1200">
          <a:solidFill>
            <a:srgbClr val="717073"/>
          </a:solidFill>
          <a:latin typeface="Arial" pitchFamily="34" charset="0"/>
          <a:ea typeface="+mn-ea"/>
          <a:cs typeface="Arial" pitchFamily="34" charset="0"/>
        </a:defRPr>
      </a:lvl3pPr>
      <a:lvl4pPr marL="1438275" indent="-360000" algn="l" defTabSz="914400" rtl="0" eaLnBrk="1" latinLnBrk="0" hangingPunct="1">
        <a:spcBef>
          <a:spcPts val="400"/>
        </a:spcBef>
        <a:buClr>
          <a:srgbClr val="F15D22"/>
        </a:buClr>
        <a:buFont typeface="Arial" pitchFamily="34" charset="0"/>
        <a:buChar char="–"/>
        <a:defRPr sz="1800" kern="1200">
          <a:solidFill>
            <a:srgbClr val="717073"/>
          </a:solidFill>
          <a:latin typeface="Arial" pitchFamily="34" charset="0"/>
          <a:ea typeface="+mn-ea"/>
          <a:cs typeface="Arial" pitchFamily="34" charset="0"/>
        </a:defRPr>
      </a:lvl4pPr>
      <a:lvl5pPr marL="1800000" indent="-360000" algn="l" defTabSz="914400" rtl="0" eaLnBrk="1" latinLnBrk="0" hangingPunct="1">
        <a:spcBef>
          <a:spcPts val="400"/>
        </a:spcBef>
        <a:buClr>
          <a:srgbClr val="F15D22"/>
        </a:buClr>
        <a:buFont typeface="Arial" pitchFamily="34" charset="0"/>
        <a:buChar char="•"/>
        <a:defRPr sz="1800" kern="1200">
          <a:solidFill>
            <a:srgbClr val="71707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5" y="4266283"/>
            <a:ext cx="8928992" cy="984885"/>
          </a:xfrm>
        </p:spPr>
        <p:txBody>
          <a:bodyPr/>
          <a:lstStyle/>
          <a:p>
            <a:r>
              <a:rPr lang="en-AU" sz="3200" dirty="0" smtClean="0"/>
              <a:t>Protecting our evolutionary </a:t>
            </a:r>
            <a:r>
              <a:rPr lang="en-AU" sz="3200" dirty="0"/>
              <a:t>c</a:t>
            </a:r>
            <a:r>
              <a:rPr lang="en-AU" sz="3200" dirty="0" smtClean="0"/>
              <a:t>ompanions through environmental law</a:t>
            </a:r>
            <a:endParaRPr lang="en-AU" sz="3200" dirty="0"/>
          </a:p>
        </p:txBody>
      </p:sp>
      <p:sp>
        <p:nvSpPr>
          <p:cNvPr id="5" name="Subtitle 4"/>
          <p:cNvSpPr>
            <a:spLocks noGrp="1"/>
          </p:cNvSpPr>
          <p:nvPr>
            <p:ph type="subTitle" idx="1"/>
          </p:nvPr>
        </p:nvSpPr>
        <p:spPr>
          <a:xfrm>
            <a:off x="179512" y="5805264"/>
            <a:ext cx="6624000" cy="240705"/>
          </a:xfrm>
        </p:spPr>
        <p:txBody>
          <a:bodyPr/>
          <a:lstStyle/>
          <a:p>
            <a:r>
              <a:rPr lang="en-AU" sz="2400" dirty="0" smtClean="0"/>
              <a:t>Jemilah Hallinan</a:t>
            </a:r>
          </a:p>
          <a:p>
            <a:r>
              <a:rPr lang="en-AU" sz="2000" dirty="0" smtClean="0"/>
              <a:t>Outreach Director </a:t>
            </a:r>
            <a:endParaRPr lang="en-AU" sz="2000" dirty="0"/>
          </a:p>
        </p:txBody>
      </p:sp>
    </p:spTree>
    <p:extLst>
      <p:ext uri="{BB962C8B-B14F-4D97-AF65-F5344CB8AC3E}">
        <p14:creationId xmlns:p14="http://schemas.microsoft.com/office/powerpoint/2010/main" val="325399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71562"/>
            <a:ext cx="8229600" cy="757238"/>
          </a:xfrm>
        </p:spPr>
        <p:txBody>
          <a:bodyPr>
            <a:normAutofit/>
          </a:bodyPr>
          <a:lstStyle/>
          <a:p>
            <a:r>
              <a:rPr lang="en-AU" dirty="0" smtClean="0"/>
              <a:t>Environmental law</a:t>
            </a:r>
            <a:endParaRPr lang="en-AU" dirty="0"/>
          </a:p>
        </p:txBody>
      </p:sp>
      <p:sp>
        <p:nvSpPr>
          <p:cNvPr id="3" name="Content Placeholder 2"/>
          <p:cNvSpPr>
            <a:spLocks noGrp="1"/>
          </p:cNvSpPr>
          <p:nvPr>
            <p:ph idx="1"/>
          </p:nvPr>
        </p:nvSpPr>
        <p:spPr>
          <a:xfrm>
            <a:off x="467544" y="2276872"/>
            <a:ext cx="8280920" cy="2952328"/>
          </a:xfrm>
        </p:spPr>
        <p:txBody>
          <a:bodyPr numCol="2">
            <a:noAutofit/>
          </a:bodyPr>
          <a:lstStyle/>
          <a:p>
            <a:r>
              <a:rPr lang="en-AU" sz="2400" dirty="0" smtClean="0"/>
              <a:t>Over 40 Acts</a:t>
            </a:r>
          </a:p>
          <a:p>
            <a:pPr lvl="1"/>
            <a:r>
              <a:rPr lang="en-AU" dirty="0" smtClean="0"/>
              <a:t>Climate change and energy</a:t>
            </a:r>
          </a:p>
          <a:p>
            <a:pPr lvl="1"/>
            <a:r>
              <a:rPr lang="en-AU" dirty="0" smtClean="0"/>
              <a:t>Coastal, marine and fisheries</a:t>
            </a:r>
          </a:p>
          <a:p>
            <a:pPr lvl="1"/>
            <a:r>
              <a:rPr lang="en-AU" dirty="0" smtClean="0"/>
              <a:t>Farming and private land management</a:t>
            </a:r>
          </a:p>
          <a:p>
            <a:pPr lvl="1"/>
            <a:r>
              <a:rPr lang="en-AU" dirty="0" smtClean="0"/>
              <a:t>Forestry and clearing of native veg</a:t>
            </a:r>
          </a:p>
          <a:p>
            <a:pPr lvl="1"/>
            <a:r>
              <a:rPr lang="en-AU" dirty="0" smtClean="0"/>
              <a:t>Mining and CSG</a:t>
            </a:r>
          </a:p>
          <a:p>
            <a:pPr lvl="1"/>
            <a:endParaRPr lang="en-AU" dirty="0" smtClean="0"/>
          </a:p>
          <a:p>
            <a:pPr lvl="1"/>
            <a:endParaRPr lang="en-AU" dirty="0"/>
          </a:p>
          <a:p>
            <a:pPr lvl="1"/>
            <a:endParaRPr lang="en-AU" dirty="0" smtClean="0"/>
          </a:p>
          <a:p>
            <a:pPr lvl="1"/>
            <a:endParaRPr lang="en-AU" dirty="0"/>
          </a:p>
          <a:p>
            <a:pPr lvl="1"/>
            <a:endParaRPr lang="en-AU" dirty="0" smtClean="0"/>
          </a:p>
          <a:p>
            <a:pPr lvl="1"/>
            <a:endParaRPr lang="en-AU" dirty="0"/>
          </a:p>
          <a:p>
            <a:pPr lvl="1"/>
            <a:endParaRPr lang="en-AU" dirty="0" smtClean="0"/>
          </a:p>
          <a:p>
            <a:pPr lvl="1"/>
            <a:r>
              <a:rPr lang="en-AU" dirty="0" smtClean="0"/>
              <a:t>Native plants and animals</a:t>
            </a:r>
            <a:endParaRPr lang="en-AU" dirty="0"/>
          </a:p>
          <a:p>
            <a:pPr lvl="1"/>
            <a:r>
              <a:rPr lang="en-AU" dirty="0" smtClean="0"/>
              <a:t>Planning, development and heritage</a:t>
            </a:r>
          </a:p>
          <a:p>
            <a:pPr lvl="1"/>
            <a:r>
              <a:rPr lang="en-AU" dirty="0" smtClean="0"/>
              <a:t>Pollution</a:t>
            </a:r>
          </a:p>
          <a:p>
            <a:pPr lvl="1"/>
            <a:r>
              <a:rPr lang="en-AU" dirty="0" smtClean="0"/>
              <a:t>Protected areas and public land management</a:t>
            </a:r>
          </a:p>
          <a:p>
            <a:pPr lvl="1"/>
            <a:r>
              <a:rPr lang="en-AU" dirty="0" smtClean="0"/>
              <a:t>Water management</a:t>
            </a:r>
          </a:p>
          <a:p>
            <a:pPr lvl="1"/>
            <a:endParaRPr lang="en-AU" dirty="0" smtClean="0"/>
          </a:p>
          <a:p>
            <a:pPr lvl="1"/>
            <a:endParaRPr lang="en-AU" sz="2400" dirty="0" smtClean="0"/>
          </a:p>
          <a:p>
            <a:pPr lvl="1"/>
            <a:endParaRPr lang="en-AU" sz="2400" dirty="0" smtClean="0"/>
          </a:p>
          <a:p>
            <a:pPr marL="0" indent="0">
              <a:buNone/>
            </a:pPr>
            <a:r>
              <a:rPr lang="en-AU" sz="2000" dirty="0" smtClean="0"/>
              <a:t/>
            </a:r>
            <a:br>
              <a:rPr lang="en-AU" sz="2000" dirty="0" smtClean="0"/>
            </a:br>
            <a:r>
              <a:rPr lang="en-AU" sz="2000" dirty="0" smtClean="0"/>
              <a:t> </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34000"/>
            <a:ext cx="914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552" y="1772816"/>
            <a:ext cx="8208912" cy="461665"/>
          </a:xfrm>
          <a:prstGeom prst="rect">
            <a:avLst/>
          </a:prstGeom>
          <a:noFill/>
        </p:spPr>
        <p:txBody>
          <a:bodyPr wrap="square" rtlCol="0">
            <a:spAutoFit/>
          </a:bodyPr>
          <a:lstStyle/>
          <a:p>
            <a:r>
              <a:rPr lang="en-AU" sz="2400" dirty="0">
                <a:solidFill>
                  <a:srgbClr val="717073"/>
                </a:solidFill>
                <a:latin typeface="Arial" pitchFamily="34" charset="0"/>
                <a:cs typeface="Arial" pitchFamily="34" charset="0"/>
              </a:rPr>
              <a:t>International, national, State and local</a:t>
            </a:r>
          </a:p>
        </p:txBody>
      </p:sp>
    </p:spTree>
    <p:extLst>
      <p:ext uri="{BB962C8B-B14F-4D97-AF65-F5344CB8AC3E}">
        <p14:creationId xmlns:p14="http://schemas.microsoft.com/office/powerpoint/2010/main" val="136696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71562"/>
            <a:ext cx="8229600" cy="757238"/>
          </a:xfrm>
        </p:spPr>
        <p:txBody>
          <a:bodyPr/>
          <a:lstStyle/>
          <a:p>
            <a:r>
              <a:rPr lang="en-AU" dirty="0" smtClean="0"/>
              <a:t>Environmental laws that protect animals</a:t>
            </a:r>
            <a:endParaRPr lang="en-AU" dirty="0"/>
          </a:p>
        </p:txBody>
      </p:sp>
      <p:sp>
        <p:nvSpPr>
          <p:cNvPr id="3" name="Content Placeholder 2"/>
          <p:cNvSpPr>
            <a:spLocks noGrp="1"/>
          </p:cNvSpPr>
          <p:nvPr>
            <p:ph idx="1"/>
          </p:nvPr>
        </p:nvSpPr>
        <p:spPr>
          <a:xfrm>
            <a:off x="107504" y="1888233"/>
            <a:ext cx="6840760" cy="4421087"/>
          </a:xfrm>
        </p:spPr>
        <p:txBody>
          <a:bodyPr>
            <a:noAutofit/>
          </a:bodyPr>
          <a:lstStyle/>
          <a:p>
            <a:r>
              <a:rPr lang="en-AU" sz="2400" dirty="0" smtClean="0">
                <a:solidFill>
                  <a:schemeClr val="tx1"/>
                </a:solidFill>
              </a:rPr>
              <a:t>Threatened Species</a:t>
            </a:r>
            <a:endParaRPr lang="en-AU" sz="2400" dirty="0">
              <a:solidFill>
                <a:schemeClr val="tx1"/>
              </a:solidFill>
            </a:endParaRPr>
          </a:p>
          <a:p>
            <a:pPr lvl="1"/>
            <a:r>
              <a:rPr lang="en-AU" sz="2000" i="1" dirty="0" smtClean="0">
                <a:solidFill>
                  <a:schemeClr val="tx1"/>
                </a:solidFill>
              </a:rPr>
              <a:t>Threatened Species Conservation Act 1995 (</a:t>
            </a:r>
            <a:r>
              <a:rPr lang="en-AU" sz="2000" dirty="0" smtClean="0">
                <a:solidFill>
                  <a:schemeClr val="tx1"/>
                </a:solidFill>
              </a:rPr>
              <a:t>NSW)</a:t>
            </a:r>
            <a:endParaRPr lang="en-AU" sz="2000" i="1" dirty="0">
              <a:solidFill>
                <a:schemeClr val="tx1"/>
              </a:solidFill>
            </a:endParaRPr>
          </a:p>
          <a:p>
            <a:pPr lvl="1"/>
            <a:r>
              <a:rPr lang="en-AU" sz="2000" i="1" dirty="0" smtClean="0">
                <a:solidFill>
                  <a:schemeClr val="tx1"/>
                </a:solidFill>
              </a:rPr>
              <a:t>Fisheries Management Act 1994 </a:t>
            </a:r>
            <a:r>
              <a:rPr lang="en-AU" sz="2000" dirty="0" smtClean="0">
                <a:solidFill>
                  <a:schemeClr val="tx1"/>
                </a:solidFill>
              </a:rPr>
              <a:t>(NSW)</a:t>
            </a:r>
            <a:endParaRPr lang="en-AU" sz="2000" i="1" dirty="0" smtClean="0">
              <a:solidFill>
                <a:schemeClr val="tx1"/>
              </a:solidFill>
            </a:endParaRPr>
          </a:p>
          <a:p>
            <a:pPr lvl="1"/>
            <a:r>
              <a:rPr lang="en-AU" sz="2000" i="1" dirty="0" smtClean="0">
                <a:solidFill>
                  <a:schemeClr val="tx1"/>
                </a:solidFill>
              </a:rPr>
              <a:t>EPBC Act 1999 </a:t>
            </a:r>
            <a:r>
              <a:rPr lang="en-AU" sz="2000" dirty="0" smtClean="0">
                <a:solidFill>
                  <a:schemeClr val="tx1"/>
                </a:solidFill>
              </a:rPr>
              <a:t>(</a:t>
            </a:r>
            <a:r>
              <a:rPr lang="en-AU" sz="2000" dirty="0" err="1" smtClean="0">
                <a:solidFill>
                  <a:schemeClr val="tx1"/>
                </a:solidFill>
              </a:rPr>
              <a:t>Cth</a:t>
            </a:r>
            <a:r>
              <a:rPr lang="en-AU" sz="2000" dirty="0" smtClean="0">
                <a:solidFill>
                  <a:schemeClr val="tx1"/>
                </a:solidFill>
              </a:rPr>
              <a:t>)</a:t>
            </a:r>
            <a:r>
              <a:rPr lang="en-AU" sz="2400" dirty="0" smtClean="0">
                <a:solidFill>
                  <a:schemeClr val="tx1"/>
                </a:solidFill>
              </a:rPr>
              <a:t/>
            </a:r>
            <a:br>
              <a:rPr lang="en-AU" sz="2400" dirty="0" smtClean="0">
                <a:solidFill>
                  <a:schemeClr val="tx1"/>
                </a:solidFill>
              </a:rPr>
            </a:br>
            <a:endParaRPr lang="en-AU" sz="2400" dirty="0" smtClean="0">
              <a:solidFill>
                <a:schemeClr val="tx1"/>
              </a:solidFill>
            </a:endParaRPr>
          </a:p>
          <a:p>
            <a:r>
              <a:rPr lang="en-AU" sz="2400" dirty="0" smtClean="0">
                <a:solidFill>
                  <a:schemeClr val="tx1"/>
                </a:solidFill>
              </a:rPr>
              <a:t>Native Species</a:t>
            </a:r>
          </a:p>
          <a:p>
            <a:pPr lvl="1"/>
            <a:r>
              <a:rPr lang="en-AU" sz="2000" i="1" dirty="0">
                <a:solidFill>
                  <a:schemeClr val="tx1"/>
                </a:solidFill>
              </a:rPr>
              <a:t>National Parks and Wildlife Act 1974 </a:t>
            </a:r>
            <a:r>
              <a:rPr lang="en-AU" sz="2000" dirty="0">
                <a:solidFill>
                  <a:schemeClr val="tx1"/>
                </a:solidFill>
              </a:rPr>
              <a:t>(NSW)</a:t>
            </a:r>
          </a:p>
          <a:p>
            <a:endParaRPr lang="en-AU" sz="2400" dirty="0" smtClean="0">
              <a:solidFill>
                <a:schemeClr val="tx1"/>
              </a:solidFill>
            </a:endParaRPr>
          </a:p>
          <a:p>
            <a:r>
              <a:rPr lang="en-AU" sz="2400" dirty="0" smtClean="0">
                <a:solidFill>
                  <a:schemeClr val="tx1"/>
                </a:solidFill>
              </a:rPr>
              <a:t>Migratory Species</a:t>
            </a:r>
          </a:p>
          <a:p>
            <a:pPr lvl="1"/>
            <a:r>
              <a:rPr lang="en-AU" sz="2000" i="1" dirty="0" smtClean="0">
                <a:solidFill>
                  <a:schemeClr val="tx1"/>
                </a:solidFill>
              </a:rPr>
              <a:t>EPBC Act 1999 </a:t>
            </a:r>
            <a:r>
              <a:rPr lang="en-AU" sz="2000" dirty="0" smtClean="0">
                <a:solidFill>
                  <a:schemeClr val="tx1"/>
                </a:solidFill>
              </a:rPr>
              <a:t>(</a:t>
            </a:r>
            <a:r>
              <a:rPr lang="en-AU" sz="2000" smtClean="0">
                <a:solidFill>
                  <a:schemeClr val="tx1"/>
                </a:solidFill>
              </a:rPr>
              <a:t>Cth)</a:t>
            </a:r>
            <a:endParaRPr lang="en-AU" sz="2000" dirty="0" smtClean="0">
              <a:solidFill>
                <a:schemeClr val="tx1"/>
              </a:solidFill>
            </a:endParaRPr>
          </a:p>
          <a:p>
            <a:pPr marL="360000" lvl="1" indent="0">
              <a:buNone/>
            </a:pPr>
            <a:endParaRPr lang="en-AU" sz="2400" dirty="0"/>
          </a:p>
          <a:p>
            <a:pPr lvl="1"/>
            <a:endParaRPr lang="en-AU" sz="2000" i="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2924944"/>
            <a:ext cx="2736304" cy="3672408"/>
          </a:xfrm>
          <a:prstGeom prst="rect">
            <a:avLst/>
          </a:prstGeom>
        </p:spPr>
      </p:pic>
    </p:spTree>
    <p:extLst>
      <p:ext uri="{BB962C8B-B14F-4D97-AF65-F5344CB8AC3E}">
        <p14:creationId xmlns:p14="http://schemas.microsoft.com/office/powerpoint/2010/main" val="935704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Environmental laws that protect habitat</a:t>
            </a:r>
            <a:endParaRPr lang="en-AU" dirty="0"/>
          </a:p>
        </p:txBody>
      </p:sp>
      <p:sp>
        <p:nvSpPr>
          <p:cNvPr id="3" name="Content Placeholder 2"/>
          <p:cNvSpPr>
            <a:spLocks noGrp="1"/>
          </p:cNvSpPr>
          <p:nvPr>
            <p:ph idx="1"/>
          </p:nvPr>
        </p:nvSpPr>
        <p:spPr/>
        <p:txBody>
          <a:bodyPr>
            <a:normAutofit/>
          </a:bodyPr>
          <a:lstStyle/>
          <a:p>
            <a:r>
              <a:rPr lang="en-AU" sz="2400" dirty="0" smtClean="0"/>
              <a:t>Native Vegetation laws</a:t>
            </a:r>
          </a:p>
          <a:p>
            <a:pPr lvl="1"/>
            <a:r>
              <a:rPr lang="en-AU" sz="2000" i="1" dirty="0" smtClean="0"/>
              <a:t>Native Vegetation Act 2003 </a:t>
            </a:r>
            <a:r>
              <a:rPr lang="en-AU" sz="2000" dirty="0" smtClean="0"/>
              <a:t>(NSW)</a:t>
            </a:r>
            <a:endParaRPr lang="en-AU" sz="2000" i="1" dirty="0" smtClean="0"/>
          </a:p>
          <a:p>
            <a:r>
              <a:rPr lang="en-AU" sz="2400" dirty="0" smtClean="0"/>
              <a:t>Forestry laws</a:t>
            </a:r>
          </a:p>
          <a:p>
            <a:pPr lvl="1"/>
            <a:r>
              <a:rPr lang="en-AU" sz="2000" i="1" dirty="0" smtClean="0"/>
              <a:t>Forestry Act 1919 </a:t>
            </a:r>
            <a:r>
              <a:rPr lang="en-AU" sz="2000" dirty="0" smtClean="0"/>
              <a:t>(NSW)</a:t>
            </a:r>
            <a:endParaRPr lang="en-AU" sz="2000" i="1" dirty="0" smtClean="0"/>
          </a:p>
          <a:p>
            <a:r>
              <a:rPr lang="en-AU" sz="2400" dirty="0" smtClean="0"/>
              <a:t>Protected areas laws</a:t>
            </a:r>
          </a:p>
          <a:p>
            <a:pPr lvl="1"/>
            <a:r>
              <a:rPr lang="en-AU" sz="2000" i="1" dirty="0" smtClean="0"/>
              <a:t>National Parks and Wildlife Act 1974 </a:t>
            </a:r>
            <a:r>
              <a:rPr lang="en-AU" sz="2000" dirty="0" smtClean="0"/>
              <a:t>(NSW)</a:t>
            </a:r>
          </a:p>
          <a:p>
            <a:pPr lvl="1"/>
            <a:r>
              <a:rPr lang="en-AU" sz="2000" i="1" dirty="0" smtClean="0"/>
              <a:t>Wilderness Act 1987 </a:t>
            </a:r>
            <a:r>
              <a:rPr lang="en-AU" sz="2000" dirty="0" smtClean="0"/>
              <a:t>(NSW)</a:t>
            </a:r>
          </a:p>
          <a:p>
            <a:pPr lvl="1"/>
            <a:r>
              <a:rPr lang="en-AU" sz="2000" i="1" dirty="0"/>
              <a:t>Marine Parks Act </a:t>
            </a:r>
            <a:r>
              <a:rPr lang="en-AU" sz="2000" i="1" dirty="0" smtClean="0"/>
              <a:t>1997 </a:t>
            </a:r>
            <a:r>
              <a:rPr lang="en-AU" sz="2000" dirty="0" smtClean="0"/>
              <a:t>(NSW)</a:t>
            </a:r>
          </a:p>
          <a:p>
            <a:pPr lvl="1"/>
            <a:r>
              <a:rPr lang="en-AU" sz="2000" i="1" dirty="0" smtClean="0"/>
              <a:t>EPBC Act 1999 </a:t>
            </a:r>
            <a:r>
              <a:rPr lang="en-AU" sz="2000" dirty="0" smtClean="0"/>
              <a:t>(</a:t>
            </a:r>
            <a:r>
              <a:rPr lang="en-AU" sz="2000" dirty="0" err="1" smtClean="0"/>
              <a:t>Cth</a:t>
            </a:r>
            <a:r>
              <a:rPr lang="en-AU" sz="2000" dirty="0" smtClean="0"/>
              <a:t>)</a:t>
            </a:r>
          </a:p>
          <a:p>
            <a:pPr lvl="1"/>
            <a:endParaRPr lang="en-AU"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9445" b="33889"/>
          <a:stretch/>
        </p:blipFill>
        <p:spPr>
          <a:xfrm>
            <a:off x="35496" y="5085184"/>
            <a:ext cx="9081492" cy="1800200"/>
          </a:xfrm>
          <a:prstGeom prst="rect">
            <a:avLst/>
          </a:prstGeom>
        </p:spPr>
      </p:pic>
    </p:spTree>
    <p:extLst>
      <p:ext uri="{BB962C8B-B14F-4D97-AF65-F5344CB8AC3E}">
        <p14:creationId xmlns:p14="http://schemas.microsoft.com/office/powerpoint/2010/main" val="2828811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role of planning law</a:t>
            </a:r>
            <a:endParaRPr lang="en-AU" dirty="0"/>
          </a:p>
        </p:txBody>
      </p:sp>
      <p:sp>
        <p:nvSpPr>
          <p:cNvPr id="3" name="Content Placeholder 2"/>
          <p:cNvSpPr>
            <a:spLocks noGrp="1"/>
          </p:cNvSpPr>
          <p:nvPr>
            <p:ph idx="1"/>
          </p:nvPr>
        </p:nvSpPr>
        <p:spPr>
          <a:xfrm>
            <a:off x="251520" y="1600201"/>
            <a:ext cx="3960440" cy="4133850"/>
          </a:xfrm>
        </p:spPr>
        <p:txBody>
          <a:bodyPr>
            <a:normAutofit fontScale="92500" lnSpcReduction="10000"/>
          </a:bodyPr>
          <a:lstStyle/>
          <a:p>
            <a:r>
              <a:rPr lang="en-AU" sz="2400" dirty="0" smtClean="0"/>
              <a:t>Development is a key threat to fauna</a:t>
            </a:r>
          </a:p>
          <a:p>
            <a:r>
              <a:rPr lang="en-AU" sz="2400" dirty="0" smtClean="0"/>
              <a:t>Planning laws interact with Environmental laws to ensure development takes account of fauna</a:t>
            </a:r>
          </a:p>
          <a:p>
            <a:r>
              <a:rPr lang="en-AU" sz="2400" dirty="0" smtClean="0"/>
              <a:t>E.g. if a development is likely to have a significant impact on a listed threatened species, a Species Impact Study must be prepared</a:t>
            </a:r>
            <a:endParaRPr lang="en-AU"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2060848"/>
            <a:ext cx="4532455" cy="3024000"/>
          </a:xfrm>
          <a:prstGeom prst="rect">
            <a:avLst/>
          </a:prstGeom>
        </p:spPr>
      </p:pic>
    </p:spTree>
    <p:extLst>
      <p:ext uri="{BB962C8B-B14F-4D97-AF65-F5344CB8AC3E}">
        <p14:creationId xmlns:p14="http://schemas.microsoft.com/office/powerpoint/2010/main" val="283926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692696"/>
            <a:ext cx="8229600" cy="757238"/>
          </a:xfrm>
        </p:spPr>
        <p:txBody>
          <a:bodyPr/>
          <a:lstStyle/>
          <a:p>
            <a:r>
              <a:rPr lang="en-AU" dirty="0" smtClean="0"/>
              <a:t>Underlying principles and trends</a:t>
            </a:r>
            <a:endParaRPr lang="en-AU" dirty="0"/>
          </a:p>
        </p:txBody>
      </p:sp>
      <p:sp>
        <p:nvSpPr>
          <p:cNvPr id="3" name="Content Placeholder 2"/>
          <p:cNvSpPr>
            <a:spLocks noGrp="1"/>
          </p:cNvSpPr>
          <p:nvPr>
            <p:ph idx="1"/>
          </p:nvPr>
        </p:nvSpPr>
        <p:spPr>
          <a:xfrm>
            <a:off x="323528" y="1628800"/>
            <a:ext cx="7776864" cy="5229200"/>
          </a:xfrm>
        </p:spPr>
        <p:txBody>
          <a:bodyPr>
            <a:noAutofit/>
          </a:bodyPr>
          <a:lstStyle/>
          <a:p>
            <a:pPr>
              <a:defRPr/>
            </a:pPr>
            <a:r>
              <a:rPr lang="en-AU" sz="2200" dirty="0" smtClean="0"/>
              <a:t>Focus on procedure, not outcomes</a:t>
            </a:r>
          </a:p>
          <a:p>
            <a:pPr>
              <a:defRPr/>
            </a:pPr>
            <a:r>
              <a:rPr lang="en-AU" sz="2200" dirty="0" smtClean="0"/>
              <a:t>Scientific methodologies</a:t>
            </a:r>
          </a:p>
          <a:p>
            <a:pPr lvl="1">
              <a:defRPr/>
            </a:pPr>
            <a:r>
              <a:rPr lang="en-AU" sz="2200" dirty="0" err="1" smtClean="0"/>
              <a:t>Biobanking</a:t>
            </a:r>
            <a:endParaRPr lang="en-AU" sz="2200" dirty="0" smtClean="0"/>
          </a:p>
          <a:p>
            <a:pPr lvl="1">
              <a:defRPr/>
            </a:pPr>
            <a:r>
              <a:rPr lang="en-AU" sz="2200" dirty="0" err="1" smtClean="0"/>
              <a:t>Biocertification</a:t>
            </a:r>
            <a:endParaRPr lang="en-AU" sz="2200" dirty="0" smtClean="0"/>
          </a:p>
          <a:p>
            <a:pPr lvl="1">
              <a:defRPr/>
            </a:pPr>
            <a:r>
              <a:rPr lang="en-AU" sz="2200" dirty="0" smtClean="0"/>
              <a:t>Biometric tool</a:t>
            </a:r>
          </a:p>
          <a:p>
            <a:pPr>
              <a:defRPr/>
            </a:pPr>
            <a:r>
              <a:rPr lang="en-AU" sz="2200" dirty="0" smtClean="0"/>
              <a:t>Move towards landscape approach</a:t>
            </a:r>
          </a:p>
          <a:p>
            <a:pPr>
              <a:defRPr/>
            </a:pPr>
            <a:r>
              <a:rPr lang="en-AU" sz="2200" dirty="0" smtClean="0"/>
              <a:t>Move towards offsets</a:t>
            </a:r>
          </a:p>
          <a:p>
            <a:pPr>
              <a:defRPr/>
            </a:pPr>
            <a:endParaRPr lang="en-AU" sz="2200" dirty="0" smtClean="0"/>
          </a:p>
          <a:p>
            <a:pPr>
              <a:defRPr/>
            </a:pPr>
            <a:endParaRPr lang="en-AU" sz="2200" dirty="0" smtClean="0"/>
          </a:p>
          <a:p>
            <a:pPr>
              <a:defRPr/>
            </a:pPr>
            <a:endParaRPr lang="en-AU" sz="2200" dirty="0"/>
          </a:p>
          <a:p>
            <a:pPr marL="0" indent="0">
              <a:buNone/>
              <a:defRPr/>
            </a:pPr>
            <a:endParaRPr lang="en-AU" sz="2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09120"/>
            <a:ext cx="9144000" cy="2348880"/>
          </a:xfrm>
          <a:prstGeom prst="rect">
            <a:avLst/>
          </a:prstGeom>
        </p:spPr>
      </p:pic>
    </p:spTree>
    <p:extLst>
      <p:ext uri="{BB962C8B-B14F-4D97-AF65-F5344CB8AC3E}">
        <p14:creationId xmlns:p14="http://schemas.microsoft.com/office/powerpoint/2010/main" val="91187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studies – The Botanic Gardens Bats and the </a:t>
            </a:r>
            <a:r>
              <a:rPr lang="en-AU" dirty="0" err="1" smtClean="0"/>
              <a:t>Tumblebee</a:t>
            </a:r>
            <a:r>
              <a:rPr lang="en-AU" dirty="0" smtClean="0"/>
              <a:t> Regent Honey Eater</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1844824"/>
            <a:ext cx="3482999" cy="4644000"/>
          </a:xfr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844824"/>
            <a:ext cx="3600400" cy="464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56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future</a:t>
            </a:r>
            <a:endParaRPr lang="en-AU" dirty="0"/>
          </a:p>
        </p:txBody>
      </p:sp>
      <p:sp>
        <p:nvSpPr>
          <p:cNvPr id="3" name="Content Placeholder 2"/>
          <p:cNvSpPr>
            <a:spLocks noGrp="1"/>
          </p:cNvSpPr>
          <p:nvPr>
            <p:ph idx="1"/>
          </p:nvPr>
        </p:nvSpPr>
        <p:spPr/>
        <p:txBody>
          <a:bodyPr>
            <a:normAutofit/>
          </a:bodyPr>
          <a:lstStyle/>
          <a:p>
            <a:r>
              <a:rPr lang="en-AU" sz="2400" dirty="0" smtClean="0"/>
              <a:t>Private conservation to complement public reserve system</a:t>
            </a:r>
          </a:p>
          <a:p>
            <a:r>
              <a:rPr lang="en-AU" sz="2400" dirty="0" smtClean="0"/>
              <a:t>Climate change will test our laws</a:t>
            </a:r>
          </a:p>
          <a:p>
            <a:r>
              <a:rPr lang="en-AU" sz="2400" dirty="0" smtClean="0"/>
              <a:t>Need to discuss our approach </a:t>
            </a:r>
          </a:p>
          <a:p>
            <a:r>
              <a:rPr lang="en-AU" sz="2400" dirty="0" smtClean="0"/>
              <a:t>Legal framework does provide a wide variety of tools – task is to get the </a:t>
            </a:r>
            <a:r>
              <a:rPr lang="en-AU" sz="2400" smtClean="0"/>
              <a:t>mix right and then apply them</a:t>
            </a:r>
            <a:endParaRPr lang="en-AU" sz="2400" dirty="0" smtClean="0"/>
          </a:p>
          <a:p>
            <a:endParaRPr lang="en-AU"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149080"/>
            <a:ext cx="30480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4221087"/>
            <a:ext cx="3528392" cy="2490217"/>
          </a:xfrm>
          <a:prstGeom prst="rect">
            <a:avLst/>
          </a:prstGeom>
        </p:spPr>
      </p:pic>
    </p:spTree>
    <p:extLst>
      <p:ext uri="{BB962C8B-B14F-4D97-AF65-F5344CB8AC3E}">
        <p14:creationId xmlns:p14="http://schemas.microsoft.com/office/powerpoint/2010/main" val="3881142993"/>
      </p:ext>
    </p:extLst>
  </p:cSld>
  <p:clrMapOvr>
    <a:masterClrMapping/>
  </p:clrMapOvr>
</p:sld>
</file>

<file path=ppt/theme/theme1.xml><?xml version="1.0" encoding="utf-8"?>
<a:theme xmlns:a="http://schemas.openxmlformats.org/drawingml/2006/main" name="Office Theme">
  <a:themeElements>
    <a:clrScheme name="EDO_Orance">
      <a:dk1>
        <a:srgbClr val="717073"/>
      </a:dk1>
      <a:lt1>
        <a:srgbClr val="FFFFFF"/>
      </a:lt1>
      <a:dk2>
        <a:srgbClr val="F15D22"/>
      </a:dk2>
      <a:lt2>
        <a:srgbClr val="FFFFFF"/>
      </a:lt2>
      <a:accent1>
        <a:srgbClr val="F15D22"/>
      </a:accent1>
      <a:accent2>
        <a:srgbClr val="000000"/>
      </a:accent2>
      <a:accent3>
        <a:srgbClr val="717073"/>
      </a:accent3>
      <a:accent4>
        <a:srgbClr val="00A5D9"/>
      </a:accent4>
      <a:accent5>
        <a:srgbClr val="663700"/>
      </a:accent5>
      <a:accent6>
        <a:srgbClr val="717073"/>
      </a:accent6>
      <a:hlink>
        <a:srgbClr val="717073"/>
      </a:hlink>
      <a:folHlink>
        <a:srgbClr val="7170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10455</TotalTime>
  <Words>1792</Words>
  <Application>Microsoft Office PowerPoint</Application>
  <PresentationFormat>On-screen Show (4:3)</PresentationFormat>
  <Paragraphs>238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Protecting our evolutionary companions through environmental law</vt:lpstr>
      <vt:lpstr>Environmental law</vt:lpstr>
      <vt:lpstr>Environmental laws that protect animals</vt:lpstr>
      <vt:lpstr>Environmental laws that protect habitat</vt:lpstr>
      <vt:lpstr>The role of planning law</vt:lpstr>
      <vt:lpstr>Underlying principles and trends</vt:lpstr>
      <vt:lpstr>Case studies – The Botanic Gardens Bats and the Tumblebee Regent Honey Eater</vt:lpstr>
      <vt:lpstr>The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lindajwise</dc:creator>
  <cp:lastModifiedBy>PC Owner</cp:lastModifiedBy>
  <cp:revision>563</cp:revision>
  <cp:lastPrinted>2014-05-01T04:32:05Z</cp:lastPrinted>
  <dcterms:created xsi:type="dcterms:W3CDTF">2012-04-13T03:28:20Z</dcterms:created>
  <dcterms:modified xsi:type="dcterms:W3CDTF">2014-05-09T03:07:38Z</dcterms:modified>
</cp:coreProperties>
</file>