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59" r:id="rId5"/>
    <p:sldId id="260" r:id="rId6"/>
    <p:sldId id="264" r:id="rId7"/>
    <p:sldId id="265" r:id="rId8"/>
    <p:sldId id="266" r:id="rId9"/>
    <p:sldId id="261" r:id="rId10"/>
    <p:sldId id="267" r:id="rId11"/>
    <p:sldId id="268" r:id="rId12"/>
    <p:sldId id="269" r:id="rId13"/>
    <p:sldId id="262" r:id="rId14"/>
    <p:sldId id="270" r:id="rId15"/>
    <p:sldId id="263" r:id="rId16"/>
    <p:sldId id="271" r:id="rId17"/>
    <p:sldId id="272" r:id="rId18"/>
    <p:sldId id="273" r:id="rId19"/>
    <p:sldId id="275" r:id="rId20"/>
    <p:sldId id="276" r:id="rId21"/>
    <p:sldId id="274"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4671" autoAdjust="0"/>
  </p:normalViewPr>
  <p:slideViewPr>
    <p:cSldViewPr>
      <p:cViewPr varScale="1">
        <p:scale>
          <a:sx n="70" d="100"/>
          <a:sy n="70" d="100"/>
        </p:scale>
        <p:origin x="-138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49F7BB-53AE-4EE8-87B3-A8391588013D}" type="datetimeFigureOut">
              <a:rPr lang="en-AU" smtClean="0"/>
              <a:t>9/05/2014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4ED97B-E29C-4A42-8ED5-D238B6F892F9}" type="slidenum">
              <a:rPr lang="en-AU" smtClean="0"/>
              <a:t>‹#›</a:t>
            </a:fld>
            <a:endParaRPr lang="en-AU"/>
          </a:p>
        </p:txBody>
      </p:sp>
    </p:spTree>
    <p:extLst>
      <p:ext uri="{BB962C8B-B14F-4D97-AF65-F5344CB8AC3E}">
        <p14:creationId xmlns:p14="http://schemas.microsoft.com/office/powerpoint/2010/main" val="3615268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06EF7EAE-5F56-4DA5-83D0-7DB9CE9F4997}" type="datetime1">
              <a:rPr lang="en-AU" smtClean="0"/>
              <a:t>9/05/2014</a:t>
            </a:fld>
            <a:endParaRPr lang="en-AU"/>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E09E25A4-ECB4-4C75-89EF-C79FAC56F562}" type="slidenum">
              <a:rPr lang="en-AU" smtClean="0"/>
              <a:t>‹#›</a:t>
            </a:fld>
            <a:endParaRPr lang="en-AU"/>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AU"/>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C1970A-A400-4D73-9961-A4F80E7F8D42}" type="datetime1">
              <a:rPr lang="en-AU" smtClean="0"/>
              <a:t>9/05/2014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09E25A4-ECB4-4C75-89EF-C79FAC56F562}"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23892-5BAA-40B1-B7AE-A8A43577297D}" type="datetime1">
              <a:rPr lang="en-AU" smtClean="0"/>
              <a:t>9/05/2014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E09E25A4-ECB4-4C75-89EF-C79FAC56F562}"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A205B8-4F5A-419D-B9B6-3B3D733CA953}" type="datetime1">
              <a:rPr lang="en-AU" smtClean="0"/>
              <a:t>9/05/2014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09E25A4-ECB4-4C75-89EF-C79FAC56F562}" type="slidenum">
              <a:rPr lang="en-AU" smtClean="0"/>
              <a:t>‹#›</a:t>
            </a:fld>
            <a:endParaRPr lang="en-AU"/>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7DC1B0A0-E03D-49ED-8CDE-765A0AC171A8}" type="datetime1">
              <a:rPr lang="en-AU" smtClean="0"/>
              <a:t>9/05/2014</a:t>
            </a:fld>
            <a:endParaRPr lang="en-AU"/>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E09E25A4-ECB4-4C75-89EF-C79FAC56F562}" type="slidenum">
              <a:rPr lang="en-AU" smtClean="0"/>
              <a:t>‹#›</a:t>
            </a:fld>
            <a:endParaRPr lang="en-AU"/>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AU"/>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EF3735-2195-451E-898A-9BBD83DE4903}" type="datetime1">
              <a:rPr lang="en-AU" smtClean="0"/>
              <a:t>9/05/2014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09E25A4-ECB4-4C75-89EF-C79FAC56F562}" type="slidenum">
              <a:rPr lang="en-AU" smtClean="0"/>
              <a:t>‹#›</a:t>
            </a:fld>
            <a:endParaRPr lang="en-AU"/>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2DF2F2D-2438-450D-AB5C-FF5FA1C2020A}" type="datetime1">
              <a:rPr lang="en-AU" smtClean="0"/>
              <a:t>9/05/2014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E09E25A4-ECB4-4C75-89EF-C79FAC56F562}" type="slidenum">
              <a:rPr lang="en-AU" smtClean="0"/>
              <a:t>‹#›</a:t>
            </a:fld>
            <a:endParaRPr lang="en-AU"/>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9F15F1A-ED43-4E7E-B7BA-380E4840496A}" type="datetime1">
              <a:rPr lang="en-AU" smtClean="0"/>
              <a:t>9/05/2014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E09E25A4-ECB4-4C75-89EF-C79FAC56F562}" type="slidenum">
              <a:rPr lang="en-AU" smtClean="0"/>
              <a:t>‹#›</a:t>
            </a:fld>
            <a:endParaRPr lang="en-AU"/>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223A593-CF39-406C-9773-94ABBF0F94CD}" type="datetime1">
              <a:rPr lang="en-AU" smtClean="0"/>
              <a:t>9/05/2014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E09E25A4-ECB4-4C75-89EF-C79FAC56F562}"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968EAE-121D-4460-BBAF-CE5CF3E74742}" type="datetime1">
              <a:rPr lang="en-AU" smtClean="0"/>
              <a:t>9/05/2014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E09E25A4-ECB4-4C75-89EF-C79FAC56F562}" type="slidenum">
              <a:rPr lang="en-AU" smtClean="0"/>
              <a:t>‹#›</a:t>
            </a:fld>
            <a:endParaRPr lang="en-AU"/>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4697A7-C7B1-4044-B5BD-E38CFD2C061E}" type="datetime1">
              <a:rPr lang="en-AU" smtClean="0"/>
              <a:t>9/05/2014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09E25A4-ECB4-4C75-89EF-C79FAC56F562}" type="slidenum">
              <a:rPr lang="en-AU" smtClean="0"/>
              <a:t>‹#›</a:t>
            </a:fld>
            <a:endParaRPr lang="en-AU"/>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D2A44B10-6B8C-4AC6-97A2-F7ED4C5781A3}" type="datetime1">
              <a:rPr lang="en-AU" smtClean="0"/>
              <a:t>9/05/2014</a:t>
            </a:fld>
            <a:endParaRPr lang="en-AU"/>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AU"/>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E09E25A4-ECB4-4C75-89EF-C79FAC56F562}"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au/url?sa=i&amp;rct=j&amp;q=&amp;esrc=s&amp;source=images&amp;cd=&amp;cad=rja&amp;uact=8&amp;docid=brAKoF4kQ814-M&amp;tbnid=Yp3HoRD2eOfMLM:&amp;ved=0CAUQjRw&amp;url=http://helsieshappenings.blogspot.com/2011/03/easter-bunny-versus-bilby.html&amp;ei=sJpcU-6BOYfUkgXU1YAo&amp;bvm=bv.65397613,d.dGI&amp;psig=AFQjCNGHZqATEgmJtzXdZLDN0sGj3QiIpg&amp;ust=1398664202354346" TargetMode="Externa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hyperlink" Target="http://www.google.com.au/url?sa=i&amp;rct=j&amp;q=&amp;esrc=s&amp;source=images&amp;cd=&amp;cad=rja&amp;uact=8&amp;docid=60GTqeodezjozM&amp;tbnid=rFyj39ZYk8JLGM:&amp;ved=0CAUQjRw&amp;url=http://carnivoraforum.com/topic/9643094/1/&amp;ei=L5tcU6isCseAkgWLj4HwDg&amp;bvm=bv.65397613,d.dGI&amp;psig=AFQjCNEpzDn-wDlbt9axLZVLbXJgW-hbwg&amp;ust=1398664346629413" TargetMode="Externa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google.com.au/url?sa=i&amp;rct=j&amp;q=&amp;esrc=s&amp;source=images&amp;cd=&amp;ved=0CAQQjRw&amp;url=http://apostrophe-now.blogspot.com/2010/05/australian-farmers-victims-or.html&amp;ei=I2ZdU-jPKISgigfp8oDwBg&amp;psig=AFQjCNHvVmfOYF2R4USpAJuiXgCCJXhIsQ&amp;ust=1398716323697506"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hyperlink" Target="http://planet.uwc.ac.za/NISL/Invasives/Refs/BertolinoandGenovesi.pdf" TargetMode="External"/><Relationship Id="rId2" Type="http://schemas.openxmlformats.org/officeDocument/2006/relationships/hyperlink" Target="http://www.animalark.com.au/newsletters/issue7.htm" TargetMode="External"/><Relationship Id="rId1" Type="http://schemas.openxmlformats.org/officeDocument/2006/relationships/slideLayout" Target="../slideLayouts/slideLayout4.xml"/><Relationship Id="rId6" Type="http://schemas.openxmlformats.org/officeDocument/2006/relationships/image" Target="../media/image6.jpeg"/><Relationship Id="rId5" Type="http://schemas.openxmlformats.org/officeDocument/2006/relationships/hyperlink" Target="http://www.google.com.au/url?sa=i&amp;rct=j&amp;q=&amp;esrc=s&amp;source=images&amp;cd=&amp;cad=rja&amp;uact=8&amp;ved=0CAQQjRw&amp;url=http://www.pbase.com/dr24/image/60807049&amp;ei=k2tcU6GHJozKlAXM74CQAw&amp;bvm=bv.65397613,d.dGI&amp;psig=AFQjCNHGh4c0WLnhNvVuBODDPN5f14X-qg&amp;ust=1398652179660231" TargetMode="External"/><Relationship Id="rId4" Type="http://schemas.openxmlformats.org/officeDocument/2006/relationships/hyperlink" Target="http://www.abc.net.au/news/2014-04-26/western-quoll-returns-to-flinders-ranges-after-a-century/5412284"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environment.gov.au/cgi-bin/sprat/public/publicgetkeythreats.pl" TargetMode="External"/><Relationship Id="rId2" Type="http://schemas.openxmlformats.org/officeDocument/2006/relationships/hyperlink" Target="http://www.environment.nsw.gov.au/threatenedspecies/KeyThreateningProcessesByDoctype.htm"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AU"/>
          </a:p>
        </p:txBody>
      </p:sp>
      <p:sp>
        <p:nvSpPr>
          <p:cNvPr id="2" name="Title 1"/>
          <p:cNvSpPr>
            <a:spLocks noGrp="1"/>
          </p:cNvSpPr>
          <p:nvPr>
            <p:ph type="title"/>
          </p:nvPr>
        </p:nvSpPr>
        <p:spPr/>
        <p:txBody>
          <a:bodyPr/>
          <a:lstStyle/>
          <a:p>
            <a:pPr algn="ctr"/>
            <a:r>
              <a:rPr lang="en-AU" b="1" dirty="0" smtClean="0"/>
              <a:t/>
            </a:r>
            <a:br>
              <a:rPr lang="en-AU" b="1" dirty="0" smtClean="0"/>
            </a:br>
            <a:r>
              <a:rPr lang="en-AU" b="1" dirty="0"/>
              <a:t/>
            </a:r>
            <a:br>
              <a:rPr lang="en-AU" b="1" dirty="0"/>
            </a:br>
            <a:r>
              <a:rPr lang="en-AU" b="1" dirty="0" smtClean="0"/>
              <a:t>INVASIVE </a:t>
            </a:r>
            <a:r>
              <a:rPr lang="en-AU" b="1" dirty="0"/>
              <a:t>ANIMALS: KILLING FOR THE GREATER GOOD OR </a:t>
            </a:r>
            <a:r>
              <a:rPr lang="en-AU" b="1" dirty="0" smtClean="0"/>
              <a:t>short-sighted EXPEDIENCY?</a:t>
            </a:r>
            <a:r>
              <a:rPr lang="en-AU" dirty="0"/>
              <a:t/>
            </a:r>
            <a:br>
              <a:rPr lang="en-AU" dirty="0"/>
            </a:br>
            <a:endParaRPr lang="en-AU" dirty="0"/>
          </a:p>
        </p:txBody>
      </p:sp>
      <p:pic>
        <p:nvPicPr>
          <p:cNvPr id="1026" name="Picture 2" descr="https://encrypted-tbn1.gstatic.com/images?q=tbn:ANd9GcR9NlovcVEknmmvVvjv2tSD9Zfqex0WSEnAo602kxnwCh24Qr9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332656"/>
            <a:ext cx="1512167" cy="151216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lh5.googleusercontent.com/-O7B1TPSjTho/TXtWAe_IgqI/AAAAAAAAEEU/-gKywu6dDM8/s1600/rabbit2.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55971" y="2780928"/>
            <a:ext cx="1679308" cy="158417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i53.photobucket.com/albums/g62/TigerQuoll/European%20Wildlife/wild-horse.jpg">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69441" y="5373215"/>
            <a:ext cx="1989891" cy="1296143"/>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1"/>
          </p:nvPr>
        </p:nvSpPr>
        <p:spPr/>
        <p:txBody>
          <a:bodyPr/>
          <a:lstStyle/>
          <a:p>
            <a:fld id="{E09E25A4-ECB4-4C75-89EF-C79FAC56F562}" type="slidenum">
              <a:rPr lang="en-AU" smtClean="0"/>
              <a:t>1</a:t>
            </a:fld>
            <a:endParaRPr lang="en-AU"/>
          </a:p>
        </p:txBody>
      </p:sp>
    </p:spTree>
    <p:extLst>
      <p:ext uri="{BB962C8B-B14F-4D97-AF65-F5344CB8AC3E}">
        <p14:creationId xmlns:p14="http://schemas.microsoft.com/office/powerpoint/2010/main" val="14504276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09E25A4-ECB4-4C75-89EF-C79FAC56F562}" type="slidenum">
              <a:rPr lang="en-AU" smtClean="0"/>
              <a:t>10</a:t>
            </a:fld>
            <a:endParaRPr lang="en-AU"/>
          </a:p>
        </p:txBody>
      </p:sp>
      <p:sp>
        <p:nvSpPr>
          <p:cNvPr id="3" name="Rectangle 2"/>
          <p:cNvSpPr/>
          <p:nvPr/>
        </p:nvSpPr>
        <p:spPr>
          <a:xfrm>
            <a:off x="287524" y="404664"/>
            <a:ext cx="8784976" cy="5078313"/>
          </a:xfrm>
          <a:prstGeom prst="rect">
            <a:avLst/>
          </a:prstGeom>
        </p:spPr>
        <p:txBody>
          <a:bodyPr wrap="square">
            <a:spAutoFit/>
          </a:bodyPr>
          <a:lstStyle/>
          <a:p>
            <a:r>
              <a:rPr lang="en-AU" dirty="0"/>
              <a:t>Article 8(h) of the Biodiversity </a:t>
            </a:r>
            <a:r>
              <a:rPr lang="en-AU" dirty="0" smtClean="0"/>
              <a:t>Convention: </a:t>
            </a:r>
          </a:p>
          <a:p>
            <a:r>
              <a:rPr lang="en-AU" dirty="0" smtClean="0"/>
              <a:t>parties </a:t>
            </a:r>
            <a:r>
              <a:rPr lang="en-AU" dirty="0"/>
              <a:t>should </a:t>
            </a:r>
            <a:r>
              <a:rPr lang="en-AU" dirty="0">
                <a:solidFill>
                  <a:srgbClr val="C00000"/>
                </a:solidFill>
              </a:rPr>
              <a:t>prevent the introduction of, control or eradicate </a:t>
            </a:r>
            <a:r>
              <a:rPr lang="en-AU" dirty="0" smtClean="0">
                <a:solidFill>
                  <a:srgbClr val="C00000"/>
                </a:solidFill>
              </a:rPr>
              <a:t>… </a:t>
            </a:r>
          </a:p>
          <a:p>
            <a:endParaRPr lang="en-AU" dirty="0"/>
          </a:p>
          <a:p>
            <a:r>
              <a:rPr lang="en-AU" dirty="0" smtClean="0"/>
              <a:t>Supplemented </a:t>
            </a:r>
            <a:r>
              <a:rPr lang="en-AU" dirty="0"/>
              <a:t>by the Guiding Principles for the Prevention, Introduction and Mitigation of Impacts of Alien Species that Threaten Ecosystems, Habitats or Species.   </a:t>
            </a:r>
            <a:endParaRPr lang="en-AU" dirty="0" smtClean="0"/>
          </a:p>
          <a:p>
            <a:r>
              <a:rPr lang="en-AU" dirty="0" smtClean="0"/>
              <a:t>Principle </a:t>
            </a:r>
            <a:r>
              <a:rPr lang="en-AU" dirty="0"/>
              <a:t>2 refers to a three-stage hierarchical approach starting with </a:t>
            </a:r>
            <a:r>
              <a:rPr lang="en-AU" dirty="0">
                <a:solidFill>
                  <a:srgbClr val="C00000"/>
                </a:solidFill>
              </a:rPr>
              <a:t>preventing entry </a:t>
            </a:r>
          </a:p>
          <a:p>
            <a:r>
              <a:rPr lang="en-AU" dirty="0" smtClean="0">
                <a:solidFill>
                  <a:srgbClr val="C00000"/>
                </a:solidFill>
              </a:rPr>
              <a:t>of </a:t>
            </a:r>
            <a:r>
              <a:rPr lang="en-AU" dirty="0">
                <a:solidFill>
                  <a:srgbClr val="C00000"/>
                </a:solidFill>
              </a:rPr>
              <a:t>the species. </a:t>
            </a:r>
            <a:endParaRPr lang="en-AU" dirty="0" smtClean="0">
              <a:solidFill>
                <a:srgbClr val="C00000"/>
              </a:solidFill>
            </a:endParaRPr>
          </a:p>
          <a:p>
            <a:endParaRPr lang="en-AU" dirty="0"/>
          </a:p>
          <a:p>
            <a:r>
              <a:rPr lang="en-AU" dirty="0" smtClean="0"/>
              <a:t>Otherwise, the </a:t>
            </a:r>
            <a:r>
              <a:rPr lang="en-AU" dirty="0"/>
              <a:t>preferred response is often to </a:t>
            </a:r>
            <a:r>
              <a:rPr lang="en-AU" dirty="0">
                <a:solidFill>
                  <a:srgbClr val="C00000"/>
                </a:solidFill>
              </a:rPr>
              <a:t>eradicate </a:t>
            </a:r>
            <a:r>
              <a:rPr lang="en-AU" dirty="0" smtClean="0"/>
              <a:t> </a:t>
            </a:r>
            <a:r>
              <a:rPr lang="en-AU" dirty="0"/>
              <a:t>as soon as possible (principle 13). </a:t>
            </a:r>
            <a:endParaRPr lang="en-AU" dirty="0" smtClean="0"/>
          </a:p>
          <a:p>
            <a:endParaRPr lang="en-AU" dirty="0"/>
          </a:p>
          <a:p>
            <a:r>
              <a:rPr lang="en-AU" dirty="0" smtClean="0"/>
              <a:t>In </a:t>
            </a:r>
            <a:r>
              <a:rPr lang="en-AU" dirty="0"/>
              <a:t>the event that eradication is not feasible or resources are not available for its eradication, containment (principle 14) and long-term control measures (principle 15) should be implemented</a:t>
            </a:r>
            <a:r>
              <a:rPr lang="en-AU" dirty="0" smtClean="0"/>
              <a:t>..</a:t>
            </a:r>
            <a:endParaRPr lang="en-AU" dirty="0"/>
          </a:p>
          <a:p>
            <a:r>
              <a:rPr lang="en-AU" dirty="0"/>
              <a:t> </a:t>
            </a:r>
          </a:p>
          <a:p>
            <a:r>
              <a:rPr lang="en-AU" dirty="0"/>
              <a:t> </a:t>
            </a:r>
          </a:p>
          <a:p>
            <a:r>
              <a:rPr lang="en-AU" dirty="0"/>
              <a:t>Principle 1 of the  Guiding Principles </a:t>
            </a:r>
            <a:r>
              <a:rPr lang="en-AU" dirty="0" smtClean="0"/>
              <a:t>indicates that the </a:t>
            </a:r>
            <a:r>
              <a:rPr lang="en-AU" dirty="0" smtClean="0">
                <a:solidFill>
                  <a:srgbClr val="C00000"/>
                </a:solidFill>
              </a:rPr>
              <a:t>precautionary </a:t>
            </a:r>
            <a:r>
              <a:rPr lang="en-AU" dirty="0">
                <a:solidFill>
                  <a:srgbClr val="C00000"/>
                </a:solidFill>
              </a:rPr>
              <a:t>approach </a:t>
            </a:r>
            <a:r>
              <a:rPr lang="en-AU" dirty="0"/>
              <a:t>should also be applied when considering eradication, containment and control </a:t>
            </a:r>
            <a:r>
              <a:rPr lang="en-AU" dirty="0" smtClean="0"/>
              <a:t>measures. </a:t>
            </a:r>
            <a:endParaRPr lang="en-AU" dirty="0"/>
          </a:p>
        </p:txBody>
      </p:sp>
    </p:spTree>
    <p:extLst>
      <p:ext uri="{BB962C8B-B14F-4D97-AF65-F5344CB8AC3E}">
        <p14:creationId xmlns:p14="http://schemas.microsoft.com/office/powerpoint/2010/main" val="29402575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09E25A4-ECB4-4C75-89EF-C79FAC56F562}" type="slidenum">
              <a:rPr lang="en-AU" smtClean="0"/>
              <a:t>11</a:t>
            </a:fld>
            <a:endParaRPr lang="en-AU"/>
          </a:p>
        </p:txBody>
      </p:sp>
      <p:sp>
        <p:nvSpPr>
          <p:cNvPr id="3" name="Rectangle 2"/>
          <p:cNvSpPr/>
          <p:nvPr/>
        </p:nvSpPr>
        <p:spPr>
          <a:xfrm>
            <a:off x="305018" y="404664"/>
            <a:ext cx="8820472" cy="5693866"/>
          </a:xfrm>
          <a:prstGeom prst="rect">
            <a:avLst/>
          </a:prstGeom>
        </p:spPr>
        <p:txBody>
          <a:bodyPr wrap="square">
            <a:spAutoFit/>
          </a:bodyPr>
          <a:lstStyle/>
          <a:p>
            <a:r>
              <a:rPr lang="en-AU" sz="2800" dirty="0" smtClean="0"/>
              <a:t>Does eradicate equate with culling? </a:t>
            </a:r>
          </a:p>
          <a:p>
            <a:r>
              <a:rPr lang="en-AU" sz="2800" dirty="0" smtClean="0"/>
              <a:t>What is the impact of the precautionary approach?</a:t>
            </a:r>
          </a:p>
          <a:p>
            <a:endParaRPr lang="en-AU" sz="2800" dirty="0" smtClean="0"/>
          </a:p>
          <a:p>
            <a:r>
              <a:rPr lang="en-AU" sz="2800" dirty="0" smtClean="0"/>
              <a:t>Werner </a:t>
            </a:r>
            <a:r>
              <a:rPr lang="en-AU" sz="2800" dirty="0" err="1" smtClean="0"/>
              <a:t>Scholtz</a:t>
            </a:r>
            <a:r>
              <a:rPr lang="en-AU" sz="2800" dirty="0"/>
              <a:t>, </a:t>
            </a:r>
            <a:r>
              <a:rPr lang="en-AU" sz="2800" dirty="0" smtClean="0"/>
              <a:t>‘</a:t>
            </a:r>
            <a:r>
              <a:rPr lang="en-AU" sz="2800" dirty="0"/>
              <a:t>Animal Culling: A Sustainable Approach or Anthropocentric </a:t>
            </a:r>
            <a:r>
              <a:rPr lang="en-AU" sz="2800" dirty="0" smtClean="0"/>
              <a:t>Atrocity?</a:t>
            </a:r>
          </a:p>
          <a:p>
            <a:endParaRPr lang="en-AU" sz="2800" dirty="0"/>
          </a:p>
          <a:p>
            <a:r>
              <a:rPr lang="en-AU" sz="2800" dirty="0" smtClean="0">
                <a:solidFill>
                  <a:srgbClr val="C00000"/>
                </a:solidFill>
              </a:rPr>
              <a:t>“quick-fix </a:t>
            </a:r>
            <a:r>
              <a:rPr lang="en-AU" sz="2800" dirty="0">
                <a:solidFill>
                  <a:srgbClr val="C00000"/>
                </a:solidFill>
              </a:rPr>
              <a:t>for the inadequate management and planning of </a:t>
            </a:r>
            <a:r>
              <a:rPr lang="en-AU" sz="2800" dirty="0" smtClean="0">
                <a:solidFill>
                  <a:srgbClr val="C00000"/>
                </a:solidFill>
              </a:rPr>
              <a:t>authorities”</a:t>
            </a:r>
          </a:p>
          <a:p>
            <a:endParaRPr lang="en-AU" sz="2800" dirty="0" smtClean="0"/>
          </a:p>
          <a:p>
            <a:r>
              <a:rPr lang="en-AU" sz="2800" dirty="0" smtClean="0"/>
              <a:t>The </a:t>
            </a:r>
            <a:r>
              <a:rPr lang="en-AU" sz="2800" dirty="0"/>
              <a:t>Oxford dictionary defines eradicate as : </a:t>
            </a:r>
            <a:r>
              <a:rPr lang="en-AU" sz="2800" dirty="0">
                <a:solidFill>
                  <a:srgbClr val="C00000"/>
                </a:solidFill>
              </a:rPr>
              <a:t>Destroy completely; put an end </a:t>
            </a:r>
            <a:r>
              <a:rPr lang="en-AU" sz="2800" dirty="0" smtClean="0">
                <a:solidFill>
                  <a:srgbClr val="C00000"/>
                </a:solidFill>
              </a:rPr>
              <a:t>to</a:t>
            </a:r>
            <a:endParaRPr lang="en-AU" sz="2800" dirty="0">
              <a:solidFill>
                <a:srgbClr val="C00000"/>
              </a:solidFill>
            </a:endParaRPr>
          </a:p>
          <a:p>
            <a:endParaRPr lang="en-AU" sz="2800" dirty="0">
              <a:solidFill>
                <a:srgbClr val="C00000"/>
              </a:solidFill>
            </a:endParaRPr>
          </a:p>
          <a:p>
            <a:endParaRPr lang="en-AU" sz="2800" dirty="0">
              <a:solidFill>
                <a:srgbClr val="C00000"/>
              </a:solidFill>
            </a:endParaRPr>
          </a:p>
        </p:txBody>
      </p:sp>
    </p:spTree>
    <p:extLst>
      <p:ext uri="{BB962C8B-B14F-4D97-AF65-F5344CB8AC3E}">
        <p14:creationId xmlns:p14="http://schemas.microsoft.com/office/powerpoint/2010/main" val="32404360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09E25A4-ECB4-4C75-89EF-C79FAC56F562}" type="slidenum">
              <a:rPr lang="en-AU" smtClean="0"/>
              <a:t>12</a:t>
            </a:fld>
            <a:endParaRPr lang="en-AU"/>
          </a:p>
        </p:txBody>
      </p:sp>
      <p:sp>
        <p:nvSpPr>
          <p:cNvPr id="3" name="Rectangle 2"/>
          <p:cNvSpPr/>
          <p:nvPr/>
        </p:nvSpPr>
        <p:spPr>
          <a:xfrm>
            <a:off x="179512" y="548680"/>
            <a:ext cx="8424936" cy="954107"/>
          </a:xfrm>
          <a:prstGeom prst="rect">
            <a:avLst/>
          </a:prstGeom>
        </p:spPr>
        <p:txBody>
          <a:bodyPr wrap="square">
            <a:spAutoFit/>
          </a:bodyPr>
          <a:lstStyle/>
          <a:p>
            <a:pPr algn="ctr"/>
            <a:r>
              <a:rPr lang="en-AU" sz="2800" dirty="0"/>
              <a:t>Animal Liberation v Conservator of Flora and Fauna (Administrative Review</a:t>
            </a:r>
            <a:r>
              <a:rPr lang="en-AU" sz="2800" dirty="0" smtClean="0"/>
              <a:t>)</a:t>
            </a:r>
            <a:endParaRPr lang="en-AU" sz="2800" dirty="0"/>
          </a:p>
        </p:txBody>
      </p:sp>
      <p:pic>
        <p:nvPicPr>
          <p:cNvPr id="1026" name="Picture 2" descr="https://encrypted-tbn1.gstatic.com/images?q=tbn:ANd9GcTii0Mac8Eq4j0SSCkfqajcfWlGdQbZ4-o9Z7OR1MNFVgu2Cj-cBL09NcEu">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8984" y="3717032"/>
            <a:ext cx="3017912" cy="284797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95536" y="1760410"/>
            <a:ext cx="5397424" cy="4801314"/>
          </a:xfrm>
          <a:prstGeom prst="rect">
            <a:avLst/>
          </a:prstGeom>
        </p:spPr>
        <p:txBody>
          <a:bodyPr wrap="square">
            <a:spAutoFit/>
          </a:bodyPr>
          <a:lstStyle/>
          <a:p>
            <a:r>
              <a:rPr lang="en-AU" sz="2400" dirty="0" smtClean="0"/>
              <a:t>Tribunal Accepted this expert evidence:</a:t>
            </a:r>
          </a:p>
          <a:p>
            <a:endParaRPr lang="en-AU" sz="2400" dirty="0"/>
          </a:p>
          <a:p>
            <a:r>
              <a:rPr lang="en-AU" sz="2400" dirty="0" smtClean="0"/>
              <a:t>The </a:t>
            </a:r>
            <a:r>
              <a:rPr lang="en-AU" sz="2400" dirty="0"/>
              <a:t>precautionary approach required under the criteria requires a reduction of kangaroo density that is clearly sufficient not merely to a level that would be sustainable, but to a level that enables repair of damage from previous overgrazing. The culling of 7000 kangaroos in 2009 would be a first step but further reduction would be desirable to meet this criterion.</a:t>
            </a:r>
          </a:p>
          <a:p>
            <a:r>
              <a:rPr lang="en-AU" dirty="0"/>
              <a:t> </a:t>
            </a:r>
          </a:p>
        </p:txBody>
      </p:sp>
    </p:spTree>
    <p:extLst>
      <p:ext uri="{BB962C8B-B14F-4D97-AF65-F5344CB8AC3E}">
        <p14:creationId xmlns:p14="http://schemas.microsoft.com/office/powerpoint/2010/main" val="16922948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AU" dirty="0">
                <a:solidFill>
                  <a:schemeClr val="tx1"/>
                </a:solidFill>
              </a:rPr>
              <a:t>Model Code of Practice for the Humane Control of feral camels </a:t>
            </a:r>
          </a:p>
          <a:p>
            <a:r>
              <a:rPr lang="en-AU" dirty="0">
                <a:solidFill>
                  <a:schemeClr val="tx1"/>
                </a:solidFill>
              </a:rPr>
              <a:t>Model Code of Practice for the Humane Control of feral cats</a:t>
            </a:r>
          </a:p>
          <a:p>
            <a:r>
              <a:rPr lang="en-AU" dirty="0">
                <a:solidFill>
                  <a:schemeClr val="tx1"/>
                </a:solidFill>
              </a:rPr>
              <a:t>Model Code of Practice for the Humane Control of feral donkeys</a:t>
            </a:r>
          </a:p>
          <a:p>
            <a:r>
              <a:rPr lang="en-AU" dirty="0">
                <a:solidFill>
                  <a:schemeClr val="tx1"/>
                </a:solidFill>
              </a:rPr>
              <a:t>Model Code of Practice for the Humane Control of feral goats </a:t>
            </a:r>
          </a:p>
          <a:p>
            <a:r>
              <a:rPr lang="en-AU" dirty="0">
                <a:solidFill>
                  <a:schemeClr val="tx1"/>
                </a:solidFill>
              </a:rPr>
              <a:t>Model Code of Practice for the Humane Control of feral horses </a:t>
            </a:r>
          </a:p>
          <a:p>
            <a:r>
              <a:rPr lang="en-AU" dirty="0">
                <a:solidFill>
                  <a:schemeClr val="tx1"/>
                </a:solidFill>
              </a:rPr>
              <a:t>Model Code of Practice for the Humane Control of feral pigs</a:t>
            </a:r>
          </a:p>
          <a:p>
            <a:r>
              <a:rPr lang="en-AU" dirty="0">
                <a:solidFill>
                  <a:schemeClr val="tx1"/>
                </a:solidFill>
              </a:rPr>
              <a:t>Model Code of Practice for the Humane Control of foxes</a:t>
            </a:r>
          </a:p>
          <a:p>
            <a:r>
              <a:rPr lang="en-AU" dirty="0">
                <a:solidFill>
                  <a:schemeClr val="tx1"/>
                </a:solidFill>
              </a:rPr>
              <a:t>Model Code of Practice for the Humane Control of rabbits</a:t>
            </a:r>
          </a:p>
          <a:p>
            <a:r>
              <a:rPr lang="en-AU" dirty="0">
                <a:solidFill>
                  <a:schemeClr val="tx1"/>
                </a:solidFill>
              </a:rPr>
              <a:t>Model Code of Practice for the Humane Control of wild </a:t>
            </a:r>
            <a:r>
              <a:rPr lang="en-AU" dirty="0" smtClean="0">
                <a:solidFill>
                  <a:schemeClr val="tx1"/>
                </a:solidFill>
              </a:rPr>
              <a:t>dogs</a:t>
            </a:r>
          </a:p>
          <a:p>
            <a:r>
              <a:rPr lang="en-AU" dirty="0" smtClean="0">
                <a:solidFill>
                  <a:schemeClr val="tx1"/>
                </a:solidFill>
              </a:rPr>
              <a:t>Kangaroo Management Plans  +  (</a:t>
            </a:r>
            <a:r>
              <a:rPr lang="en-AU" dirty="0">
                <a:solidFill>
                  <a:schemeClr val="tx1"/>
                </a:solidFill>
              </a:rPr>
              <a:t>National Code of Practice for the Humane Shooting of Kangaroos and </a:t>
            </a:r>
            <a:r>
              <a:rPr lang="en-AU" dirty="0" smtClean="0">
                <a:solidFill>
                  <a:schemeClr val="tx1"/>
                </a:solidFill>
              </a:rPr>
              <a:t>Wallabies)</a:t>
            </a:r>
            <a:endParaRPr lang="en-AU" dirty="0">
              <a:solidFill>
                <a:schemeClr val="tx1"/>
              </a:solidFill>
            </a:endParaRPr>
          </a:p>
          <a:p>
            <a:endParaRPr lang="en-AU" dirty="0">
              <a:solidFill>
                <a:schemeClr val="tx1"/>
              </a:solidFill>
            </a:endParaRPr>
          </a:p>
          <a:p>
            <a:endParaRPr lang="en-AU" dirty="0">
              <a:solidFill>
                <a:schemeClr val="tx1"/>
              </a:solidFill>
            </a:endParaRPr>
          </a:p>
        </p:txBody>
      </p:sp>
      <p:sp>
        <p:nvSpPr>
          <p:cNvPr id="3" name="Title 2"/>
          <p:cNvSpPr>
            <a:spLocks noGrp="1"/>
          </p:cNvSpPr>
          <p:nvPr>
            <p:ph type="title"/>
          </p:nvPr>
        </p:nvSpPr>
        <p:spPr>
          <a:xfrm>
            <a:off x="251520" y="355847"/>
            <a:ext cx="8712968" cy="1054394"/>
          </a:xfrm>
        </p:spPr>
        <p:txBody>
          <a:bodyPr/>
          <a:lstStyle/>
          <a:p>
            <a:pPr lvl="0" algn="l"/>
            <a:r>
              <a:rPr lang="en-AU" dirty="0" smtClean="0"/>
              <a:t>3. Australian regulatory responses</a:t>
            </a:r>
            <a:r>
              <a:rPr lang="en-AU" dirty="0"/>
              <a:t/>
            </a:r>
            <a:br>
              <a:rPr lang="en-AU" dirty="0"/>
            </a:br>
            <a:endParaRPr lang="en-AU" dirty="0"/>
          </a:p>
        </p:txBody>
      </p:sp>
      <p:sp>
        <p:nvSpPr>
          <p:cNvPr id="4" name="Slide Number Placeholder 3"/>
          <p:cNvSpPr>
            <a:spLocks noGrp="1"/>
          </p:cNvSpPr>
          <p:nvPr>
            <p:ph type="sldNum" sz="quarter" idx="12"/>
          </p:nvPr>
        </p:nvSpPr>
        <p:spPr/>
        <p:txBody>
          <a:bodyPr/>
          <a:lstStyle/>
          <a:p>
            <a:fld id="{E09E25A4-ECB4-4C75-89EF-C79FAC56F562}" type="slidenum">
              <a:rPr lang="en-AU" smtClean="0"/>
              <a:t>13</a:t>
            </a:fld>
            <a:endParaRPr lang="en-AU"/>
          </a:p>
        </p:txBody>
      </p:sp>
    </p:spTree>
    <p:extLst>
      <p:ext uri="{BB962C8B-B14F-4D97-AF65-F5344CB8AC3E}">
        <p14:creationId xmlns:p14="http://schemas.microsoft.com/office/powerpoint/2010/main" val="41446330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09E25A4-ECB4-4C75-89EF-C79FAC56F562}" type="slidenum">
              <a:rPr lang="en-AU" smtClean="0"/>
              <a:t>14</a:t>
            </a:fld>
            <a:endParaRPr lang="en-AU"/>
          </a:p>
        </p:txBody>
      </p:sp>
      <p:graphicFrame>
        <p:nvGraphicFramePr>
          <p:cNvPr id="3" name="Table 2"/>
          <p:cNvGraphicFramePr>
            <a:graphicFrameLocks noGrp="1"/>
          </p:cNvGraphicFramePr>
          <p:nvPr>
            <p:extLst>
              <p:ext uri="{D42A27DB-BD31-4B8C-83A1-F6EECF244321}">
                <p14:modId xmlns:p14="http://schemas.microsoft.com/office/powerpoint/2010/main" val="2769290157"/>
              </p:ext>
            </p:extLst>
          </p:nvPr>
        </p:nvGraphicFramePr>
        <p:xfrm>
          <a:off x="107505" y="116632"/>
          <a:ext cx="9036496" cy="6400221"/>
        </p:xfrm>
        <a:graphic>
          <a:graphicData uri="http://schemas.openxmlformats.org/drawingml/2006/table">
            <a:tbl>
              <a:tblPr firstRow="1" firstCol="1" bandRow="1">
                <a:tableStyleId>{5C22544A-7EE6-4342-B048-85BDC9FD1C3A}</a:tableStyleId>
              </a:tblPr>
              <a:tblGrid>
                <a:gridCol w="936103"/>
                <a:gridCol w="8100393"/>
              </a:tblGrid>
              <a:tr h="205749">
                <a:tc>
                  <a:txBody>
                    <a:bodyPr/>
                    <a:lstStyle/>
                    <a:p>
                      <a:pPr>
                        <a:spcAft>
                          <a:spcPts val="0"/>
                        </a:spcAft>
                      </a:pPr>
                      <a:r>
                        <a:rPr lang="en-AU" sz="1000" dirty="0">
                          <a:effectLst/>
                        </a:rPr>
                        <a:t>Code (Humane)</a:t>
                      </a:r>
                      <a:endParaRPr lang="en-AU" sz="900" dirty="0">
                        <a:effectLst/>
                        <a:latin typeface="Calibri"/>
                        <a:ea typeface="Calibri"/>
                        <a:cs typeface="Times New Roman"/>
                      </a:endParaRPr>
                    </a:p>
                  </a:txBody>
                  <a:tcPr marL="58327" marR="58327" marT="0" marB="0"/>
                </a:tc>
                <a:tc>
                  <a:txBody>
                    <a:bodyPr/>
                    <a:lstStyle/>
                    <a:p>
                      <a:pPr>
                        <a:spcAft>
                          <a:spcPts val="0"/>
                        </a:spcAft>
                      </a:pPr>
                      <a:r>
                        <a:rPr lang="en-AU" sz="1000">
                          <a:effectLst/>
                        </a:rPr>
                        <a:t>Summary of  Most -Used Control Methods</a:t>
                      </a:r>
                      <a:endParaRPr lang="en-AU" sz="900">
                        <a:effectLst/>
                        <a:latin typeface="Calibri"/>
                        <a:ea typeface="Calibri"/>
                        <a:cs typeface="Times New Roman"/>
                      </a:endParaRPr>
                    </a:p>
                  </a:txBody>
                  <a:tcPr marL="58327" marR="58327" marT="0" marB="0"/>
                </a:tc>
              </a:tr>
              <a:tr h="411498">
                <a:tc>
                  <a:txBody>
                    <a:bodyPr/>
                    <a:lstStyle/>
                    <a:p>
                      <a:pPr>
                        <a:spcAft>
                          <a:spcPts val="0"/>
                        </a:spcAft>
                      </a:pPr>
                      <a:r>
                        <a:rPr lang="en-AU" sz="1000">
                          <a:effectLst/>
                        </a:rPr>
                        <a:t>Control of feral camels</a:t>
                      </a:r>
                      <a:endParaRPr lang="en-AU" sz="900">
                        <a:effectLst/>
                        <a:latin typeface="Calibri"/>
                        <a:ea typeface="Calibri"/>
                        <a:cs typeface="Times New Roman"/>
                      </a:endParaRPr>
                    </a:p>
                  </a:txBody>
                  <a:tcPr marL="58327" marR="58327" marT="0" marB="0"/>
                </a:tc>
                <a:tc>
                  <a:txBody>
                    <a:bodyPr/>
                    <a:lstStyle/>
                    <a:p>
                      <a:pPr>
                        <a:spcAft>
                          <a:spcPts val="0"/>
                        </a:spcAft>
                      </a:pPr>
                      <a:r>
                        <a:rPr lang="en-AU" sz="1400" dirty="0">
                          <a:effectLst/>
                        </a:rPr>
                        <a:t>Aerial shooting and ground shooting, mustering and trapping at water.</a:t>
                      </a:r>
                      <a:endParaRPr lang="en-AU" sz="1400" dirty="0">
                        <a:effectLst/>
                        <a:latin typeface="Calibri"/>
                        <a:ea typeface="Calibri"/>
                        <a:cs typeface="Times New Roman"/>
                      </a:endParaRPr>
                    </a:p>
                  </a:txBody>
                  <a:tcPr marL="58327" marR="58327" marT="0" marB="0"/>
                </a:tc>
              </a:tr>
              <a:tr h="544316">
                <a:tc>
                  <a:txBody>
                    <a:bodyPr/>
                    <a:lstStyle/>
                    <a:p>
                      <a:pPr>
                        <a:spcAft>
                          <a:spcPts val="0"/>
                        </a:spcAft>
                      </a:pPr>
                      <a:r>
                        <a:rPr lang="en-AU" sz="1000">
                          <a:effectLst/>
                        </a:rPr>
                        <a:t>Control of feral cats</a:t>
                      </a:r>
                      <a:endParaRPr lang="en-AU" sz="900">
                        <a:effectLst/>
                        <a:latin typeface="Calibri"/>
                        <a:ea typeface="Calibri"/>
                        <a:cs typeface="Times New Roman"/>
                      </a:endParaRPr>
                    </a:p>
                  </a:txBody>
                  <a:tcPr marL="58327" marR="58327" marT="0" marB="0"/>
                </a:tc>
                <a:tc>
                  <a:txBody>
                    <a:bodyPr/>
                    <a:lstStyle/>
                    <a:p>
                      <a:pPr>
                        <a:spcAft>
                          <a:spcPts val="0"/>
                        </a:spcAft>
                      </a:pPr>
                      <a:r>
                        <a:rPr lang="en-AU" sz="1400" dirty="0">
                          <a:effectLst/>
                        </a:rPr>
                        <a:t>Shooting, trapping, lethal baiting and exclusion fencing. The currently available methods of control are generally expensive, labour intensive, require continuing management effort and can be effective only in limited areas.</a:t>
                      </a:r>
                      <a:endParaRPr lang="en-AU" sz="1400" dirty="0">
                        <a:effectLst/>
                        <a:latin typeface="Calibri"/>
                        <a:ea typeface="Calibri"/>
                        <a:cs typeface="Times New Roman"/>
                      </a:endParaRPr>
                    </a:p>
                  </a:txBody>
                  <a:tcPr marL="58327" marR="58327" marT="0" marB="0"/>
                </a:tc>
              </a:tr>
              <a:tr h="411498">
                <a:tc>
                  <a:txBody>
                    <a:bodyPr/>
                    <a:lstStyle/>
                    <a:p>
                      <a:pPr>
                        <a:spcAft>
                          <a:spcPts val="0"/>
                        </a:spcAft>
                      </a:pPr>
                      <a:r>
                        <a:rPr lang="en-AU" sz="1000">
                          <a:effectLst/>
                        </a:rPr>
                        <a:t>Control of feral donkeys</a:t>
                      </a:r>
                      <a:endParaRPr lang="en-AU" sz="900">
                        <a:effectLst/>
                        <a:latin typeface="Calibri"/>
                        <a:ea typeface="Calibri"/>
                        <a:cs typeface="Times New Roman"/>
                      </a:endParaRPr>
                    </a:p>
                  </a:txBody>
                  <a:tcPr marL="58327" marR="58327" marT="0" marB="0"/>
                </a:tc>
                <a:tc>
                  <a:txBody>
                    <a:bodyPr/>
                    <a:lstStyle/>
                    <a:p>
                      <a:pPr>
                        <a:spcAft>
                          <a:spcPts val="0"/>
                        </a:spcAft>
                      </a:pPr>
                      <a:r>
                        <a:rPr lang="en-AU" sz="1400" dirty="0">
                          <a:effectLst/>
                        </a:rPr>
                        <a:t> Aerial culling whereby donkeys are shot from helicopters with high-powered rifles.</a:t>
                      </a:r>
                      <a:endParaRPr lang="en-AU" sz="1400" dirty="0">
                        <a:effectLst/>
                        <a:latin typeface="Calibri"/>
                        <a:ea typeface="Calibri"/>
                        <a:cs typeface="Times New Roman"/>
                      </a:endParaRPr>
                    </a:p>
                  </a:txBody>
                  <a:tcPr marL="58327" marR="58327" marT="0" marB="0"/>
                </a:tc>
              </a:tr>
              <a:tr h="411498">
                <a:tc>
                  <a:txBody>
                    <a:bodyPr/>
                    <a:lstStyle/>
                    <a:p>
                      <a:pPr>
                        <a:spcAft>
                          <a:spcPts val="0"/>
                        </a:spcAft>
                      </a:pPr>
                      <a:r>
                        <a:rPr lang="en-AU" sz="1000">
                          <a:effectLst/>
                        </a:rPr>
                        <a:t>Control of feral goats</a:t>
                      </a:r>
                      <a:endParaRPr lang="en-AU" sz="900">
                        <a:effectLst/>
                        <a:latin typeface="Calibri"/>
                        <a:ea typeface="Calibri"/>
                        <a:cs typeface="Times New Roman"/>
                      </a:endParaRPr>
                    </a:p>
                  </a:txBody>
                  <a:tcPr marL="58327" marR="58327" marT="0" marB="0"/>
                </a:tc>
                <a:tc>
                  <a:txBody>
                    <a:bodyPr/>
                    <a:lstStyle/>
                    <a:p>
                      <a:pPr>
                        <a:spcAft>
                          <a:spcPts val="0"/>
                        </a:spcAft>
                      </a:pPr>
                      <a:r>
                        <a:rPr lang="en-AU" sz="1400" dirty="0">
                          <a:effectLst/>
                        </a:rPr>
                        <a:t>The most commonly used feral goat control techniques are mustering, trapping at water, aerial shooting, ground shooting and exclusion fencing.</a:t>
                      </a:r>
                      <a:endParaRPr lang="en-AU" sz="1400" dirty="0">
                        <a:effectLst/>
                        <a:latin typeface="Calibri"/>
                        <a:ea typeface="Calibri"/>
                        <a:cs typeface="Times New Roman"/>
                      </a:endParaRPr>
                    </a:p>
                  </a:txBody>
                  <a:tcPr marL="58327" marR="58327" marT="0" marB="0"/>
                </a:tc>
              </a:tr>
              <a:tr h="411498">
                <a:tc>
                  <a:txBody>
                    <a:bodyPr/>
                    <a:lstStyle/>
                    <a:p>
                      <a:pPr>
                        <a:spcAft>
                          <a:spcPts val="0"/>
                        </a:spcAft>
                      </a:pPr>
                      <a:r>
                        <a:rPr lang="en-AU" sz="1000">
                          <a:effectLst/>
                        </a:rPr>
                        <a:t>Control of feral horses</a:t>
                      </a:r>
                      <a:endParaRPr lang="en-AU" sz="900">
                        <a:effectLst/>
                        <a:latin typeface="Calibri"/>
                        <a:ea typeface="Calibri"/>
                        <a:cs typeface="Times New Roman"/>
                      </a:endParaRPr>
                    </a:p>
                  </a:txBody>
                  <a:tcPr marL="58327" marR="58327" marT="0" marB="0"/>
                </a:tc>
                <a:tc>
                  <a:txBody>
                    <a:bodyPr/>
                    <a:lstStyle/>
                    <a:p>
                      <a:pPr>
                        <a:spcAft>
                          <a:spcPts val="0"/>
                        </a:spcAft>
                      </a:pPr>
                      <a:r>
                        <a:rPr lang="en-AU" sz="1400" dirty="0">
                          <a:effectLst/>
                        </a:rPr>
                        <a:t>Trapping at water, mustering, aerial shooting and ground shooting. Other measures such as exclusion fencing, fertility control and immobilisation followed by</a:t>
                      </a:r>
                      <a:endParaRPr lang="en-AU" sz="1400" dirty="0">
                        <a:effectLst/>
                        <a:latin typeface="Calibri"/>
                        <a:ea typeface="Calibri"/>
                        <a:cs typeface="Times New Roman"/>
                      </a:endParaRPr>
                    </a:p>
                  </a:txBody>
                  <a:tcPr marL="58327" marR="58327" marT="0" marB="0"/>
                </a:tc>
              </a:tr>
              <a:tr h="544316">
                <a:tc>
                  <a:txBody>
                    <a:bodyPr/>
                    <a:lstStyle/>
                    <a:p>
                      <a:pPr>
                        <a:spcAft>
                          <a:spcPts val="0"/>
                        </a:spcAft>
                      </a:pPr>
                      <a:r>
                        <a:rPr lang="en-AU" sz="1000">
                          <a:effectLst/>
                        </a:rPr>
                        <a:t>Control of feral pigs</a:t>
                      </a:r>
                      <a:endParaRPr lang="en-AU" sz="900">
                        <a:effectLst/>
                        <a:latin typeface="Calibri"/>
                        <a:ea typeface="Calibri"/>
                        <a:cs typeface="Times New Roman"/>
                      </a:endParaRPr>
                    </a:p>
                  </a:txBody>
                  <a:tcPr marL="58327" marR="58327" marT="0" marB="0"/>
                </a:tc>
                <a:tc>
                  <a:txBody>
                    <a:bodyPr/>
                    <a:lstStyle/>
                    <a:p>
                      <a:pPr>
                        <a:spcAft>
                          <a:spcPts val="0"/>
                        </a:spcAft>
                      </a:pPr>
                      <a:r>
                        <a:rPr lang="en-AU" sz="1400" dirty="0">
                          <a:effectLst/>
                        </a:rPr>
                        <a:t>Lethal baiting; however not all poisons are equally humane. Depending on the poison used, target animals can experience pain and suffering, sometimes for an extended period, before death.</a:t>
                      </a:r>
                      <a:endParaRPr lang="en-AU" sz="1400" dirty="0">
                        <a:effectLst/>
                        <a:latin typeface="Calibri"/>
                        <a:ea typeface="Calibri"/>
                        <a:cs typeface="Times New Roman"/>
                      </a:endParaRPr>
                    </a:p>
                  </a:txBody>
                  <a:tcPr marL="58327" marR="58327" marT="0" marB="0"/>
                </a:tc>
              </a:tr>
              <a:tr h="907193">
                <a:tc>
                  <a:txBody>
                    <a:bodyPr/>
                    <a:lstStyle/>
                    <a:p>
                      <a:pPr>
                        <a:spcAft>
                          <a:spcPts val="0"/>
                        </a:spcAft>
                      </a:pPr>
                      <a:r>
                        <a:rPr lang="en-AU" sz="1000">
                          <a:effectLst/>
                        </a:rPr>
                        <a:t>Control of foxes</a:t>
                      </a:r>
                      <a:endParaRPr lang="en-AU" sz="900">
                        <a:effectLst/>
                        <a:latin typeface="Calibri"/>
                        <a:ea typeface="Calibri"/>
                        <a:cs typeface="Times New Roman"/>
                      </a:endParaRPr>
                    </a:p>
                  </a:txBody>
                  <a:tcPr marL="58327" marR="58327" marT="0" marB="0"/>
                </a:tc>
                <a:tc>
                  <a:txBody>
                    <a:bodyPr/>
                    <a:lstStyle/>
                    <a:p>
                      <a:pPr>
                        <a:spcAft>
                          <a:spcPts val="0"/>
                        </a:spcAft>
                      </a:pPr>
                      <a:r>
                        <a:rPr lang="en-AU" sz="1400" dirty="0">
                          <a:effectLst/>
                        </a:rPr>
                        <a:t>Lethal baiting, shooting, trapping, den fumigation, and exclusion fencing. Lethal baiting is considered to be the most effective method of fox control currently available; however not all poisons are equally humane. Depending on the poison used, target animals can experience pain and suffering, sometimes for an extended period, before death.</a:t>
                      </a:r>
                      <a:endParaRPr lang="en-AU" sz="1400" dirty="0">
                        <a:effectLst/>
                        <a:latin typeface="Calibri"/>
                        <a:ea typeface="Calibri"/>
                        <a:cs typeface="Times New Roman"/>
                      </a:endParaRPr>
                    </a:p>
                  </a:txBody>
                  <a:tcPr marL="58327" marR="58327" marT="0" marB="0"/>
                </a:tc>
              </a:tr>
              <a:tr h="362877">
                <a:tc>
                  <a:txBody>
                    <a:bodyPr/>
                    <a:lstStyle/>
                    <a:p>
                      <a:pPr>
                        <a:spcAft>
                          <a:spcPts val="0"/>
                        </a:spcAft>
                      </a:pPr>
                      <a:r>
                        <a:rPr lang="en-AU" sz="1000">
                          <a:effectLst/>
                        </a:rPr>
                        <a:t>Control of rabbits</a:t>
                      </a:r>
                      <a:endParaRPr lang="en-AU" sz="900">
                        <a:effectLst/>
                        <a:latin typeface="Calibri"/>
                        <a:ea typeface="Calibri"/>
                        <a:cs typeface="Times New Roman"/>
                      </a:endParaRPr>
                    </a:p>
                  </a:txBody>
                  <a:tcPr marL="58327" marR="58327" marT="0" marB="0"/>
                </a:tc>
                <a:tc>
                  <a:txBody>
                    <a:bodyPr/>
                    <a:lstStyle/>
                    <a:p>
                      <a:pPr>
                        <a:spcAft>
                          <a:spcPts val="0"/>
                        </a:spcAft>
                      </a:pPr>
                      <a:r>
                        <a:rPr lang="en-AU" sz="1400">
                          <a:effectLst/>
                        </a:rPr>
                        <a:t>Lethal baiting, warren fumigation and destruction, shooting, trapping, exclusion fencing and biological control with RHDV and myxomatosis.</a:t>
                      </a:r>
                      <a:endParaRPr lang="en-AU" sz="1400">
                        <a:effectLst/>
                        <a:latin typeface="Calibri"/>
                        <a:ea typeface="Calibri"/>
                        <a:cs typeface="Times New Roman"/>
                      </a:endParaRPr>
                    </a:p>
                  </a:txBody>
                  <a:tcPr marL="58327" marR="58327" marT="0" marB="0"/>
                </a:tc>
              </a:tr>
              <a:tr h="544316">
                <a:tc>
                  <a:txBody>
                    <a:bodyPr/>
                    <a:lstStyle/>
                    <a:p>
                      <a:pPr>
                        <a:spcAft>
                          <a:spcPts val="0"/>
                        </a:spcAft>
                      </a:pPr>
                      <a:r>
                        <a:rPr lang="en-AU" sz="1000">
                          <a:effectLst/>
                        </a:rPr>
                        <a:t>Control of wild dogs</a:t>
                      </a:r>
                      <a:endParaRPr lang="en-AU" sz="900">
                        <a:effectLst/>
                        <a:latin typeface="Calibri"/>
                        <a:ea typeface="Calibri"/>
                        <a:cs typeface="Times New Roman"/>
                      </a:endParaRPr>
                    </a:p>
                  </a:txBody>
                  <a:tcPr marL="58327" marR="58327" marT="0" marB="0"/>
                </a:tc>
                <a:tc>
                  <a:txBody>
                    <a:bodyPr/>
                    <a:lstStyle/>
                    <a:p>
                      <a:pPr>
                        <a:spcAft>
                          <a:spcPts val="0"/>
                        </a:spcAft>
                      </a:pPr>
                      <a:r>
                        <a:rPr lang="en-AU" sz="1400" dirty="0">
                          <a:effectLst/>
                        </a:rPr>
                        <a:t>Lethal baiting, shooting, trapping and exclusion fencing. Other measures such as the use of guard animals have been promoted in recent years but not yet fully evaluated in Australia.</a:t>
                      </a:r>
                      <a:endParaRPr lang="en-AU" sz="1400" dirty="0">
                        <a:effectLst/>
                        <a:latin typeface="Calibri"/>
                        <a:ea typeface="Calibri"/>
                        <a:cs typeface="Times New Roman"/>
                      </a:endParaRPr>
                    </a:p>
                  </a:txBody>
                  <a:tcPr marL="58327" marR="58327" marT="0" marB="0"/>
                </a:tc>
              </a:tr>
              <a:tr h="933874">
                <a:tc>
                  <a:txBody>
                    <a:bodyPr/>
                    <a:lstStyle/>
                    <a:p>
                      <a:pPr>
                        <a:spcAft>
                          <a:spcPts val="0"/>
                        </a:spcAft>
                      </a:pPr>
                      <a:r>
                        <a:rPr lang="en-AU" sz="1000">
                          <a:effectLst/>
                        </a:rPr>
                        <a:t>Kangaroo and Wallaby Management Plans  eg</a:t>
                      </a:r>
                      <a:endParaRPr lang="en-AU" sz="900">
                        <a:effectLst/>
                        <a:latin typeface="Calibri"/>
                        <a:ea typeface="Calibri"/>
                        <a:cs typeface="Times New Roman"/>
                      </a:endParaRPr>
                    </a:p>
                  </a:txBody>
                  <a:tcPr marL="58327" marR="58327" marT="0" marB="0"/>
                </a:tc>
                <a:tc>
                  <a:txBody>
                    <a:bodyPr/>
                    <a:lstStyle/>
                    <a:p>
                      <a:pPr>
                        <a:spcAft>
                          <a:spcPts val="0"/>
                        </a:spcAft>
                      </a:pPr>
                      <a:r>
                        <a:rPr lang="en-AU" sz="1400" dirty="0">
                          <a:effectLst/>
                        </a:rPr>
                        <a:t>South Australian Kangaroo Management Plan 2013-2017 Draft.</a:t>
                      </a:r>
                    </a:p>
                    <a:p>
                      <a:pPr>
                        <a:spcAft>
                          <a:spcPts val="600"/>
                        </a:spcAft>
                      </a:pPr>
                      <a:r>
                        <a:rPr lang="en-AU" sz="1400" dirty="0">
                          <a:effectLst/>
                        </a:rPr>
                        <a:t>Queensland Wildlife Trade Management Plan for Export Commercially Harvested Macropods 2013–17.</a:t>
                      </a:r>
                    </a:p>
                    <a:p>
                      <a:pPr>
                        <a:spcAft>
                          <a:spcPts val="0"/>
                        </a:spcAft>
                      </a:pPr>
                      <a:r>
                        <a:rPr lang="en-AU" sz="1400" dirty="0">
                          <a:effectLst/>
                        </a:rPr>
                        <a:t>Need to comply with National Code of Practice for the Humane Shooting of Kangaroos and Wallabies </a:t>
                      </a:r>
                    </a:p>
                    <a:p>
                      <a:pPr>
                        <a:spcAft>
                          <a:spcPts val="0"/>
                        </a:spcAft>
                      </a:pPr>
                      <a:r>
                        <a:rPr lang="en-AU" sz="1400" dirty="0">
                          <a:effectLst/>
                        </a:rPr>
                        <a:t>The purpose of the testing is to ensure that each person is capable of shooting with sufficient accuracy to meet the animal welfare standards set out in this Code. Prior to competency testing shooters should have received training in both shooting kangaroos and the euthanasia of pouch young.</a:t>
                      </a:r>
                      <a:endParaRPr lang="en-AU" sz="1400" dirty="0">
                        <a:effectLst/>
                        <a:latin typeface="Calibri"/>
                        <a:ea typeface="Calibri"/>
                        <a:cs typeface="Times New Roman"/>
                      </a:endParaRPr>
                    </a:p>
                  </a:txBody>
                  <a:tcPr marL="58327" marR="58327" marT="0" marB="0"/>
                </a:tc>
              </a:tr>
            </a:tbl>
          </a:graphicData>
        </a:graphic>
      </p:graphicFrame>
      <p:sp>
        <p:nvSpPr>
          <p:cNvPr id="4" name="Rectangle 1"/>
          <p:cNvSpPr>
            <a:spLocks noChangeArrowheads="1"/>
          </p:cNvSpPr>
          <p:nvPr/>
        </p:nvSpPr>
        <p:spPr bwMode="auto">
          <a:xfrm>
            <a:off x="1830388" y="16811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98361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700808"/>
            <a:ext cx="8407893" cy="4407408"/>
          </a:xfrm>
        </p:spPr>
        <p:txBody>
          <a:bodyPr>
            <a:noAutofit/>
          </a:bodyPr>
          <a:lstStyle/>
          <a:p>
            <a:pPr marL="45720" indent="0">
              <a:buNone/>
            </a:pPr>
            <a:r>
              <a:rPr lang="en-AU" sz="2400" dirty="0" smtClean="0">
                <a:solidFill>
                  <a:schemeClr val="tx1"/>
                </a:solidFill>
              </a:rPr>
              <a:t>A </a:t>
            </a:r>
            <a:r>
              <a:rPr lang="en-AU" sz="2400" dirty="0">
                <a:solidFill>
                  <a:schemeClr val="tx1"/>
                </a:solidFill>
              </a:rPr>
              <a:t>textual analysis of the nine Model Codes  </a:t>
            </a:r>
            <a:endParaRPr lang="en-AU" sz="2400" dirty="0" smtClean="0">
              <a:solidFill>
                <a:schemeClr val="tx1"/>
              </a:solidFill>
            </a:endParaRPr>
          </a:p>
          <a:p>
            <a:pPr marL="45720" indent="0">
              <a:buNone/>
            </a:pPr>
            <a:endParaRPr lang="en-AU" sz="2400" dirty="0">
              <a:solidFill>
                <a:schemeClr val="tx1"/>
              </a:solidFill>
            </a:endParaRPr>
          </a:p>
          <a:p>
            <a:pPr marL="45720" indent="0">
              <a:buNone/>
            </a:pPr>
            <a:r>
              <a:rPr lang="en-AU" sz="2400" dirty="0">
                <a:solidFill>
                  <a:schemeClr val="tx1"/>
                </a:solidFill>
              </a:rPr>
              <a:t>T</a:t>
            </a:r>
            <a:r>
              <a:rPr lang="en-AU" sz="2400" dirty="0" smtClean="0">
                <a:solidFill>
                  <a:schemeClr val="tx1"/>
                </a:solidFill>
              </a:rPr>
              <a:t>he </a:t>
            </a:r>
            <a:r>
              <a:rPr lang="en-AU" sz="2400" dirty="0">
                <a:solidFill>
                  <a:schemeClr val="tx1"/>
                </a:solidFill>
              </a:rPr>
              <a:t>work of </a:t>
            </a:r>
            <a:r>
              <a:rPr lang="en-AU" sz="2400" dirty="0" err="1">
                <a:solidFill>
                  <a:schemeClr val="tx1"/>
                </a:solidFill>
              </a:rPr>
              <a:t>Hervé</a:t>
            </a:r>
            <a:r>
              <a:rPr lang="en-AU" sz="2400" dirty="0">
                <a:solidFill>
                  <a:schemeClr val="tx1"/>
                </a:solidFill>
              </a:rPr>
              <a:t> </a:t>
            </a:r>
            <a:r>
              <a:rPr lang="en-AU" sz="2400" dirty="0" err="1">
                <a:solidFill>
                  <a:schemeClr val="tx1"/>
                </a:solidFill>
              </a:rPr>
              <a:t>Corvellec</a:t>
            </a:r>
            <a:r>
              <a:rPr lang="en-AU" sz="2400" dirty="0">
                <a:solidFill>
                  <a:schemeClr val="tx1"/>
                </a:solidFill>
              </a:rPr>
              <a:t> and </a:t>
            </a:r>
            <a:r>
              <a:rPr lang="en-AU" sz="2400" dirty="0" err="1">
                <a:solidFill>
                  <a:schemeClr val="tx1"/>
                </a:solidFill>
              </a:rPr>
              <a:t>Asa</a:t>
            </a:r>
            <a:r>
              <a:rPr lang="en-AU" sz="2400" dirty="0">
                <a:solidFill>
                  <a:schemeClr val="tx1"/>
                </a:solidFill>
              </a:rPr>
              <a:t> </a:t>
            </a:r>
            <a:r>
              <a:rPr lang="en-AU" sz="2400" dirty="0" err="1" smtClean="0">
                <a:solidFill>
                  <a:schemeClr val="tx1"/>
                </a:solidFill>
              </a:rPr>
              <a:t>Boholm</a:t>
            </a:r>
            <a:r>
              <a:rPr lang="en-AU" sz="2400" dirty="0" smtClean="0">
                <a:solidFill>
                  <a:schemeClr val="tx1"/>
                </a:solidFill>
              </a:rPr>
              <a:t> on EIA. They apply </a:t>
            </a:r>
            <a:r>
              <a:rPr lang="en-AU" sz="2400" dirty="0">
                <a:solidFill>
                  <a:schemeClr val="tx1"/>
                </a:solidFill>
              </a:rPr>
              <a:t>what they call a  “New-Rhetorical Analysis” to the EIS. </a:t>
            </a:r>
            <a:r>
              <a:rPr lang="en-AU" sz="2400" dirty="0" smtClean="0">
                <a:solidFill>
                  <a:schemeClr val="tx1"/>
                </a:solidFill>
              </a:rPr>
              <a:t>Their research includes </a:t>
            </a:r>
            <a:r>
              <a:rPr lang="en-AU" sz="2400" dirty="0" err="1" smtClean="0">
                <a:solidFill>
                  <a:schemeClr val="tx1"/>
                </a:solidFill>
              </a:rPr>
              <a:t>condlusions</a:t>
            </a:r>
            <a:r>
              <a:rPr lang="en-AU" sz="2400" dirty="0" smtClean="0">
                <a:solidFill>
                  <a:schemeClr val="tx1"/>
                </a:solidFill>
              </a:rPr>
              <a:t> that:</a:t>
            </a:r>
            <a:endParaRPr lang="en-AU" sz="2400" dirty="0">
              <a:solidFill>
                <a:schemeClr val="tx1"/>
              </a:solidFill>
            </a:endParaRPr>
          </a:p>
          <a:p>
            <a:endParaRPr lang="en-AU" sz="2400" dirty="0">
              <a:solidFill>
                <a:schemeClr val="tx1"/>
              </a:solidFill>
            </a:endParaRPr>
          </a:p>
          <a:p>
            <a:pPr lvl="0"/>
            <a:r>
              <a:rPr lang="en-AU" sz="2400" dirty="0" smtClean="0">
                <a:solidFill>
                  <a:schemeClr val="tx1"/>
                </a:solidFill>
              </a:rPr>
              <a:t>EIA </a:t>
            </a:r>
            <a:r>
              <a:rPr lang="en-AU" sz="2400" dirty="0">
                <a:solidFill>
                  <a:schemeClr val="tx1"/>
                </a:solidFill>
              </a:rPr>
              <a:t>functions as a rhetorical locus for both risk production and risk neutralisation;</a:t>
            </a:r>
            <a:r>
              <a:rPr lang="en-AU" sz="2400" baseline="30000" dirty="0">
                <a:solidFill>
                  <a:schemeClr val="tx1"/>
                </a:solidFill>
              </a:rPr>
              <a:t> </a:t>
            </a:r>
            <a:r>
              <a:rPr lang="en-AU" sz="2400" dirty="0">
                <a:solidFill>
                  <a:schemeClr val="tx1"/>
                </a:solidFill>
              </a:rPr>
              <a:t>…..  </a:t>
            </a:r>
          </a:p>
          <a:p>
            <a:pPr lvl="0"/>
            <a:r>
              <a:rPr lang="en-AU" sz="2400" dirty="0" smtClean="0">
                <a:solidFill>
                  <a:schemeClr val="tx1"/>
                </a:solidFill>
              </a:rPr>
              <a:t>The </a:t>
            </a:r>
            <a:r>
              <a:rPr lang="en-AU" sz="2400" dirty="0">
                <a:solidFill>
                  <a:schemeClr val="tx1"/>
                </a:solidFill>
              </a:rPr>
              <a:t>material in an </a:t>
            </a:r>
            <a:r>
              <a:rPr lang="en-AU" sz="2400" dirty="0" smtClean="0">
                <a:solidFill>
                  <a:schemeClr val="tx1"/>
                </a:solidFill>
              </a:rPr>
              <a:t>EIA </a:t>
            </a:r>
            <a:r>
              <a:rPr lang="en-AU" sz="2400" dirty="0">
                <a:solidFill>
                  <a:schemeClr val="tx1"/>
                </a:solidFill>
              </a:rPr>
              <a:t>is presented in a way that facilitates it becoming “an integrated part of </a:t>
            </a:r>
            <a:r>
              <a:rPr lang="en-AU" sz="2400" dirty="0" smtClean="0">
                <a:solidFill>
                  <a:schemeClr val="tx1"/>
                </a:solidFill>
              </a:rPr>
              <a:t>reality’.</a:t>
            </a:r>
            <a:endParaRPr lang="en-AU" sz="2400" dirty="0">
              <a:solidFill>
                <a:schemeClr val="tx1"/>
              </a:solidFill>
            </a:endParaRPr>
          </a:p>
        </p:txBody>
      </p:sp>
      <p:sp>
        <p:nvSpPr>
          <p:cNvPr id="3" name="Title 2"/>
          <p:cNvSpPr>
            <a:spLocks noGrp="1"/>
          </p:cNvSpPr>
          <p:nvPr>
            <p:ph type="title"/>
          </p:nvPr>
        </p:nvSpPr>
        <p:spPr/>
        <p:txBody>
          <a:bodyPr/>
          <a:lstStyle/>
          <a:p>
            <a:pPr algn="l"/>
            <a:r>
              <a:rPr lang="en-AU" dirty="0" smtClean="0"/>
              <a:t>4. Evaluation of regime</a:t>
            </a:r>
            <a:endParaRPr lang="en-AU" dirty="0"/>
          </a:p>
        </p:txBody>
      </p:sp>
      <p:sp>
        <p:nvSpPr>
          <p:cNvPr id="4" name="Slide Number Placeholder 3"/>
          <p:cNvSpPr>
            <a:spLocks noGrp="1"/>
          </p:cNvSpPr>
          <p:nvPr>
            <p:ph type="sldNum" sz="quarter" idx="12"/>
          </p:nvPr>
        </p:nvSpPr>
        <p:spPr/>
        <p:txBody>
          <a:bodyPr/>
          <a:lstStyle/>
          <a:p>
            <a:fld id="{E09E25A4-ECB4-4C75-89EF-C79FAC56F562}" type="slidenum">
              <a:rPr lang="en-AU" smtClean="0"/>
              <a:t>15</a:t>
            </a:fld>
            <a:endParaRPr lang="en-AU"/>
          </a:p>
        </p:txBody>
      </p:sp>
    </p:spTree>
    <p:extLst>
      <p:ext uri="{BB962C8B-B14F-4D97-AF65-F5344CB8AC3E}">
        <p14:creationId xmlns:p14="http://schemas.microsoft.com/office/powerpoint/2010/main" val="26428762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09E25A4-ECB4-4C75-89EF-C79FAC56F562}" type="slidenum">
              <a:rPr lang="en-AU" smtClean="0"/>
              <a:t>16</a:t>
            </a:fld>
            <a:endParaRPr lang="en-AU"/>
          </a:p>
        </p:txBody>
      </p:sp>
      <p:graphicFrame>
        <p:nvGraphicFramePr>
          <p:cNvPr id="3" name="Table 2"/>
          <p:cNvGraphicFramePr>
            <a:graphicFrameLocks noGrp="1"/>
          </p:cNvGraphicFramePr>
          <p:nvPr>
            <p:extLst>
              <p:ext uri="{D42A27DB-BD31-4B8C-83A1-F6EECF244321}">
                <p14:modId xmlns:p14="http://schemas.microsoft.com/office/powerpoint/2010/main" val="378884841"/>
              </p:ext>
            </p:extLst>
          </p:nvPr>
        </p:nvGraphicFramePr>
        <p:xfrm>
          <a:off x="179512" y="9521"/>
          <a:ext cx="8784976" cy="6676111"/>
        </p:xfrm>
        <a:graphic>
          <a:graphicData uri="http://schemas.openxmlformats.org/drawingml/2006/table">
            <a:tbl>
              <a:tblPr firstRow="1" firstCol="1" bandRow="1">
                <a:tableStyleId>{5C22544A-7EE6-4342-B048-85BDC9FD1C3A}</a:tableStyleId>
              </a:tblPr>
              <a:tblGrid>
                <a:gridCol w="1152128"/>
                <a:gridCol w="7632848"/>
              </a:tblGrid>
              <a:tr h="0">
                <a:tc>
                  <a:txBody>
                    <a:bodyPr/>
                    <a:lstStyle/>
                    <a:p>
                      <a:pPr>
                        <a:spcAft>
                          <a:spcPts val="0"/>
                        </a:spcAft>
                      </a:pPr>
                      <a:r>
                        <a:rPr lang="en-AU" sz="700" dirty="0">
                          <a:effectLst/>
                        </a:rPr>
                        <a:t>Code (Humane)</a:t>
                      </a:r>
                      <a:endParaRPr lang="en-AU" sz="700" dirty="0">
                        <a:effectLst/>
                        <a:latin typeface="Calibri"/>
                        <a:ea typeface="Calibri"/>
                        <a:cs typeface="Times New Roman"/>
                      </a:endParaRPr>
                    </a:p>
                  </a:txBody>
                  <a:tcPr marL="40973" marR="40973" marT="0" marB="0"/>
                </a:tc>
                <a:tc>
                  <a:txBody>
                    <a:bodyPr/>
                    <a:lstStyle/>
                    <a:p>
                      <a:pPr>
                        <a:spcAft>
                          <a:spcPts val="0"/>
                        </a:spcAft>
                      </a:pPr>
                      <a:r>
                        <a:rPr lang="en-AU" sz="700">
                          <a:effectLst/>
                        </a:rPr>
                        <a:t>Summary of  Most  Used Control Methods</a:t>
                      </a:r>
                      <a:endParaRPr lang="en-AU" sz="700">
                        <a:effectLst/>
                        <a:latin typeface="Calibri"/>
                        <a:ea typeface="Calibri"/>
                        <a:cs typeface="Times New Roman"/>
                      </a:endParaRPr>
                    </a:p>
                  </a:txBody>
                  <a:tcPr marL="40973" marR="40973" marT="0" marB="0"/>
                </a:tc>
              </a:tr>
              <a:tr h="802288">
                <a:tc>
                  <a:txBody>
                    <a:bodyPr/>
                    <a:lstStyle/>
                    <a:p>
                      <a:pPr>
                        <a:spcAft>
                          <a:spcPts val="0"/>
                        </a:spcAft>
                      </a:pPr>
                      <a:r>
                        <a:rPr lang="en-AU" sz="700">
                          <a:effectLst/>
                        </a:rPr>
                        <a:t>Control of feral camels</a:t>
                      </a:r>
                      <a:endParaRPr lang="en-AU" sz="700">
                        <a:effectLst/>
                        <a:latin typeface="Calibri"/>
                        <a:ea typeface="Calibri"/>
                        <a:cs typeface="Times New Roman"/>
                      </a:endParaRPr>
                    </a:p>
                  </a:txBody>
                  <a:tcPr marL="40973" marR="40973" marT="0" marB="0"/>
                </a:tc>
                <a:tc>
                  <a:txBody>
                    <a:bodyPr/>
                    <a:lstStyle/>
                    <a:p>
                      <a:pPr>
                        <a:spcAft>
                          <a:spcPts val="0"/>
                        </a:spcAft>
                      </a:pPr>
                      <a:r>
                        <a:rPr lang="en-AU" sz="1100" dirty="0">
                          <a:effectLst/>
                        </a:rPr>
                        <a:t>Fertility control is seen by some as a preferred method of broad-scale feral camel control as it offers a potential humane and target specific alternative to lethal methods. However, delivery of hormones or vaccines that have a transient contraceptive effect are difficult to administer to large numbers of free-roaming camels and there is no long-acting or permanent method of fertility control presently available; therefore repeated administration would be required. Consequently, its application is not currently feasible for most Australian conditions where feral camel numbers are high and their domain extensive.</a:t>
                      </a:r>
                    </a:p>
                    <a:p>
                      <a:pPr>
                        <a:spcAft>
                          <a:spcPts val="0"/>
                        </a:spcAft>
                      </a:pPr>
                      <a:r>
                        <a:rPr lang="en-AU" sz="1100" dirty="0">
                          <a:effectLst/>
                        </a:rPr>
                        <a:t> </a:t>
                      </a:r>
                      <a:endParaRPr lang="en-AU" sz="1100" dirty="0">
                        <a:effectLst/>
                        <a:latin typeface="Calibri"/>
                        <a:ea typeface="Calibri"/>
                        <a:cs typeface="Times New Roman"/>
                      </a:endParaRPr>
                    </a:p>
                  </a:txBody>
                  <a:tcPr marL="40973" marR="40973" marT="0" marB="0"/>
                </a:tc>
              </a:tr>
              <a:tr h="401144">
                <a:tc>
                  <a:txBody>
                    <a:bodyPr/>
                    <a:lstStyle/>
                    <a:p>
                      <a:pPr>
                        <a:spcAft>
                          <a:spcPts val="0"/>
                        </a:spcAft>
                      </a:pPr>
                      <a:r>
                        <a:rPr lang="en-AU" sz="700">
                          <a:effectLst/>
                        </a:rPr>
                        <a:t>Control of feral cats</a:t>
                      </a:r>
                      <a:endParaRPr lang="en-AU" sz="700">
                        <a:effectLst/>
                        <a:latin typeface="Calibri"/>
                        <a:ea typeface="Calibri"/>
                        <a:cs typeface="Times New Roman"/>
                      </a:endParaRPr>
                    </a:p>
                  </a:txBody>
                  <a:tcPr marL="40973" marR="40973" marT="0" marB="0"/>
                </a:tc>
                <a:tc>
                  <a:txBody>
                    <a:bodyPr/>
                    <a:lstStyle/>
                    <a:p>
                      <a:pPr>
                        <a:spcAft>
                          <a:spcPts val="0"/>
                        </a:spcAft>
                      </a:pPr>
                      <a:r>
                        <a:rPr lang="en-AU" sz="1100" dirty="0">
                          <a:effectLst/>
                        </a:rPr>
                        <a:t>.Shooting can be a humane method of destroying feral cats when it is carried out by experienced, skilled and responsible shooters; the animal can be clearly seen and is within range; and the correct firearm, ammunition and shot placement is used.</a:t>
                      </a:r>
                    </a:p>
                    <a:p>
                      <a:pPr>
                        <a:spcAft>
                          <a:spcPts val="0"/>
                        </a:spcAft>
                      </a:pPr>
                      <a:r>
                        <a:rPr lang="en-AU" sz="1100" dirty="0">
                          <a:effectLst/>
                        </a:rPr>
                        <a:t> </a:t>
                      </a:r>
                      <a:endParaRPr lang="en-AU" sz="1100" dirty="0">
                        <a:effectLst/>
                        <a:latin typeface="Calibri"/>
                        <a:ea typeface="Calibri"/>
                        <a:cs typeface="Times New Roman"/>
                      </a:endParaRPr>
                    </a:p>
                  </a:txBody>
                  <a:tcPr marL="40973" marR="40973" marT="0" marB="0"/>
                </a:tc>
              </a:tr>
              <a:tr h="1002860">
                <a:tc>
                  <a:txBody>
                    <a:bodyPr/>
                    <a:lstStyle/>
                    <a:p>
                      <a:pPr>
                        <a:spcAft>
                          <a:spcPts val="0"/>
                        </a:spcAft>
                      </a:pPr>
                      <a:r>
                        <a:rPr lang="en-AU" sz="700">
                          <a:effectLst/>
                        </a:rPr>
                        <a:t>Control of feral donkeys</a:t>
                      </a:r>
                      <a:endParaRPr lang="en-AU" sz="700">
                        <a:effectLst/>
                        <a:latin typeface="Calibri"/>
                        <a:ea typeface="Calibri"/>
                        <a:cs typeface="Times New Roman"/>
                      </a:endParaRPr>
                    </a:p>
                  </a:txBody>
                  <a:tcPr marL="40973" marR="40973" marT="0" marB="0"/>
                </a:tc>
                <a:tc>
                  <a:txBody>
                    <a:bodyPr/>
                    <a:lstStyle/>
                    <a:p>
                      <a:pPr>
                        <a:spcAft>
                          <a:spcPts val="0"/>
                        </a:spcAft>
                      </a:pPr>
                      <a:r>
                        <a:rPr lang="en-AU" sz="1100" dirty="0">
                          <a:effectLst/>
                        </a:rPr>
                        <a:t>The use of exclusion fencing is generally regarded as a humane, non-lethal alternative to lethal control methods. However, fencing of large areas is expensive to construct and maintain and is difficult in rugged terrain…. [but can concentrate donkeys at other points where they] can die of thirst. Therefore regular inspections are necessary so that any lingering donkeys can be shot or allowed to drink.</a:t>
                      </a:r>
                    </a:p>
                    <a:p>
                      <a:pPr>
                        <a:spcAft>
                          <a:spcPts val="0"/>
                        </a:spcAft>
                      </a:pPr>
                      <a:r>
                        <a:rPr lang="en-AU" sz="1100" dirty="0">
                          <a:effectLst/>
                        </a:rPr>
                        <a:t>With this method, a low-charge dart containing a tranquiliser is injected to immobilise approachable donkeys, which are then </a:t>
                      </a:r>
                      <a:r>
                        <a:rPr lang="en-AU" sz="1100" dirty="0" err="1">
                          <a:effectLst/>
                        </a:rPr>
                        <a:t>euthanased</a:t>
                      </a:r>
                      <a:r>
                        <a:rPr lang="en-AU" sz="1100" dirty="0">
                          <a:effectLst/>
                        </a:rPr>
                        <a:t> with an injection of barbiturate. Although this method is seen as more humane than most other lethal methods, it is very costly, labour intensive, requires veterinary supervision and is therefore unsuitable for </a:t>
                      </a:r>
                      <a:r>
                        <a:rPr lang="en-AU" sz="1100" dirty="0" err="1">
                          <a:effectLst/>
                        </a:rPr>
                        <a:t>broadscale</a:t>
                      </a:r>
                      <a:r>
                        <a:rPr lang="en-AU" sz="1100" dirty="0">
                          <a:effectLst/>
                        </a:rPr>
                        <a:t> control.</a:t>
                      </a:r>
                    </a:p>
                    <a:p>
                      <a:pPr>
                        <a:spcAft>
                          <a:spcPts val="0"/>
                        </a:spcAft>
                      </a:pPr>
                      <a:r>
                        <a:rPr lang="en-AU" sz="1100" dirty="0">
                          <a:effectLst/>
                        </a:rPr>
                        <a:t> </a:t>
                      </a:r>
                      <a:endParaRPr lang="en-AU" sz="1100" dirty="0">
                        <a:effectLst/>
                        <a:latin typeface="Calibri"/>
                        <a:ea typeface="Calibri"/>
                        <a:cs typeface="Times New Roman"/>
                      </a:endParaRPr>
                    </a:p>
                  </a:txBody>
                  <a:tcPr marL="40973" marR="40973" marT="0" marB="0"/>
                </a:tc>
              </a:tr>
              <a:tr h="401144">
                <a:tc>
                  <a:txBody>
                    <a:bodyPr/>
                    <a:lstStyle/>
                    <a:p>
                      <a:pPr>
                        <a:spcAft>
                          <a:spcPts val="0"/>
                        </a:spcAft>
                      </a:pPr>
                      <a:r>
                        <a:rPr lang="en-AU" sz="700">
                          <a:effectLst/>
                        </a:rPr>
                        <a:t>Control of feral goats</a:t>
                      </a:r>
                      <a:endParaRPr lang="en-AU" sz="700">
                        <a:effectLst/>
                        <a:latin typeface="Calibri"/>
                        <a:ea typeface="Calibri"/>
                        <a:cs typeface="Times New Roman"/>
                      </a:endParaRPr>
                    </a:p>
                  </a:txBody>
                  <a:tcPr marL="40973" marR="40973" marT="0" marB="0"/>
                </a:tc>
                <a:tc>
                  <a:txBody>
                    <a:bodyPr/>
                    <a:lstStyle/>
                    <a:p>
                      <a:pPr>
                        <a:spcAft>
                          <a:spcPts val="0"/>
                        </a:spcAft>
                      </a:pPr>
                      <a:r>
                        <a:rPr lang="en-AU" sz="1100" dirty="0">
                          <a:effectLst/>
                        </a:rPr>
                        <a:t>The use of exclusion fencing is generally regarded as a humane, non-lethal alternative to lethal control methods. However, fencing of large areas is expensive to construct and maintain and is eventually breached by feral goats. Fences can be of limited use in feral goat control by restricting access to sensitive areas.</a:t>
                      </a:r>
                      <a:endParaRPr lang="en-AU" sz="1100" dirty="0">
                        <a:effectLst/>
                        <a:latin typeface="Calibri"/>
                        <a:ea typeface="Calibri"/>
                        <a:cs typeface="Times New Roman"/>
                      </a:endParaRPr>
                    </a:p>
                  </a:txBody>
                  <a:tcPr marL="40973" marR="40973" marT="0" marB="0"/>
                </a:tc>
              </a:tr>
              <a:tr h="501430">
                <a:tc>
                  <a:txBody>
                    <a:bodyPr/>
                    <a:lstStyle/>
                    <a:p>
                      <a:pPr>
                        <a:spcAft>
                          <a:spcPts val="0"/>
                        </a:spcAft>
                      </a:pPr>
                      <a:r>
                        <a:rPr lang="en-AU" sz="700">
                          <a:effectLst/>
                        </a:rPr>
                        <a:t>Control of feral horses</a:t>
                      </a:r>
                      <a:endParaRPr lang="en-AU" sz="700">
                        <a:effectLst/>
                        <a:latin typeface="Calibri"/>
                        <a:ea typeface="Calibri"/>
                        <a:cs typeface="Times New Roman"/>
                      </a:endParaRPr>
                    </a:p>
                  </a:txBody>
                  <a:tcPr marL="40973" marR="40973" marT="0" marB="0"/>
                </a:tc>
                <a:tc>
                  <a:txBody>
                    <a:bodyPr/>
                    <a:lstStyle/>
                    <a:p>
                      <a:pPr>
                        <a:spcAft>
                          <a:spcPts val="0"/>
                        </a:spcAft>
                      </a:pPr>
                      <a:r>
                        <a:rPr lang="en-AU" sz="1100" dirty="0">
                          <a:effectLst/>
                        </a:rPr>
                        <a:t>With this method, a low-charge dart containing a tranquiliser is injected to immobilise horses, which are then </a:t>
                      </a:r>
                      <a:r>
                        <a:rPr lang="en-AU" sz="1100" dirty="0" err="1">
                          <a:effectLst/>
                        </a:rPr>
                        <a:t>euthanased</a:t>
                      </a:r>
                      <a:r>
                        <a:rPr lang="en-AU" sz="1100" dirty="0">
                          <a:effectLst/>
                        </a:rPr>
                        <a:t> with an injection of barbiturate. Although this method is seen as more humane than most other lethal methods, it is very costly, labour intensive, requires veterinary supervision and is therefore unsuitable for </a:t>
                      </a:r>
                      <a:r>
                        <a:rPr lang="en-AU" sz="1100" dirty="0" err="1">
                          <a:effectLst/>
                        </a:rPr>
                        <a:t>broadscale</a:t>
                      </a:r>
                      <a:r>
                        <a:rPr lang="en-AU" sz="1100" dirty="0">
                          <a:effectLst/>
                        </a:rPr>
                        <a:t> control.</a:t>
                      </a:r>
                    </a:p>
                    <a:p>
                      <a:pPr>
                        <a:spcAft>
                          <a:spcPts val="0"/>
                        </a:spcAft>
                      </a:pPr>
                      <a:r>
                        <a:rPr lang="en-AU" sz="1100" dirty="0">
                          <a:effectLst/>
                        </a:rPr>
                        <a:t> </a:t>
                      </a:r>
                      <a:endParaRPr lang="en-AU" sz="1100" dirty="0">
                        <a:effectLst/>
                        <a:latin typeface="Calibri"/>
                        <a:ea typeface="Calibri"/>
                        <a:cs typeface="Times New Roman"/>
                      </a:endParaRPr>
                    </a:p>
                  </a:txBody>
                  <a:tcPr marL="40973" marR="40973" marT="0" marB="0"/>
                </a:tc>
              </a:tr>
              <a:tr h="300858">
                <a:tc>
                  <a:txBody>
                    <a:bodyPr/>
                    <a:lstStyle/>
                    <a:p>
                      <a:pPr>
                        <a:spcAft>
                          <a:spcPts val="0"/>
                        </a:spcAft>
                      </a:pPr>
                      <a:r>
                        <a:rPr lang="en-AU" sz="700">
                          <a:effectLst/>
                        </a:rPr>
                        <a:t>Control of feral pigs</a:t>
                      </a:r>
                      <a:endParaRPr lang="en-AU" sz="700">
                        <a:effectLst/>
                        <a:latin typeface="Calibri"/>
                        <a:ea typeface="Calibri"/>
                        <a:cs typeface="Times New Roman"/>
                      </a:endParaRPr>
                    </a:p>
                  </a:txBody>
                  <a:tcPr marL="40973" marR="40973" marT="0" marB="0"/>
                </a:tc>
                <a:tc>
                  <a:txBody>
                    <a:bodyPr/>
                    <a:lstStyle/>
                    <a:p>
                      <a:pPr>
                        <a:spcAft>
                          <a:spcPts val="0"/>
                        </a:spcAft>
                      </a:pPr>
                      <a:r>
                        <a:rPr lang="en-AU" sz="1100" dirty="0">
                          <a:effectLst/>
                        </a:rPr>
                        <a:t>Shooting can be a humane method of destroying feral pigs when it is carried out by experienced, skilled and responsible shooters; the animal can be clearly seen and is within range; and the correct firearm, ammunition and shot placement is used.</a:t>
                      </a:r>
                      <a:endParaRPr lang="en-AU" sz="1100" dirty="0">
                        <a:effectLst/>
                        <a:latin typeface="Calibri"/>
                        <a:ea typeface="Calibri"/>
                        <a:cs typeface="Times New Roman"/>
                      </a:endParaRPr>
                    </a:p>
                  </a:txBody>
                  <a:tcPr marL="40973" marR="40973" marT="0" marB="0"/>
                </a:tc>
              </a:tr>
              <a:tr h="300858">
                <a:tc>
                  <a:txBody>
                    <a:bodyPr/>
                    <a:lstStyle/>
                    <a:p>
                      <a:pPr>
                        <a:spcAft>
                          <a:spcPts val="0"/>
                        </a:spcAft>
                      </a:pPr>
                      <a:r>
                        <a:rPr lang="en-AU" sz="700">
                          <a:effectLst/>
                        </a:rPr>
                        <a:t>Control of foxes</a:t>
                      </a:r>
                      <a:endParaRPr lang="en-AU" sz="700">
                        <a:effectLst/>
                        <a:latin typeface="Calibri"/>
                        <a:ea typeface="Calibri"/>
                        <a:cs typeface="Times New Roman"/>
                      </a:endParaRPr>
                    </a:p>
                  </a:txBody>
                  <a:tcPr marL="40973" marR="40973" marT="0" marB="0"/>
                </a:tc>
                <a:tc>
                  <a:txBody>
                    <a:bodyPr/>
                    <a:lstStyle/>
                    <a:p>
                      <a:pPr>
                        <a:spcAft>
                          <a:spcPts val="0"/>
                        </a:spcAft>
                      </a:pPr>
                      <a:r>
                        <a:rPr lang="en-AU" sz="1100">
                          <a:effectLst/>
                        </a:rPr>
                        <a:t>Fertility control is seen as a preferred method of broadscale fox control as it offers a potential humane and target specific alternative to lethal methods. However, no effective fertility control agents are currently available for broadscale use against foxes in Australia.</a:t>
                      </a:r>
                      <a:endParaRPr lang="en-AU" sz="1100">
                        <a:effectLst/>
                        <a:latin typeface="Calibri"/>
                        <a:ea typeface="Calibri"/>
                        <a:cs typeface="Times New Roman"/>
                      </a:endParaRPr>
                    </a:p>
                  </a:txBody>
                  <a:tcPr marL="40973" marR="40973" marT="0" marB="0"/>
                </a:tc>
              </a:tr>
              <a:tr h="300858">
                <a:tc>
                  <a:txBody>
                    <a:bodyPr/>
                    <a:lstStyle/>
                    <a:p>
                      <a:pPr>
                        <a:spcAft>
                          <a:spcPts val="0"/>
                        </a:spcAft>
                      </a:pPr>
                      <a:r>
                        <a:rPr lang="en-AU" sz="700">
                          <a:effectLst/>
                        </a:rPr>
                        <a:t>Control of rabbits</a:t>
                      </a:r>
                      <a:endParaRPr lang="en-AU" sz="700">
                        <a:effectLst/>
                        <a:latin typeface="Calibri"/>
                        <a:ea typeface="Calibri"/>
                        <a:cs typeface="Times New Roman"/>
                      </a:endParaRPr>
                    </a:p>
                  </a:txBody>
                  <a:tcPr marL="40973" marR="40973" marT="0" marB="0"/>
                </a:tc>
                <a:tc>
                  <a:txBody>
                    <a:bodyPr/>
                    <a:lstStyle/>
                    <a:p>
                      <a:pPr>
                        <a:spcAft>
                          <a:spcPts val="0"/>
                        </a:spcAft>
                      </a:pPr>
                      <a:r>
                        <a:rPr lang="en-AU" sz="1100" dirty="0">
                          <a:effectLst/>
                        </a:rPr>
                        <a:t>The use of exclusion fencing is generally regarded as a humane, non-lethal alternative to lethal control methods. However, the high costs of establishing and maintaining rabbit-proof enclosures, limits their use to the protection of valuable pasture, crops and conservation areas.</a:t>
                      </a:r>
                      <a:endParaRPr lang="en-AU" sz="1100" dirty="0">
                        <a:effectLst/>
                        <a:latin typeface="Calibri"/>
                        <a:ea typeface="Calibri"/>
                        <a:cs typeface="Times New Roman"/>
                      </a:endParaRPr>
                    </a:p>
                  </a:txBody>
                  <a:tcPr marL="40973" marR="40973" marT="0" marB="0"/>
                </a:tc>
              </a:tr>
              <a:tr h="240686">
                <a:tc>
                  <a:txBody>
                    <a:bodyPr/>
                    <a:lstStyle/>
                    <a:p>
                      <a:pPr>
                        <a:spcAft>
                          <a:spcPts val="0"/>
                        </a:spcAft>
                      </a:pPr>
                      <a:r>
                        <a:rPr lang="en-AU" sz="700">
                          <a:effectLst/>
                        </a:rPr>
                        <a:t>Control of wild dogs</a:t>
                      </a:r>
                      <a:endParaRPr lang="en-AU" sz="700">
                        <a:effectLst/>
                        <a:latin typeface="Calibri"/>
                        <a:ea typeface="Calibri"/>
                        <a:cs typeface="Times New Roman"/>
                      </a:endParaRPr>
                    </a:p>
                  </a:txBody>
                  <a:tcPr marL="40973" marR="40973" marT="0" marB="0"/>
                </a:tc>
                <a:tc>
                  <a:txBody>
                    <a:bodyPr/>
                    <a:lstStyle/>
                    <a:p>
                      <a:pPr>
                        <a:spcAft>
                          <a:spcPts val="0"/>
                        </a:spcAft>
                      </a:pPr>
                      <a:r>
                        <a:rPr lang="en-AU" sz="1100" dirty="0">
                          <a:effectLst/>
                        </a:rPr>
                        <a:t>Other measures such as the use of guard animals have been promoted in recent years but not yet fully evaluated in Australia.</a:t>
                      </a:r>
                      <a:endParaRPr lang="en-AU" sz="1100" dirty="0">
                        <a:effectLst/>
                        <a:latin typeface="Calibri"/>
                        <a:ea typeface="Calibri"/>
                        <a:cs typeface="Times New Roman"/>
                      </a:endParaRPr>
                    </a:p>
                  </a:txBody>
                  <a:tcPr marL="40973" marR="40973" marT="0" marB="0"/>
                </a:tc>
              </a:tr>
              <a:tr h="628985">
                <a:tc>
                  <a:txBody>
                    <a:bodyPr/>
                    <a:lstStyle/>
                    <a:p>
                      <a:pPr>
                        <a:spcAft>
                          <a:spcPts val="0"/>
                        </a:spcAft>
                      </a:pPr>
                      <a:r>
                        <a:rPr lang="en-AU" sz="700" dirty="0">
                          <a:effectLst/>
                        </a:rPr>
                        <a:t>Kangaroo and Wallaby Management Plans  </a:t>
                      </a:r>
                      <a:r>
                        <a:rPr lang="en-AU" sz="700" dirty="0" err="1">
                          <a:effectLst/>
                        </a:rPr>
                        <a:t>eg</a:t>
                      </a:r>
                      <a:endParaRPr lang="en-AU" sz="700" dirty="0">
                        <a:effectLst/>
                        <a:latin typeface="Calibri"/>
                        <a:ea typeface="Calibri"/>
                        <a:cs typeface="Times New Roman"/>
                      </a:endParaRPr>
                    </a:p>
                  </a:txBody>
                  <a:tcPr marL="40973" marR="40973" marT="0" marB="0"/>
                </a:tc>
                <a:tc>
                  <a:txBody>
                    <a:bodyPr/>
                    <a:lstStyle/>
                    <a:p>
                      <a:pPr>
                        <a:spcAft>
                          <a:spcPts val="0"/>
                        </a:spcAft>
                      </a:pPr>
                      <a:r>
                        <a:rPr lang="en-AU" sz="1100" dirty="0">
                          <a:effectLst/>
                        </a:rPr>
                        <a:t>South Australian Kangaroo Management Plan 2013-2017 Draft.</a:t>
                      </a:r>
                    </a:p>
                    <a:p>
                      <a:pPr>
                        <a:spcAft>
                          <a:spcPts val="600"/>
                        </a:spcAft>
                      </a:pPr>
                      <a:r>
                        <a:rPr lang="en-AU" sz="1100" dirty="0">
                          <a:effectLst/>
                        </a:rPr>
                        <a:t>Queensland Wildlife Trade Management Plan for Export Commercially Harvested Macropods 2013–17.</a:t>
                      </a:r>
                    </a:p>
                    <a:p>
                      <a:pPr>
                        <a:spcAft>
                          <a:spcPts val="0"/>
                        </a:spcAft>
                      </a:pPr>
                      <a:r>
                        <a:rPr lang="en-AU" sz="1100" dirty="0">
                          <a:effectLst/>
                        </a:rPr>
                        <a:t>Control = shooting.</a:t>
                      </a:r>
                      <a:endParaRPr lang="en-AU" sz="1100" dirty="0">
                        <a:effectLst/>
                        <a:latin typeface="Calibri"/>
                        <a:ea typeface="Calibri"/>
                        <a:cs typeface="Times New Roman"/>
                      </a:endParaRPr>
                    </a:p>
                  </a:txBody>
                  <a:tcPr marL="40973" marR="40973" marT="0" marB="0"/>
                </a:tc>
              </a:tr>
            </a:tbl>
          </a:graphicData>
        </a:graphic>
      </p:graphicFrame>
      <p:sp>
        <p:nvSpPr>
          <p:cNvPr id="4" name="Rectangle 1"/>
          <p:cNvSpPr>
            <a:spLocks noChangeArrowheads="1"/>
          </p:cNvSpPr>
          <p:nvPr/>
        </p:nvSpPr>
        <p:spPr bwMode="auto">
          <a:xfrm>
            <a:off x="2649538" y="17097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81607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09E25A4-ECB4-4C75-89EF-C79FAC56F562}" type="slidenum">
              <a:rPr lang="en-AU" smtClean="0"/>
              <a:t>17</a:t>
            </a:fld>
            <a:endParaRPr lang="en-AU"/>
          </a:p>
        </p:txBody>
      </p:sp>
      <p:sp>
        <p:nvSpPr>
          <p:cNvPr id="3" name="Rectangle 2"/>
          <p:cNvSpPr/>
          <p:nvPr/>
        </p:nvSpPr>
        <p:spPr>
          <a:xfrm>
            <a:off x="323528" y="692696"/>
            <a:ext cx="8820472" cy="5509200"/>
          </a:xfrm>
          <a:prstGeom prst="rect">
            <a:avLst/>
          </a:prstGeom>
        </p:spPr>
        <p:txBody>
          <a:bodyPr wrap="square">
            <a:spAutoFit/>
          </a:bodyPr>
          <a:lstStyle/>
          <a:p>
            <a:pPr marL="457200" indent="-457200">
              <a:buFont typeface="Arial" panose="020B0604020202020204" pitchFamily="34" charset="0"/>
              <a:buChar char="•"/>
            </a:pPr>
            <a:r>
              <a:rPr lang="en-AU" sz="3200" dirty="0"/>
              <a:t>In an analogous way the Codes become a locus for identification of </a:t>
            </a:r>
            <a:r>
              <a:rPr lang="en-AU" sz="3200" dirty="0" smtClean="0"/>
              <a:t>impacts of invasive animals as well as welfare considerations connected with their eradication. Welfare concerns are not so much neutralised as rationalised</a:t>
            </a:r>
          </a:p>
          <a:p>
            <a:pPr marL="457200" indent="-457200">
              <a:buFont typeface="Arial" panose="020B0604020202020204" pitchFamily="34" charset="0"/>
              <a:buChar char="•"/>
            </a:pPr>
            <a:r>
              <a:rPr lang="en-AU" sz="3200" dirty="0" smtClean="0"/>
              <a:t>Killing thus becomes </a:t>
            </a:r>
            <a:r>
              <a:rPr lang="en-AU" sz="3200" dirty="0"/>
              <a:t>an integrated part of </a:t>
            </a:r>
            <a:r>
              <a:rPr lang="en-AU" sz="3200" dirty="0" smtClean="0"/>
              <a:t>reality – So that by invoking the risk that invasive species pose, it means that the species must be killed lest management goals remain unfulfilled.   </a:t>
            </a:r>
            <a:endParaRPr lang="en-AU" sz="3200" dirty="0"/>
          </a:p>
        </p:txBody>
      </p:sp>
    </p:spTree>
    <p:extLst>
      <p:ext uri="{BB962C8B-B14F-4D97-AF65-F5344CB8AC3E}">
        <p14:creationId xmlns:p14="http://schemas.microsoft.com/office/powerpoint/2010/main" val="351343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09E25A4-ECB4-4C75-89EF-C79FAC56F562}" type="slidenum">
              <a:rPr lang="en-AU" smtClean="0"/>
              <a:t>18</a:t>
            </a:fld>
            <a:endParaRPr lang="en-AU"/>
          </a:p>
        </p:txBody>
      </p:sp>
      <p:sp>
        <p:nvSpPr>
          <p:cNvPr id="3" name="Rectangle 2"/>
          <p:cNvSpPr/>
          <p:nvPr/>
        </p:nvSpPr>
        <p:spPr>
          <a:xfrm>
            <a:off x="971600" y="692696"/>
            <a:ext cx="6840760" cy="5016758"/>
          </a:xfrm>
          <a:prstGeom prst="rect">
            <a:avLst/>
          </a:prstGeom>
        </p:spPr>
        <p:txBody>
          <a:bodyPr wrap="square">
            <a:spAutoFit/>
          </a:bodyPr>
          <a:lstStyle/>
          <a:p>
            <a:r>
              <a:rPr lang="en-AU" sz="4000" dirty="0"/>
              <a:t>TWO </a:t>
            </a:r>
            <a:r>
              <a:rPr lang="en-AU" sz="4000" dirty="0" smtClean="0"/>
              <a:t>CATEGORIES </a:t>
            </a:r>
            <a:r>
              <a:rPr lang="en-AU" sz="4000" dirty="0"/>
              <a:t>OF PROBLEMS:</a:t>
            </a:r>
          </a:p>
          <a:p>
            <a:r>
              <a:rPr lang="en-AU" sz="4000" dirty="0"/>
              <a:t> </a:t>
            </a:r>
          </a:p>
          <a:p>
            <a:pPr marL="457200" lvl="0" indent="-457200">
              <a:buFont typeface="Arial" panose="020B0604020202020204" pitchFamily="34" charset="0"/>
              <a:buChar char="•"/>
            </a:pPr>
            <a:r>
              <a:rPr lang="en-AU" sz="4000" dirty="0" smtClean="0"/>
              <a:t>The regime may not be working as effectively as it should be</a:t>
            </a:r>
          </a:p>
          <a:p>
            <a:pPr marL="457200" lvl="0" indent="-457200">
              <a:buFont typeface="Arial" panose="020B0604020202020204" pitchFamily="34" charset="0"/>
              <a:buChar char="•"/>
            </a:pPr>
            <a:r>
              <a:rPr lang="en-AU" sz="4000" dirty="0" smtClean="0"/>
              <a:t>It discounts humanity’s relationship with nature</a:t>
            </a:r>
            <a:endParaRPr lang="en-AU" sz="4000" dirty="0"/>
          </a:p>
        </p:txBody>
      </p:sp>
    </p:spTree>
    <p:extLst>
      <p:ext uri="{BB962C8B-B14F-4D97-AF65-F5344CB8AC3E}">
        <p14:creationId xmlns:p14="http://schemas.microsoft.com/office/powerpoint/2010/main" val="1680758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09E25A4-ECB4-4C75-89EF-C79FAC56F562}" type="slidenum">
              <a:rPr lang="en-AU" smtClean="0"/>
              <a:t>19</a:t>
            </a:fld>
            <a:endParaRPr lang="en-AU"/>
          </a:p>
        </p:txBody>
      </p:sp>
      <p:sp>
        <p:nvSpPr>
          <p:cNvPr id="3" name="Rectangle 2"/>
          <p:cNvSpPr/>
          <p:nvPr/>
        </p:nvSpPr>
        <p:spPr>
          <a:xfrm>
            <a:off x="353432" y="908720"/>
            <a:ext cx="8676456" cy="4524315"/>
          </a:xfrm>
          <a:prstGeom prst="rect">
            <a:avLst/>
          </a:prstGeom>
        </p:spPr>
        <p:txBody>
          <a:bodyPr wrap="square">
            <a:spAutoFit/>
          </a:bodyPr>
          <a:lstStyle/>
          <a:p>
            <a:r>
              <a:rPr lang="en-AU" sz="3600" dirty="0" smtClean="0"/>
              <a:t>Penny Olsen, (1998)</a:t>
            </a:r>
          </a:p>
          <a:p>
            <a:pPr marL="571500" indent="-571500">
              <a:buFont typeface="Arial" panose="020B0604020202020204" pitchFamily="34" charset="0"/>
              <a:buChar char="•"/>
            </a:pPr>
            <a:r>
              <a:rPr lang="en-AU" sz="3600" dirty="0" smtClean="0"/>
              <a:t>more </a:t>
            </a:r>
            <a:r>
              <a:rPr lang="en-AU" sz="3600" dirty="0"/>
              <a:t>research is need to determine whether lethal control methods are effective in the </a:t>
            </a:r>
            <a:r>
              <a:rPr lang="en-AU" sz="3600" dirty="0" smtClean="0"/>
              <a:t>long-term. Culling can result in re-bound increases in populations.   </a:t>
            </a:r>
          </a:p>
          <a:p>
            <a:pPr marL="571500" indent="-571500">
              <a:buFont typeface="Arial" panose="020B0604020202020204" pitchFamily="34" charset="0"/>
              <a:buChar char="•"/>
            </a:pPr>
            <a:r>
              <a:rPr lang="en-AU" sz="3600" dirty="0" smtClean="0"/>
              <a:t>Pigs and lamb losses</a:t>
            </a:r>
          </a:p>
          <a:p>
            <a:endParaRPr lang="en-AU" sz="3600" dirty="0"/>
          </a:p>
        </p:txBody>
      </p:sp>
    </p:spTree>
    <p:extLst>
      <p:ext uri="{BB962C8B-B14F-4D97-AF65-F5344CB8AC3E}">
        <p14:creationId xmlns:p14="http://schemas.microsoft.com/office/powerpoint/2010/main" val="2034746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a:t>a tale of two species</a:t>
            </a:r>
          </a:p>
        </p:txBody>
      </p:sp>
      <p:pic>
        <p:nvPicPr>
          <p:cNvPr id="5" name="irc_ilrp_mut" descr="https://encrypted-tbn3.gstatic.com/images?q=tbn:ANd9GcQVQvDribtGSibjI1ChIWIcKHb6EnTygUBNVR23Bi9Mzj4dPy1MQOISFKb-">
            <a:hlinkClick r:id="rId2"/>
          </p:cNvPr>
          <p:cNvPicPr>
            <a:picLocks noGrp="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755576" y="2060848"/>
            <a:ext cx="3384376" cy="3148112"/>
          </a:xfrm>
          <a:prstGeom prst="rect">
            <a:avLst/>
          </a:prstGeom>
          <a:noFill/>
          <a:ln>
            <a:noFill/>
          </a:ln>
        </p:spPr>
      </p:pic>
      <p:sp>
        <p:nvSpPr>
          <p:cNvPr id="6" name="Rectangle 5"/>
          <p:cNvSpPr/>
          <p:nvPr/>
        </p:nvSpPr>
        <p:spPr>
          <a:xfrm>
            <a:off x="156379" y="5241454"/>
            <a:ext cx="4572000" cy="461665"/>
          </a:xfrm>
          <a:prstGeom prst="rect">
            <a:avLst/>
          </a:prstGeom>
        </p:spPr>
        <p:txBody>
          <a:bodyPr>
            <a:spAutoFit/>
          </a:bodyPr>
          <a:lstStyle/>
          <a:p>
            <a:r>
              <a:rPr lang="en-AU" sz="1200" u="sng" dirty="0">
                <a:hlinkClick r:id="rId4"/>
              </a:rPr>
              <a:t>http://www.abc.net.au/news/2014-04-26/western-quoll-returns-to-flinders-ranges-after-a-century/5412284</a:t>
            </a:r>
            <a:r>
              <a:rPr lang="en-AU" sz="1200" dirty="0"/>
              <a:t> </a:t>
            </a:r>
          </a:p>
        </p:txBody>
      </p:sp>
      <p:pic>
        <p:nvPicPr>
          <p:cNvPr id="7" name="irc_ilrp_mut" descr="https://encrypted-tbn2.gstatic.com/images?q=tbn:ANd9GcR34D_xkzFUnZoy1AEJUvpB4mjOLqzWk3zDsewmw_CU9_sF5ntiVq6vnh8u">
            <a:hlinkClick r:id="rId5"/>
          </p:cNvPr>
          <p:cNvPicPr>
            <a:picLocks noGrp="1"/>
          </p:cNvPicPr>
          <p:nvPr>
            <p:ph sz="half" idx="2"/>
          </p:nvPr>
        </p:nvPicPr>
        <p:blipFill>
          <a:blip r:embed="rId6">
            <a:extLst>
              <a:ext uri="{28A0092B-C50C-407E-A947-70E740481C1C}">
                <a14:useLocalDpi xmlns:a14="http://schemas.microsoft.com/office/drawing/2010/main" val="0"/>
              </a:ext>
            </a:extLst>
          </a:blip>
          <a:srcRect/>
          <a:stretch>
            <a:fillRect/>
          </a:stretch>
        </p:blipFill>
        <p:spPr bwMode="auto">
          <a:xfrm>
            <a:off x="5004048" y="2060848"/>
            <a:ext cx="3096344" cy="3096344"/>
          </a:xfrm>
          <a:prstGeom prst="rect">
            <a:avLst/>
          </a:prstGeom>
          <a:noFill/>
          <a:ln>
            <a:noFill/>
          </a:ln>
        </p:spPr>
      </p:pic>
      <p:sp>
        <p:nvSpPr>
          <p:cNvPr id="8" name="Rectangle 7"/>
          <p:cNvSpPr/>
          <p:nvPr/>
        </p:nvSpPr>
        <p:spPr>
          <a:xfrm>
            <a:off x="4860032" y="5868001"/>
            <a:ext cx="3888432" cy="738664"/>
          </a:xfrm>
          <a:prstGeom prst="rect">
            <a:avLst/>
          </a:prstGeom>
        </p:spPr>
        <p:txBody>
          <a:bodyPr wrap="square">
            <a:spAutoFit/>
          </a:bodyPr>
          <a:lstStyle/>
          <a:p>
            <a:r>
              <a:rPr lang="en-AU" sz="1200" u="sng" dirty="0">
                <a:hlinkClick r:id="rId7"/>
              </a:rPr>
              <a:t>http://planet.uwc.ac.za/NISL/Invasives/Refs/BertolinoandGenovesi.pdf</a:t>
            </a:r>
            <a:r>
              <a:rPr lang="en-AU" sz="1200" dirty="0"/>
              <a:t>   </a:t>
            </a:r>
          </a:p>
          <a:p>
            <a:r>
              <a:rPr lang="en-AU" dirty="0"/>
              <a:t> </a:t>
            </a:r>
          </a:p>
        </p:txBody>
      </p:sp>
      <p:sp>
        <p:nvSpPr>
          <p:cNvPr id="9" name="Slide Number Placeholder 8"/>
          <p:cNvSpPr>
            <a:spLocks noGrp="1"/>
          </p:cNvSpPr>
          <p:nvPr>
            <p:ph type="sldNum" sz="quarter" idx="12"/>
          </p:nvPr>
        </p:nvSpPr>
        <p:spPr/>
        <p:txBody>
          <a:bodyPr/>
          <a:lstStyle/>
          <a:p>
            <a:fld id="{E09E25A4-ECB4-4C75-89EF-C79FAC56F562}" type="slidenum">
              <a:rPr lang="en-AU" smtClean="0"/>
              <a:t>2</a:t>
            </a:fld>
            <a:endParaRPr lang="en-AU"/>
          </a:p>
        </p:txBody>
      </p:sp>
    </p:spTree>
    <p:extLst>
      <p:ext uri="{BB962C8B-B14F-4D97-AF65-F5344CB8AC3E}">
        <p14:creationId xmlns:p14="http://schemas.microsoft.com/office/powerpoint/2010/main" val="26760672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09E25A4-ECB4-4C75-89EF-C79FAC56F562}" type="slidenum">
              <a:rPr lang="en-AU" smtClean="0"/>
              <a:t>20</a:t>
            </a:fld>
            <a:endParaRPr lang="en-AU"/>
          </a:p>
        </p:txBody>
      </p:sp>
      <p:sp>
        <p:nvSpPr>
          <p:cNvPr id="3" name="Rectangle 2"/>
          <p:cNvSpPr/>
          <p:nvPr/>
        </p:nvSpPr>
        <p:spPr>
          <a:xfrm>
            <a:off x="899592" y="116632"/>
            <a:ext cx="7848872" cy="6001643"/>
          </a:xfrm>
          <a:prstGeom prst="rect">
            <a:avLst/>
          </a:prstGeom>
        </p:spPr>
        <p:txBody>
          <a:bodyPr wrap="square">
            <a:spAutoFit/>
          </a:bodyPr>
          <a:lstStyle/>
          <a:p>
            <a:r>
              <a:rPr lang="en-AU" sz="3200" dirty="0"/>
              <a:t>Zeng and </a:t>
            </a:r>
            <a:r>
              <a:rPr lang="en-AU" sz="3200" dirty="0" err="1"/>
              <a:t>Gerritsen</a:t>
            </a:r>
            <a:r>
              <a:rPr lang="en-AU" sz="3200" dirty="0"/>
              <a:t> </a:t>
            </a:r>
            <a:r>
              <a:rPr lang="en-AU" sz="3200" dirty="0" smtClean="0"/>
              <a:t> (2013) question </a:t>
            </a:r>
            <a:r>
              <a:rPr lang="en-AU" sz="3200" dirty="0"/>
              <a:t>the effectiveness of commercial harvesting and culling as a regulatory </a:t>
            </a:r>
            <a:r>
              <a:rPr lang="en-AU" sz="3200" dirty="0" smtClean="0"/>
              <a:t>tool for controlling camel populations.</a:t>
            </a:r>
            <a:r>
              <a:rPr lang="en-AU" sz="3200" dirty="0"/>
              <a:t> </a:t>
            </a:r>
            <a:endParaRPr lang="en-AU" sz="3200" dirty="0" smtClean="0"/>
          </a:p>
          <a:p>
            <a:endParaRPr lang="en-AU" sz="3200" dirty="0"/>
          </a:p>
          <a:p>
            <a:r>
              <a:rPr lang="en-AU" sz="3200" dirty="0" smtClean="0"/>
              <a:t>Even where </a:t>
            </a:r>
            <a:r>
              <a:rPr lang="en-AU" sz="3200" dirty="0"/>
              <a:t>came densities are high, or otherwise more available for harvesting, it would take an increase in commercial harvesting in the order of 30% per annum until 2022 to reduce camels to a level that regulators consider acceptable. </a:t>
            </a:r>
            <a:r>
              <a:rPr lang="en-AU" sz="3200" dirty="0" smtClean="0"/>
              <a:t>This is not a feasible mechanism.</a:t>
            </a:r>
            <a:endParaRPr lang="en-AU" sz="3200" dirty="0"/>
          </a:p>
        </p:txBody>
      </p:sp>
    </p:spTree>
    <p:extLst>
      <p:ext uri="{BB962C8B-B14F-4D97-AF65-F5344CB8AC3E}">
        <p14:creationId xmlns:p14="http://schemas.microsoft.com/office/powerpoint/2010/main" val="29401902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09E25A4-ECB4-4C75-89EF-C79FAC56F562}" type="slidenum">
              <a:rPr lang="en-AU" smtClean="0"/>
              <a:t>21</a:t>
            </a:fld>
            <a:endParaRPr lang="en-AU"/>
          </a:p>
        </p:txBody>
      </p:sp>
      <p:sp>
        <p:nvSpPr>
          <p:cNvPr id="3" name="Rectangle 2"/>
          <p:cNvSpPr/>
          <p:nvPr/>
        </p:nvSpPr>
        <p:spPr>
          <a:xfrm>
            <a:off x="179512" y="612845"/>
            <a:ext cx="8568952" cy="5509200"/>
          </a:xfrm>
          <a:prstGeom prst="rect">
            <a:avLst/>
          </a:prstGeom>
        </p:spPr>
        <p:txBody>
          <a:bodyPr wrap="square">
            <a:spAutoFit/>
          </a:bodyPr>
          <a:lstStyle/>
          <a:p>
            <a:pPr marL="342900" lvl="0" indent="-342900">
              <a:buFont typeface="Arial" panose="020B0604020202020204" pitchFamily="34" charset="0"/>
              <a:buChar char="•"/>
            </a:pPr>
            <a:r>
              <a:rPr lang="en-AU" sz="3200" dirty="0" smtClean="0"/>
              <a:t>It </a:t>
            </a:r>
            <a:r>
              <a:rPr lang="en-AU" sz="3200" dirty="0"/>
              <a:t>entrenches culling as a first point regulatory response. </a:t>
            </a:r>
            <a:endParaRPr lang="en-AU" sz="3200" dirty="0" smtClean="0"/>
          </a:p>
          <a:p>
            <a:pPr marL="342900" lvl="0" indent="-342900">
              <a:buFont typeface="Arial" panose="020B0604020202020204" pitchFamily="34" charset="0"/>
              <a:buChar char="•"/>
            </a:pPr>
            <a:r>
              <a:rPr lang="en-AU" sz="3200" dirty="0" smtClean="0"/>
              <a:t>As </a:t>
            </a:r>
            <a:r>
              <a:rPr lang="en-AU" sz="3200" dirty="0"/>
              <a:t>we continue to kill, it becomes more entrenched and more acceptable. </a:t>
            </a:r>
            <a:r>
              <a:rPr lang="en-AU" sz="3200" dirty="0" smtClean="0"/>
              <a:t>From killing for the greater good it becomes acceptable as an industry or commercial undertaking. In this case what should the rules be?</a:t>
            </a:r>
          </a:p>
          <a:p>
            <a:pPr marL="342900" lvl="0" indent="-342900">
              <a:buFont typeface="Arial" panose="020B0604020202020204" pitchFamily="34" charset="0"/>
              <a:buChar char="•"/>
            </a:pPr>
            <a:r>
              <a:rPr lang="en-AU" sz="3200" dirty="0" smtClean="0"/>
              <a:t>As we become </a:t>
            </a:r>
            <a:r>
              <a:rPr lang="en-AU" sz="3200" dirty="0"/>
              <a:t>accustomed to </a:t>
            </a:r>
            <a:r>
              <a:rPr lang="en-AU" sz="3200" dirty="0" smtClean="0"/>
              <a:t>culling/ </a:t>
            </a:r>
            <a:r>
              <a:rPr lang="en-AU" sz="3200" dirty="0"/>
              <a:t>shooting </a:t>
            </a:r>
            <a:r>
              <a:rPr lang="en-AU" sz="3200" dirty="0" smtClean="0"/>
              <a:t>we </a:t>
            </a:r>
            <a:r>
              <a:rPr lang="en-AU" sz="3200" dirty="0"/>
              <a:t>stop asking the hard </a:t>
            </a:r>
            <a:r>
              <a:rPr lang="en-AU" sz="3200" dirty="0" smtClean="0"/>
              <a:t>questions concerning the </a:t>
            </a:r>
            <a:r>
              <a:rPr lang="en-AU" sz="3200" dirty="0"/>
              <a:t>bigger picture </a:t>
            </a:r>
            <a:r>
              <a:rPr lang="en-AU" sz="3200" dirty="0" smtClean="0"/>
              <a:t>of </a:t>
            </a:r>
            <a:r>
              <a:rPr lang="en-AU" sz="3200" dirty="0"/>
              <a:t>our relationship to nature</a:t>
            </a:r>
          </a:p>
        </p:txBody>
      </p:sp>
    </p:spTree>
    <p:extLst>
      <p:ext uri="{BB962C8B-B14F-4D97-AF65-F5344CB8AC3E}">
        <p14:creationId xmlns:p14="http://schemas.microsoft.com/office/powerpoint/2010/main" val="18490108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09E25A4-ECB4-4C75-89EF-C79FAC56F562}" type="slidenum">
              <a:rPr lang="en-AU" smtClean="0"/>
              <a:t>22</a:t>
            </a:fld>
            <a:endParaRPr lang="en-AU"/>
          </a:p>
        </p:txBody>
      </p:sp>
      <p:sp>
        <p:nvSpPr>
          <p:cNvPr id="3" name="Rectangle 2"/>
          <p:cNvSpPr/>
          <p:nvPr/>
        </p:nvSpPr>
        <p:spPr>
          <a:xfrm>
            <a:off x="467544" y="431928"/>
            <a:ext cx="8136904" cy="5632311"/>
          </a:xfrm>
          <a:prstGeom prst="rect">
            <a:avLst/>
          </a:prstGeom>
        </p:spPr>
        <p:txBody>
          <a:bodyPr wrap="square">
            <a:spAutoFit/>
          </a:bodyPr>
          <a:lstStyle/>
          <a:p>
            <a:r>
              <a:rPr lang="en-AU" dirty="0" err="1"/>
              <a:t>Sandro</a:t>
            </a:r>
            <a:r>
              <a:rPr lang="en-AU" dirty="0"/>
              <a:t> </a:t>
            </a:r>
            <a:r>
              <a:rPr lang="en-AU" dirty="0" err="1"/>
              <a:t>Bertolino</a:t>
            </a:r>
            <a:r>
              <a:rPr lang="en-AU" dirty="0"/>
              <a:t> and </a:t>
            </a:r>
            <a:r>
              <a:rPr lang="en-AU" dirty="0" err="1"/>
              <a:t>Piero</a:t>
            </a:r>
            <a:r>
              <a:rPr lang="en-AU" dirty="0"/>
              <a:t> </a:t>
            </a:r>
            <a:r>
              <a:rPr lang="en-AU" dirty="0" err="1"/>
              <a:t>Genovesi</a:t>
            </a:r>
            <a:r>
              <a:rPr lang="en-AU" dirty="0"/>
              <a:t>, ‘Spread and Attempted Eradication of the Grey Squirrel (</a:t>
            </a:r>
            <a:r>
              <a:rPr lang="en-AU" dirty="0" err="1"/>
              <a:t>Sciurus</a:t>
            </a:r>
            <a:r>
              <a:rPr lang="en-AU" dirty="0"/>
              <a:t> </a:t>
            </a:r>
            <a:r>
              <a:rPr lang="en-AU" dirty="0" err="1"/>
              <a:t>carolinensis</a:t>
            </a:r>
            <a:r>
              <a:rPr lang="en-AU" dirty="0"/>
              <a:t>) in Italy and Consequences for the Red Squirrel’, (2003) 109 </a:t>
            </a:r>
            <a:r>
              <a:rPr lang="en-AU" i="1" dirty="0"/>
              <a:t>Biological Conservation </a:t>
            </a:r>
            <a:r>
              <a:rPr lang="en-AU" dirty="0"/>
              <a:t>351</a:t>
            </a:r>
            <a:r>
              <a:rPr lang="en-AU" dirty="0" smtClean="0"/>
              <a:t>.</a:t>
            </a:r>
          </a:p>
          <a:p>
            <a:endParaRPr lang="en-AU" dirty="0" smtClean="0"/>
          </a:p>
          <a:p>
            <a:r>
              <a:rPr lang="en-AU" dirty="0" err="1"/>
              <a:t>Hervé</a:t>
            </a:r>
            <a:r>
              <a:rPr lang="en-AU" dirty="0"/>
              <a:t> </a:t>
            </a:r>
            <a:r>
              <a:rPr lang="en-AU" dirty="0" err="1"/>
              <a:t>Corvellec</a:t>
            </a:r>
            <a:r>
              <a:rPr lang="en-AU" dirty="0"/>
              <a:t> and </a:t>
            </a:r>
            <a:r>
              <a:rPr lang="en-AU" dirty="0" err="1"/>
              <a:t>Asa</a:t>
            </a:r>
            <a:r>
              <a:rPr lang="en-AU" dirty="0"/>
              <a:t> </a:t>
            </a:r>
            <a:r>
              <a:rPr lang="en-AU" dirty="0" err="1"/>
              <a:t>Boholm</a:t>
            </a:r>
            <a:r>
              <a:rPr lang="en-AU" dirty="0"/>
              <a:t>, ‘The Risk/no-risk Rhetoric of Environmental Impact Assessments (EIA): the Case of Offshore Wind Farms in Sweden’, (2008) 13 (7) </a:t>
            </a:r>
            <a:r>
              <a:rPr lang="en-AU" i="1" dirty="0"/>
              <a:t>Local Environment</a:t>
            </a:r>
            <a:r>
              <a:rPr lang="en-AU" dirty="0"/>
              <a:t> </a:t>
            </a:r>
            <a:r>
              <a:rPr lang="en-AU" dirty="0" smtClean="0"/>
              <a:t>627.</a:t>
            </a:r>
          </a:p>
          <a:p>
            <a:endParaRPr lang="en-AU" dirty="0" smtClean="0"/>
          </a:p>
          <a:p>
            <a:r>
              <a:rPr lang="en-AU" dirty="0"/>
              <a:t>Penny Olsen, </a:t>
            </a:r>
            <a:r>
              <a:rPr lang="en-AU" i="1" dirty="0"/>
              <a:t>Australia’s Pest Animals, New Solutions to Old </a:t>
            </a:r>
            <a:r>
              <a:rPr lang="en-AU" i="1" dirty="0" smtClean="0"/>
              <a:t>Problems, </a:t>
            </a:r>
            <a:r>
              <a:rPr lang="en-AU" dirty="0"/>
              <a:t>Bureau of Rural Sciences (1998), 31, 41 and 53</a:t>
            </a:r>
            <a:r>
              <a:rPr lang="en-AU" dirty="0" smtClean="0"/>
              <a:t>.</a:t>
            </a:r>
          </a:p>
          <a:p>
            <a:endParaRPr lang="en-AU" dirty="0" smtClean="0"/>
          </a:p>
          <a:p>
            <a:r>
              <a:rPr lang="en-AU" dirty="0" err="1"/>
              <a:t>Bexxiang</a:t>
            </a:r>
            <a:r>
              <a:rPr lang="en-AU" dirty="0"/>
              <a:t> Zeng and Rolf </a:t>
            </a:r>
            <a:r>
              <a:rPr lang="en-AU" dirty="0" err="1"/>
              <a:t>Gerritsen</a:t>
            </a:r>
            <a:r>
              <a:rPr lang="en-AU" dirty="0"/>
              <a:t>, ‘Inadequate Contribution of </a:t>
            </a:r>
            <a:r>
              <a:rPr lang="en-AU" dirty="0" err="1"/>
              <a:t>Commerical</a:t>
            </a:r>
            <a:r>
              <a:rPr lang="en-AU" dirty="0"/>
              <a:t> Harvest to the management of Feral Camels in Australia’, (2013) 56 (8) </a:t>
            </a:r>
            <a:r>
              <a:rPr lang="en-AU" i="1" dirty="0"/>
              <a:t>Journal of Environmental Planning and Management</a:t>
            </a:r>
            <a:r>
              <a:rPr lang="en-AU" dirty="0"/>
              <a:t>, </a:t>
            </a:r>
            <a:r>
              <a:rPr lang="en-AU" dirty="0" smtClean="0"/>
              <a:t>1212.</a:t>
            </a:r>
          </a:p>
          <a:p>
            <a:endParaRPr lang="en-AU" dirty="0"/>
          </a:p>
          <a:p>
            <a:r>
              <a:rPr lang="en-AU" dirty="0" smtClean="0"/>
              <a:t> </a:t>
            </a:r>
            <a:r>
              <a:rPr lang="en-AU" dirty="0"/>
              <a:t>Animal Liberation v Conservator of Flora and Fauna (Administrative Review) [2009] ACAT 17 </a:t>
            </a:r>
            <a:endParaRPr lang="en-AU" dirty="0" smtClean="0"/>
          </a:p>
          <a:p>
            <a:endParaRPr lang="en-AU" i="1" dirty="0"/>
          </a:p>
          <a:p>
            <a:r>
              <a:rPr lang="en-AU" i="1" dirty="0" err="1" smtClean="0"/>
              <a:t>Spagnesi</a:t>
            </a:r>
            <a:r>
              <a:rPr lang="en-AU" i="1" dirty="0" smtClean="0"/>
              <a:t> </a:t>
            </a:r>
            <a:r>
              <a:rPr lang="en-AU" i="1" dirty="0"/>
              <a:t>and </a:t>
            </a:r>
            <a:r>
              <a:rPr lang="en-AU" i="1" dirty="0" err="1"/>
              <a:t>Genovesi</a:t>
            </a:r>
            <a:r>
              <a:rPr lang="en-AU" i="1" dirty="0"/>
              <a:t> v The Republic of Italy</a:t>
            </a:r>
            <a:r>
              <a:rPr lang="en-AU" dirty="0"/>
              <a:t> Court of Appeal of Turin - IV - July 4, 2000 judgment n.4009 (copy on file with author</a:t>
            </a:r>
          </a:p>
        </p:txBody>
      </p:sp>
    </p:spTree>
    <p:extLst>
      <p:ext uri="{BB962C8B-B14F-4D97-AF65-F5344CB8AC3E}">
        <p14:creationId xmlns:p14="http://schemas.microsoft.com/office/powerpoint/2010/main" val="4268348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AU" sz="2400" dirty="0" smtClean="0">
                <a:solidFill>
                  <a:schemeClr val="tx1"/>
                </a:solidFill>
              </a:rPr>
              <a:t>How do we protect biodiversity from invasive species?. </a:t>
            </a:r>
          </a:p>
          <a:p>
            <a:pPr lvl="0"/>
            <a:r>
              <a:rPr lang="en-AU" sz="2400" dirty="0" smtClean="0">
                <a:solidFill>
                  <a:schemeClr val="tx1"/>
                </a:solidFill>
              </a:rPr>
              <a:t>Ethical </a:t>
            </a:r>
            <a:r>
              <a:rPr lang="en-AU" sz="2400" dirty="0">
                <a:solidFill>
                  <a:schemeClr val="tx1"/>
                </a:solidFill>
              </a:rPr>
              <a:t>considerations of how we weigh competing interests of individual species as against other species, habitats and </a:t>
            </a:r>
            <a:r>
              <a:rPr lang="en-AU" sz="2400" dirty="0" smtClean="0">
                <a:solidFill>
                  <a:schemeClr val="tx1"/>
                </a:solidFill>
              </a:rPr>
              <a:t>ecosystems</a:t>
            </a:r>
          </a:p>
          <a:p>
            <a:r>
              <a:rPr lang="en-AU" sz="2400" dirty="0" smtClean="0">
                <a:solidFill>
                  <a:schemeClr val="tx1"/>
                </a:solidFill>
              </a:rPr>
              <a:t>Practical considerations of how </a:t>
            </a:r>
            <a:r>
              <a:rPr lang="en-AU" sz="2400" dirty="0">
                <a:solidFill>
                  <a:schemeClr val="tx1"/>
                </a:solidFill>
              </a:rPr>
              <a:t>we weigh competing interests of individual species </a:t>
            </a:r>
            <a:r>
              <a:rPr lang="en-AU" sz="2400" dirty="0" smtClean="0">
                <a:solidFill>
                  <a:schemeClr val="tx1"/>
                </a:solidFill>
              </a:rPr>
              <a:t>against human land use and land management</a:t>
            </a:r>
            <a:endParaRPr lang="en-AU" sz="2400" dirty="0">
              <a:solidFill>
                <a:schemeClr val="tx1"/>
              </a:solidFill>
            </a:endParaRPr>
          </a:p>
          <a:p>
            <a:pPr lvl="0"/>
            <a:r>
              <a:rPr lang="en-AU" sz="2400" dirty="0" smtClean="0">
                <a:solidFill>
                  <a:schemeClr val="tx1"/>
                </a:solidFill>
              </a:rPr>
              <a:t>Should society’s </a:t>
            </a:r>
            <a:r>
              <a:rPr lang="en-AU" sz="2400" dirty="0">
                <a:solidFill>
                  <a:schemeClr val="tx1"/>
                </a:solidFill>
              </a:rPr>
              <a:t>obligations </a:t>
            </a:r>
            <a:r>
              <a:rPr lang="en-AU" sz="2400" dirty="0" smtClean="0">
                <a:solidFill>
                  <a:schemeClr val="tx1"/>
                </a:solidFill>
              </a:rPr>
              <a:t>be limited </a:t>
            </a:r>
            <a:r>
              <a:rPr lang="en-AU" sz="2400" dirty="0">
                <a:solidFill>
                  <a:schemeClr val="tx1"/>
                </a:solidFill>
              </a:rPr>
              <a:t>by notions of welfare or is it valid </a:t>
            </a:r>
            <a:r>
              <a:rPr lang="en-AU" sz="2400" dirty="0" smtClean="0">
                <a:solidFill>
                  <a:schemeClr val="tx1"/>
                </a:solidFill>
              </a:rPr>
              <a:t>to </a:t>
            </a:r>
            <a:r>
              <a:rPr lang="en-AU" sz="2400" dirty="0">
                <a:solidFill>
                  <a:schemeClr val="tx1"/>
                </a:solidFill>
              </a:rPr>
              <a:t>consider the life of individual </a:t>
            </a:r>
            <a:r>
              <a:rPr lang="en-AU" sz="2400" dirty="0" smtClean="0">
                <a:solidFill>
                  <a:schemeClr val="tx1"/>
                </a:solidFill>
              </a:rPr>
              <a:t>animals? </a:t>
            </a:r>
            <a:endParaRPr lang="en-AU" sz="2400" dirty="0">
              <a:solidFill>
                <a:schemeClr val="tx1"/>
              </a:solidFill>
            </a:endParaRPr>
          </a:p>
          <a:p>
            <a:endParaRPr lang="en-AU" sz="2400" dirty="0"/>
          </a:p>
        </p:txBody>
      </p:sp>
      <p:sp>
        <p:nvSpPr>
          <p:cNvPr id="3" name="Title 2"/>
          <p:cNvSpPr>
            <a:spLocks noGrp="1"/>
          </p:cNvSpPr>
          <p:nvPr>
            <p:ph type="title"/>
          </p:nvPr>
        </p:nvSpPr>
        <p:spPr/>
        <p:txBody>
          <a:bodyPr/>
          <a:lstStyle/>
          <a:p>
            <a:r>
              <a:rPr lang="en-AU" dirty="0" smtClean="0"/>
              <a:t>Difficulties in regulating invasive species</a:t>
            </a:r>
            <a:endParaRPr lang="en-AU" dirty="0"/>
          </a:p>
        </p:txBody>
      </p:sp>
      <p:sp>
        <p:nvSpPr>
          <p:cNvPr id="4" name="Slide Number Placeholder 3"/>
          <p:cNvSpPr>
            <a:spLocks noGrp="1"/>
          </p:cNvSpPr>
          <p:nvPr>
            <p:ph type="sldNum" sz="quarter" idx="12"/>
          </p:nvPr>
        </p:nvSpPr>
        <p:spPr/>
        <p:txBody>
          <a:bodyPr/>
          <a:lstStyle/>
          <a:p>
            <a:fld id="{E09E25A4-ECB4-4C75-89EF-C79FAC56F562}" type="slidenum">
              <a:rPr lang="en-AU" smtClean="0"/>
              <a:t>3</a:t>
            </a:fld>
            <a:endParaRPr lang="en-AU"/>
          </a:p>
        </p:txBody>
      </p:sp>
    </p:spTree>
    <p:extLst>
      <p:ext uri="{BB962C8B-B14F-4D97-AF65-F5344CB8AC3E}">
        <p14:creationId xmlns:p14="http://schemas.microsoft.com/office/powerpoint/2010/main" val="32136056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3204" y="980728"/>
            <a:ext cx="6912768" cy="3539430"/>
          </a:xfrm>
          <a:prstGeom prst="rect">
            <a:avLst/>
          </a:prstGeom>
        </p:spPr>
        <p:txBody>
          <a:bodyPr wrap="square">
            <a:spAutoFit/>
          </a:bodyPr>
          <a:lstStyle/>
          <a:p>
            <a:pPr lvl="0"/>
            <a:r>
              <a:rPr lang="en-AU" sz="3200" dirty="0" smtClean="0"/>
              <a:t>1.	What </a:t>
            </a:r>
            <a:r>
              <a:rPr lang="en-AU" sz="3200" dirty="0"/>
              <a:t>is an invasive animal</a:t>
            </a:r>
            <a:r>
              <a:rPr lang="en-AU" sz="3200" dirty="0" smtClean="0"/>
              <a:t>?</a:t>
            </a:r>
          </a:p>
          <a:p>
            <a:pPr lvl="0"/>
            <a:r>
              <a:rPr lang="en-AU" sz="3200" dirty="0" smtClean="0"/>
              <a:t>2.	And </a:t>
            </a:r>
            <a:r>
              <a:rPr lang="en-AU" sz="3200" dirty="0"/>
              <a:t>what </a:t>
            </a:r>
            <a:r>
              <a:rPr lang="en-AU" sz="3200" dirty="0" smtClean="0"/>
              <a:t>are Australia’s ethical 	and legal responsibilities</a:t>
            </a:r>
            <a:r>
              <a:rPr lang="en-AU" sz="3200" dirty="0"/>
              <a:t>?</a:t>
            </a:r>
          </a:p>
          <a:p>
            <a:pPr lvl="0"/>
            <a:r>
              <a:rPr lang="en-AU" sz="3200" dirty="0" smtClean="0"/>
              <a:t>3.	Regulatory responses </a:t>
            </a:r>
            <a:r>
              <a:rPr lang="en-AU" sz="3200" dirty="0"/>
              <a:t>in </a:t>
            </a:r>
            <a:r>
              <a:rPr lang="en-AU" sz="3200" dirty="0" smtClean="0"/>
              <a:t>	Australia</a:t>
            </a:r>
            <a:endParaRPr lang="en-AU" sz="3200" dirty="0"/>
          </a:p>
          <a:p>
            <a:pPr lvl="0"/>
            <a:r>
              <a:rPr lang="en-AU" sz="3200" dirty="0" smtClean="0"/>
              <a:t>4. 	Evaluation </a:t>
            </a:r>
            <a:endParaRPr lang="en-AU" sz="3200" dirty="0"/>
          </a:p>
          <a:p>
            <a:pPr lvl="0"/>
            <a:endParaRPr lang="en-AU" sz="3200" dirty="0"/>
          </a:p>
        </p:txBody>
      </p:sp>
      <p:sp>
        <p:nvSpPr>
          <p:cNvPr id="3" name="Slide Number Placeholder 2"/>
          <p:cNvSpPr>
            <a:spLocks noGrp="1"/>
          </p:cNvSpPr>
          <p:nvPr>
            <p:ph type="sldNum" sz="quarter" idx="12"/>
          </p:nvPr>
        </p:nvSpPr>
        <p:spPr/>
        <p:txBody>
          <a:bodyPr/>
          <a:lstStyle/>
          <a:p>
            <a:fld id="{E09E25A4-ECB4-4C75-89EF-C79FAC56F562}" type="slidenum">
              <a:rPr lang="en-AU" smtClean="0"/>
              <a:t>4</a:t>
            </a:fld>
            <a:endParaRPr lang="en-AU"/>
          </a:p>
        </p:txBody>
      </p:sp>
    </p:spTree>
    <p:extLst>
      <p:ext uri="{BB962C8B-B14F-4D97-AF65-F5344CB8AC3E}">
        <p14:creationId xmlns:p14="http://schemas.microsoft.com/office/powerpoint/2010/main" val="30078222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734265"/>
          </a:xfrm>
        </p:spPr>
        <p:txBody>
          <a:bodyPr>
            <a:noAutofit/>
          </a:bodyPr>
          <a:lstStyle/>
          <a:p>
            <a:r>
              <a:rPr lang="en-AU" sz="2800" dirty="0">
                <a:solidFill>
                  <a:schemeClr val="tx1"/>
                </a:solidFill>
              </a:rPr>
              <a:t>Biodiversity Convention </a:t>
            </a:r>
            <a:r>
              <a:rPr lang="en-AU" sz="2800" dirty="0" smtClean="0">
                <a:solidFill>
                  <a:schemeClr val="tx1"/>
                </a:solidFill>
              </a:rPr>
              <a:t> - species </a:t>
            </a:r>
            <a:r>
              <a:rPr lang="en-AU" sz="2800" dirty="0">
                <a:solidFill>
                  <a:schemeClr val="tx1"/>
                </a:solidFill>
              </a:rPr>
              <a:t>that threaten ecosystems, habitats or other species</a:t>
            </a:r>
            <a:r>
              <a:rPr lang="en-AU" sz="2800" dirty="0" smtClean="0">
                <a:solidFill>
                  <a:schemeClr val="tx1"/>
                </a:solidFill>
              </a:rPr>
              <a:t>.</a:t>
            </a:r>
          </a:p>
          <a:p>
            <a:r>
              <a:rPr lang="en-AU" sz="2800" dirty="0">
                <a:solidFill>
                  <a:schemeClr val="tx1"/>
                </a:solidFill>
              </a:rPr>
              <a:t>Model Codes of </a:t>
            </a:r>
            <a:r>
              <a:rPr lang="en-AU" sz="2800" dirty="0" smtClean="0">
                <a:solidFill>
                  <a:schemeClr val="tx1"/>
                </a:solidFill>
              </a:rPr>
              <a:t>Practice for the Humane Control of…….(camels, cats, </a:t>
            </a:r>
            <a:r>
              <a:rPr lang="en-AU" sz="2800" dirty="0">
                <a:solidFill>
                  <a:schemeClr val="tx1"/>
                </a:solidFill>
              </a:rPr>
              <a:t>d</a:t>
            </a:r>
            <a:r>
              <a:rPr lang="en-AU" sz="2800" dirty="0" smtClean="0">
                <a:solidFill>
                  <a:schemeClr val="tx1"/>
                </a:solidFill>
              </a:rPr>
              <a:t>onkeys </a:t>
            </a:r>
            <a:r>
              <a:rPr lang="en-AU" sz="2800" dirty="0" err="1" smtClean="0">
                <a:solidFill>
                  <a:schemeClr val="tx1"/>
                </a:solidFill>
              </a:rPr>
              <a:t>etc</a:t>
            </a:r>
            <a:r>
              <a:rPr lang="en-AU" sz="2800" dirty="0" smtClean="0">
                <a:solidFill>
                  <a:schemeClr val="tx1"/>
                </a:solidFill>
              </a:rPr>
              <a:t>)</a:t>
            </a:r>
          </a:p>
          <a:p>
            <a:pPr lvl="1"/>
            <a:r>
              <a:rPr lang="en-AU" sz="2400" dirty="0">
                <a:solidFill>
                  <a:schemeClr val="tx1"/>
                </a:solidFill>
              </a:rPr>
              <a:t>native or introduced, wild or feral, non-human species of animal that is currently </a:t>
            </a:r>
            <a:r>
              <a:rPr lang="en-AU" sz="2400" dirty="0">
                <a:solidFill>
                  <a:srgbClr val="C00000"/>
                </a:solidFill>
              </a:rPr>
              <a:t>troublesome</a:t>
            </a:r>
            <a:r>
              <a:rPr lang="en-AU" sz="2400" dirty="0">
                <a:solidFill>
                  <a:schemeClr val="tx1"/>
                </a:solidFill>
              </a:rPr>
              <a:t> locally, or over a wide area, to one or more persons, either by being a health hazard, a </a:t>
            </a:r>
            <a:r>
              <a:rPr lang="en-AU" sz="2400" dirty="0">
                <a:solidFill>
                  <a:srgbClr val="C00000"/>
                </a:solidFill>
              </a:rPr>
              <a:t>general nuisance</a:t>
            </a:r>
            <a:r>
              <a:rPr lang="en-AU" sz="2400" dirty="0">
                <a:solidFill>
                  <a:schemeClr val="tx1"/>
                </a:solidFill>
              </a:rPr>
              <a:t>, or by destroying food, fibre, or natural resources (Koehler, 1964).</a:t>
            </a:r>
          </a:p>
          <a:p>
            <a:pPr lvl="1"/>
            <a:endParaRPr lang="en-AU" sz="2800" dirty="0"/>
          </a:p>
        </p:txBody>
      </p:sp>
      <p:sp>
        <p:nvSpPr>
          <p:cNvPr id="3" name="Title 2"/>
          <p:cNvSpPr>
            <a:spLocks noGrp="1"/>
          </p:cNvSpPr>
          <p:nvPr>
            <p:ph type="title"/>
          </p:nvPr>
        </p:nvSpPr>
        <p:spPr/>
        <p:txBody>
          <a:bodyPr/>
          <a:lstStyle/>
          <a:p>
            <a:r>
              <a:rPr lang="en-AU" dirty="0" smtClean="0"/>
              <a:t>1. What </a:t>
            </a:r>
            <a:r>
              <a:rPr lang="en-AU" dirty="0"/>
              <a:t>is an invasive animal</a:t>
            </a:r>
          </a:p>
        </p:txBody>
      </p:sp>
      <p:sp>
        <p:nvSpPr>
          <p:cNvPr id="4" name="Slide Number Placeholder 3"/>
          <p:cNvSpPr>
            <a:spLocks noGrp="1"/>
          </p:cNvSpPr>
          <p:nvPr>
            <p:ph type="sldNum" sz="quarter" idx="12"/>
          </p:nvPr>
        </p:nvSpPr>
        <p:spPr/>
        <p:txBody>
          <a:bodyPr/>
          <a:lstStyle/>
          <a:p>
            <a:fld id="{E09E25A4-ECB4-4C75-89EF-C79FAC56F562}" type="slidenum">
              <a:rPr lang="en-AU" smtClean="0"/>
              <a:t>5</a:t>
            </a:fld>
            <a:endParaRPr lang="en-AU"/>
          </a:p>
        </p:txBody>
      </p:sp>
    </p:spTree>
    <p:extLst>
      <p:ext uri="{BB962C8B-B14F-4D97-AF65-F5344CB8AC3E}">
        <p14:creationId xmlns:p14="http://schemas.microsoft.com/office/powerpoint/2010/main" val="4908857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028343"/>
            <a:ext cx="8208912" cy="4924425"/>
          </a:xfrm>
          <a:prstGeom prst="rect">
            <a:avLst/>
          </a:prstGeom>
        </p:spPr>
        <p:txBody>
          <a:bodyPr wrap="square">
            <a:spAutoFit/>
          </a:bodyPr>
          <a:lstStyle/>
          <a:p>
            <a:r>
              <a:rPr lang="en-AU" sz="2800" dirty="0"/>
              <a:t>In NSW and also at the Federal level, the impacts of invasive species are listed as a threatening process under environmental legislation.</a:t>
            </a:r>
          </a:p>
          <a:p>
            <a:r>
              <a:rPr lang="en-AU" sz="2800" dirty="0"/>
              <a:t> </a:t>
            </a:r>
          </a:p>
          <a:p>
            <a:r>
              <a:rPr lang="en-AU" sz="2800" dirty="0"/>
              <a:t>For example, under the NSW Threatened Species Conservation Act 1995</a:t>
            </a:r>
          </a:p>
          <a:p>
            <a:r>
              <a:rPr lang="en-AU" u="sng" dirty="0">
                <a:hlinkClick r:id="rId2"/>
              </a:rPr>
              <a:t>http://www.environment.nsw.gov.au/threatenedspecies/KeyThreateningProcessesByDoctype.htm</a:t>
            </a:r>
            <a:r>
              <a:rPr lang="en-AU" dirty="0"/>
              <a:t> </a:t>
            </a:r>
          </a:p>
          <a:p>
            <a:r>
              <a:rPr lang="en-AU" dirty="0"/>
              <a:t> </a:t>
            </a:r>
          </a:p>
          <a:p>
            <a:r>
              <a:rPr lang="en-AU" sz="2800" dirty="0"/>
              <a:t>And at the Federal level, under the Environment Protection and Biodiversity Conservation act 1999</a:t>
            </a:r>
          </a:p>
          <a:p>
            <a:r>
              <a:rPr lang="en-AU" u="sng" dirty="0">
                <a:hlinkClick r:id="rId3"/>
              </a:rPr>
              <a:t>http://www.environment.gov.au/cgi-bin/sprat/public/publicgetkeythreats.pl</a:t>
            </a:r>
            <a:r>
              <a:rPr lang="en-AU" dirty="0"/>
              <a:t> </a:t>
            </a:r>
          </a:p>
          <a:p>
            <a:r>
              <a:rPr lang="en-AU" dirty="0"/>
              <a:t> </a:t>
            </a:r>
          </a:p>
        </p:txBody>
      </p:sp>
      <p:sp>
        <p:nvSpPr>
          <p:cNvPr id="3" name="Slide Number Placeholder 2"/>
          <p:cNvSpPr>
            <a:spLocks noGrp="1"/>
          </p:cNvSpPr>
          <p:nvPr>
            <p:ph type="sldNum" sz="quarter" idx="12"/>
          </p:nvPr>
        </p:nvSpPr>
        <p:spPr/>
        <p:txBody>
          <a:bodyPr/>
          <a:lstStyle/>
          <a:p>
            <a:fld id="{E09E25A4-ECB4-4C75-89EF-C79FAC56F562}" type="slidenum">
              <a:rPr lang="en-AU" smtClean="0"/>
              <a:t>6</a:t>
            </a:fld>
            <a:endParaRPr lang="en-AU"/>
          </a:p>
        </p:txBody>
      </p:sp>
    </p:spTree>
    <p:extLst>
      <p:ext uri="{BB962C8B-B14F-4D97-AF65-F5344CB8AC3E}">
        <p14:creationId xmlns:p14="http://schemas.microsoft.com/office/powerpoint/2010/main" val="1087121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09E25A4-ECB4-4C75-89EF-C79FAC56F562}" type="slidenum">
              <a:rPr lang="en-AU" smtClean="0"/>
              <a:t>7</a:t>
            </a:fld>
            <a:endParaRPr lang="en-AU"/>
          </a:p>
        </p:txBody>
      </p:sp>
      <p:graphicFrame>
        <p:nvGraphicFramePr>
          <p:cNvPr id="5" name="Table 4"/>
          <p:cNvGraphicFramePr>
            <a:graphicFrameLocks noGrp="1"/>
          </p:cNvGraphicFramePr>
          <p:nvPr>
            <p:extLst>
              <p:ext uri="{D42A27DB-BD31-4B8C-83A1-F6EECF244321}">
                <p14:modId xmlns:p14="http://schemas.microsoft.com/office/powerpoint/2010/main" val="2976083744"/>
              </p:ext>
            </p:extLst>
          </p:nvPr>
        </p:nvGraphicFramePr>
        <p:xfrm>
          <a:off x="23440" y="116632"/>
          <a:ext cx="9157074" cy="6945764"/>
        </p:xfrm>
        <a:graphic>
          <a:graphicData uri="http://schemas.openxmlformats.org/drawingml/2006/table">
            <a:tbl>
              <a:tblPr firstRow="1" firstCol="1" bandRow="1">
                <a:tableStyleId>{5C22544A-7EE6-4342-B048-85BDC9FD1C3A}</a:tableStyleId>
              </a:tblPr>
              <a:tblGrid>
                <a:gridCol w="1884264"/>
                <a:gridCol w="1080120"/>
                <a:gridCol w="360041"/>
                <a:gridCol w="708024"/>
                <a:gridCol w="682475"/>
                <a:gridCol w="1057773"/>
                <a:gridCol w="554653"/>
                <a:gridCol w="574477"/>
                <a:gridCol w="688723"/>
                <a:gridCol w="990459"/>
                <a:gridCol w="576065"/>
              </a:tblGrid>
              <a:tr h="276452">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Camels</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Cats</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Donkeys</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Goats</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Horses</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Pigs</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Foxes</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Rabbits</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Wild Dogs</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Macro </a:t>
                      </a:r>
                      <a:endParaRPr lang="en-AU" sz="900">
                        <a:effectLst/>
                        <a:latin typeface="Calibri"/>
                        <a:ea typeface="Calibri"/>
                        <a:cs typeface="Times New Roman"/>
                      </a:endParaRPr>
                    </a:p>
                  </a:txBody>
                  <a:tcPr marL="22690" marR="22690" marT="0" marB="0"/>
                </a:tc>
              </a:tr>
              <a:tr h="313337">
                <a:tc>
                  <a:txBody>
                    <a:bodyPr/>
                    <a:lstStyle/>
                    <a:p>
                      <a:pPr>
                        <a:spcAft>
                          <a:spcPts val="0"/>
                        </a:spcAft>
                      </a:pPr>
                      <a:r>
                        <a:rPr lang="en-AU" sz="900" dirty="0" err="1">
                          <a:effectLst/>
                        </a:rPr>
                        <a:t>Env</a:t>
                      </a:r>
                      <a:r>
                        <a:rPr lang="en-AU" sz="900" dirty="0">
                          <a:effectLst/>
                        </a:rPr>
                        <a:t> Impact</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Not known – </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Conflict with land uses </a:t>
                      </a:r>
                      <a:endParaRPr lang="en-AU" sz="900">
                        <a:effectLst/>
                        <a:latin typeface="Calibri"/>
                        <a:ea typeface="Calibri"/>
                        <a:cs typeface="Times New Roman"/>
                      </a:endParaRPr>
                    </a:p>
                  </a:txBody>
                  <a:tcPr marL="22690" marR="22690" marT="0" marB="0"/>
                </a:tc>
              </a:tr>
              <a:tr h="138224">
                <a:tc>
                  <a:txBody>
                    <a:bodyPr/>
                    <a:lstStyle/>
                    <a:p>
                      <a:pPr>
                        <a:spcAft>
                          <a:spcPts val="0"/>
                        </a:spcAft>
                      </a:pPr>
                      <a:r>
                        <a:rPr lang="en-AU" sz="900">
                          <a:effectLst/>
                        </a:rPr>
                        <a:t>Damage to vegetation</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X</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dirty="0">
                          <a:effectLst/>
                        </a:rPr>
                        <a:t>X</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r>
              <a:tr h="152048">
                <a:tc>
                  <a:txBody>
                    <a:bodyPr/>
                    <a:lstStyle/>
                    <a:p>
                      <a:pPr>
                        <a:spcAft>
                          <a:spcPts val="0"/>
                        </a:spcAft>
                      </a:pPr>
                      <a:r>
                        <a:rPr lang="en-AU" sz="900">
                          <a:effectLst/>
                        </a:rPr>
                        <a:t>Contribute to erosion</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X (possibly)</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r>
              <a:tr h="83557">
                <a:tc>
                  <a:txBody>
                    <a:bodyPr/>
                    <a:lstStyle/>
                    <a:p>
                      <a:pPr>
                        <a:spcAft>
                          <a:spcPts val="0"/>
                        </a:spcAft>
                      </a:pPr>
                      <a:r>
                        <a:rPr lang="en-AU" sz="900">
                          <a:effectLst/>
                        </a:rPr>
                        <a:t>Trampling</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r>
              <a:tr h="83557">
                <a:tc>
                  <a:txBody>
                    <a:bodyPr/>
                    <a:lstStyle/>
                    <a:p>
                      <a:pPr>
                        <a:spcAft>
                          <a:spcPts val="0"/>
                        </a:spcAft>
                      </a:pPr>
                      <a:r>
                        <a:rPr lang="en-AU" sz="900">
                          <a:effectLst/>
                        </a:rPr>
                        <a:t>Foul Waterholes</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r>
              <a:tr h="207339">
                <a:tc>
                  <a:txBody>
                    <a:bodyPr/>
                    <a:lstStyle/>
                    <a:p>
                      <a:pPr>
                        <a:spcAft>
                          <a:spcPts val="0"/>
                        </a:spcAft>
                      </a:pPr>
                      <a:r>
                        <a:rPr lang="en-AU" sz="900">
                          <a:effectLst/>
                        </a:rPr>
                        <a:t>Suppression of recruitment in some plant species</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r>
              <a:tr h="276451">
                <a:tc>
                  <a:txBody>
                    <a:bodyPr/>
                    <a:lstStyle/>
                    <a:p>
                      <a:pPr>
                        <a:spcAft>
                          <a:spcPts val="0"/>
                        </a:spcAft>
                      </a:pPr>
                      <a:r>
                        <a:rPr lang="en-AU" sz="900">
                          <a:effectLst/>
                        </a:rPr>
                        <a:t>Competition with native animals for food, water  and shelter</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r>
              <a:tr h="290273">
                <a:tc>
                  <a:txBody>
                    <a:bodyPr/>
                    <a:lstStyle/>
                    <a:p>
                      <a:pPr>
                        <a:spcAft>
                          <a:spcPts val="0"/>
                        </a:spcAft>
                      </a:pPr>
                      <a:r>
                        <a:rPr lang="en-AU" sz="900">
                          <a:effectLst/>
                        </a:rPr>
                        <a:t>Potentially be involved in the spread of diseases</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X known to carry foot rot</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X</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r>
              <a:tr h="138224">
                <a:tc>
                  <a:txBody>
                    <a:bodyPr/>
                    <a:lstStyle/>
                    <a:p>
                      <a:pPr>
                        <a:spcAft>
                          <a:spcPts val="0"/>
                        </a:spcAft>
                      </a:pPr>
                      <a:r>
                        <a:rPr lang="en-AU" sz="900">
                          <a:effectLst/>
                        </a:rPr>
                        <a:t>Predation on native animals</a:t>
                      </a:r>
                      <a:endParaRPr lang="en-AU" sz="900">
                        <a:effectLst/>
                        <a:latin typeface="Calibri"/>
                        <a:ea typeface="Calibri"/>
                        <a:cs typeface="Times New Roman"/>
                      </a:endParaRPr>
                    </a:p>
                  </a:txBody>
                  <a:tcPr marL="22690" marR="22690" marT="0" marB="0"/>
                </a:tc>
                <a:tc>
                  <a:txBody>
                    <a:bodyPr/>
                    <a:lstStyle/>
                    <a:p>
                      <a:pPr algn="ct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r>
              <a:tr h="276451">
                <a:tc>
                  <a:txBody>
                    <a:bodyPr/>
                    <a:lstStyle/>
                    <a:p>
                      <a:pPr>
                        <a:spcAft>
                          <a:spcPts val="0"/>
                        </a:spcAft>
                      </a:pPr>
                      <a:r>
                        <a:rPr lang="en-AU" sz="900">
                          <a:effectLst/>
                        </a:rPr>
                        <a:t>Threaten success of recovery programs for endangered species.</a:t>
                      </a:r>
                      <a:endParaRPr lang="en-AU" sz="900">
                        <a:effectLst/>
                        <a:latin typeface="Calibri"/>
                        <a:ea typeface="Calibri"/>
                        <a:cs typeface="Times New Roman"/>
                      </a:endParaRPr>
                    </a:p>
                  </a:txBody>
                  <a:tcPr marL="22690" marR="22690" marT="0" marB="0"/>
                </a:tc>
                <a:tc>
                  <a:txBody>
                    <a:bodyPr/>
                    <a:lstStyle/>
                    <a:p>
                      <a:pPr algn="ct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r>
              <a:tr h="152048">
                <a:tc>
                  <a:txBody>
                    <a:bodyPr/>
                    <a:lstStyle/>
                    <a:p>
                      <a:pPr>
                        <a:spcAft>
                          <a:spcPts val="0"/>
                        </a:spcAft>
                      </a:pPr>
                      <a:r>
                        <a:rPr lang="en-AU" sz="900">
                          <a:effectLst/>
                        </a:rPr>
                        <a:t>Habitat destruction</a:t>
                      </a:r>
                      <a:endParaRPr lang="en-AU" sz="900">
                        <a:effectLst/>
                        <a:latin typeface="Calibri"/>
                        <a:ea typeface="Calibri"/>
                        <a:cs typeface="Times New Roman"/>
                      </a:endParaRPr>
                    </a:p>
                  </a:txBody>
                  <a:tcPr marL="22690" marR="22690" marT="0" marB="0"/>
                </a:tc>
                <a:tc>
                  <a:txBody>
                    <a:bodyPr/>
                    <a:lstStyle/>
                    <a:p>
                      <a:pPr algn="ct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 (possibly)</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r>
              <a:tr h="83557">
                <a:tc>
                  <a:txBody>
                    <a:bodyPr/>
                    <a:lstStyle/>
                    <a:p>
                      <a:pPr>
                        <a:spcAft>
                          <a:spcPts val="0"/>
                        </a:spcAft>
                      </a:pPr>
                      <a:r>
                        <a:rPr lang="en-AU" sz="900">
                          <a:effectLst/>
                        </a:rPr>
                        <a:t>Spread weeds</a:t>
                      </a:r>
                      <a:endParaRPr lang="en-AU" sz="900">
                        <a:effectLst/>
                        <a:latin typeface="Calibri"/>
                        <a:ea typeface="Calibri"/>
                        <a:cs typeface="Times New Roman"/>
                      </a:endParaRPr>
                    </a:p>
                  </a:txBody>
                  <a:tcPr marL="22690" marR="22690" marT="0" marB="0"/>
                </a:tc>
                <a:tc>
                  <a:txBody>
                    <a:bodyPr/>
                    <a:lstStyle/>
                    <a:p>
                      <a:pPr algn="ct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r>
              <a:tr h="167113">
                <a:tc>
                  <a:txBody>
                    <a:bodyPr/>
                    <a:lstStyle/>
                    <a:p>
                      <a:pPr>
                        <a:spcAft>
                          <a:spcPts val="0"/>
                        </a:spcAft>
                      </a:pPr>
                      <a:r>
                        <a:rPr lang="en-AU" sz="900">
                          <a:effectLst/>
                        </a:rPr>
                        <a:t>Economic </a:t>
                      </a:r>
                    </a:p>
                    <a:p>
                      <a:pPr>
                        <a:spcAft>
                          <a:spcPts val="0"/>
                        </a:spcAft>
                      </a:pPr>
                      <a:r>
                        <a:rPr lang="en-AU" sz="900">
                          <a:effectLst/>
                        </a:rPr>
                        <a:t>Impact</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r>
              <a:tr h="373209">
                <a:tc>
                  <a:txBody>
                    <a:bodyPr/>
                    <a:lstStyle/>
                    <a:p>
                      <a:pPr>
                        <a:spcAft>
                          <a:spcPts val="0"/>
                        </a:spcAft>
                      </a:pPr>
                      <a:r>
                        <a:rPr lang="en-AU" sz="900">
                          <a:effectLst/>
                        </a:rPr>
                        <a:t>Competing with livestock for food/water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 </a:t>
                      </a:r>
                    </a:p>
                    <a:p>
                      <a:pPr>
                        <a:spcAft>
                          <a:spcPts val="0"/>
                        </a:spcAft>
                      </a:pPr>
                      <a:r>
                        <a:rPr lang="en-AU" sz="900">
                          <a:effectLst/>
                        </a:rPr>
                        <a:t>Not well quatnified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r>
              <a:tr h="138224">
                <a:tc>
                  <a:txBody>
                    <a:bodyPr/>
                    <a:lstStyle/>
                    <a:p>
                      <a:pPr>
                        <a:spcAft>
                          <a:spcPts val="0"/>
                        </a:spcAft>
                      </a:pPr>
                      <a:r>
                        <a:rPr lang="en-AU" sz="900">
                          <a:effectLst/>
                        </a:rPr>
                        <a:t>Damage to Infrastructure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r>
              <a:tr h="138224">
                <a:tc>
                  <a:txBody>
                    <a:bodyPr/>
                    <a:lstStyle/>
                    <a:p>
                      <a:pPr>
                        <a:spcAft>
                          <a:spcPts val="0"/>
                        </a:spcAft>
                      </a:pPr>
                      <a:r>
                        <a:rPr lang="en-AU" sz="900">
                          <a:effectLst/>
                        </a:rPr>
                        <a:t>Collision with vehicles</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r>
              <a:tr h="704949">
                <a:tc>
                  <a:txBody>
                    <a:bodyPr/>
                    <a:lstStyle/>
                    <a:p>
                      <a:pPr>
                        <a:spcAft>
                          <a:spcPts val="0"/>
                        </a:spcAft>
                      </a:pPr>
                      <a:r>
                        <a:rPr lang="en-AU" sz="900">
                          <a:effectLst/>
                        </a:rPr>
                        <a:t>Spread disease to livestock</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X known to carry foot rot</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 equine influenza, African horse sickness and tick fever</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 foot and mouth</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r>
              <a:tr h="207339">
                <a:tc>
                  <a:txBody>
                    <a:bodyPr/>
                    <a:lstStyle/>
                    <a:p>
                      <a:pPr>
                        <a:spcAft>
                          <a:spcPts val="0"/>
                        </a:spcAft>
                      </a:pPr>
                      <a:r>
                        <a:rPr lang="en-AU" sz="900">
                          <a:effectLst/>
                        </a:rPr>
                        <a:t>Prey on newborn lambs/ cattle and livestock</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p>
                    <a:p>
                      <a:pPr>
                        <a:spcAft>
                          <a:spcPts val="0"/>
                        </a:spcAft>
                      </a:pPr>
                      <a:r>
                        <a:rPr lang="en-AU" sz="900">
                          <a:effectLst/>
                        </a:rPr>
                        <a:t>lambs</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p>
                    <a:p>
                      <a:pPr>
                        <a:spcAft>
                          <a:spcPts val="0"/>
                        </a:spcAft>
                      </a:pPr>
                      <a:r>
                        <a:rPr lang="en-AU" sz="900">
                          <a:effectLst/>
                        </a:rPr>
                        <a:t>lambs</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r>
              <a:tr h="138224">
                <a:tc>
                  <a:txBody>
                    <a:bodyPr/>
                    <a:lstStyle/>
                    <a:p>
                      <a:pPr>
                        <a:spcAft>
                          <a:spcPts val="0"/>
                        </a:spcAft>
                      </a:pPr>
                      <a:r>
                        <a:rPr lang="en-AU" sz="900">
                          <a:effectLst/>
                        </a:rPr>
                        <a:t>Eat crops/reduce their yields</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X</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r>
              <a:tr h="167113">
                <a:tc>
                  <a:txBody>
                    <a:bodyPr/>
                    <a:lstStyle/>
                    <a:p>
                      <a:pPr>
                        <a:spcAft>
                          <a:spcPts val="0"/>
                        </a:spcAft>
                      </a:pPr>
                      <a:r>
                        <a:rPr lang="en-AU" sz="900">
                          <a:effectLst/>
                        </a:rPr>
                        <a:t>Social/ Cultural </a:t>
                      </a:r>
                    </a:p>
                    <a:p>
                      <a:pPr>
                        <a:spcAft>
                          <a:spcPts val="0"/>
                        </a:spcAft>
                      </a:pPr>
                      <a:r>
                        <a:rPr lang="en-AU" sz="900">
                          <a:effectLst/>
                        </a:rPr>
                        <a:t>Impact</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r>
              <a:tr h="276451">
                <a:tc>
                  <a:txBody>
                    <a:bodyPr/>
                    <a:lstStyle/>
                    <a:p>
                      <a:pPr>
                        <a:spcAft>
                          <a:spcPts val="0"/>
                        </a:spcAft>
                      </a:pPr>
                      <a:r>
                        <a:rPr lang="en-AU" sz="900">
                          <a:effectLst/>
                        </a:rPr>
                        <a:t>Damage sites culturally important to Aboriginal people</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r>
              <a:tr h="138224">
                <a:tc>
                  <a:txBody>
                    <a:bodyPr/>
                    <a:lstStyle/>
                    <a:p>
                      <a:pPr>
                        <a:spcAft>
                          <a:spcPts val="0"/>
                        </a:spcAft>
                      </a:pPr>
                      <a:r>
                        <a:rPr lang="en-AU" sz="900">
                          <a:effectLst/>
                        </a:rPr>
                        <a:t>Destroy Bush Tucker</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r>
              <a:tr h="217706">
                <a:tc>
                  <a:txBody>
                    <a:bodyPr/>
                    <a:lstStyle/>
                    <a:p>
                      <a:pPr>
                        <a:spcAft>
                          <a:spcPts val="0"/>
                        </a:spcAft>
                      </a:pPr>
                      <a:r>
                        <a:rPr lang="en-AU" sz="900">
                          <a:effectLst/>
                        </a:rPr>
                        <a:t>Reduce people’s enjoyment of natural areas</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r>
              <a:tr h="145137">
                <a:tc>
                  <a:txBody>
                    <a:bodyPr/>
                    <a:lstStyle/>
                    <a:p>
                      <a:pPr>
                        <a:spcAft>
                          <a:spcPts val="0"/>
                        </a:spcAft>
                      </a:pPr>
                      <a:r>
                        <a:rPr lang="en-AU" sz="900">
                          <a:effectLst/>
                        </a:rPr>
                        <a:t>Create dangerous driving conditions</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r>
              <a:tr h="217706">
                <a:tc>
                  <a:txBody>
                    <a:bodyPr/>
                    <a:lstStyle/>
                    <a:p>
                      <a:pPr>
                        <a:spcAft>
                          <a:spcPts val="0"/>
                        </a:spcAft>
                      </a:pPr>
                      <a:r>
                        <a:rPr lang="en-AU" sz="900">
                          <a:effectLst/>
                        </a:rPr>
                        <a:t>Cause a general nuisance in residential areas</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X</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r>
              <a:tr h="83557">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lgn="ct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r>
              <a:tr h="319963">
                <a:tc>
                  <a:txBody>
                    <a:bodyPr/>
                    <a:lstStyle/>
                    <a:p>
                      <a:pPr>
                        <a:spcAft>
                          <a:spcPts val="0"/>
                        </a:spcAft>
                      </a:pPr>
                      <a:r>
                        <a:rPr lang="en-AU" sz="900" dirty="0">
                          <a:effectLst/>
                        </a:rPr>
                        <a:t>Other features</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Tourism</a:t>
                      </a:r>
                    </a:p>
                    <a:p>
                      <a:pPr>
                        <a:spcAft>
                          <a:spcPts val="0"/>
                        </a:spcAft>
                      </a:pPr>
                      <a:r>
                        <a:rPr lang="en-AU" sz="900">
                          <a:effectLst/>
                        </a:rPr>
                        <a:t>Woody Weed Control</a:t>
                      </a:r>
                    </a:p>
                    <a:p>
                      <a:pPr>
                        <a:spcAft>
                          <a:spcPts val="0"/>
                        </a:spcAft>
                      </a:pPr>
                      <a:r>
                        <a:rPr lang="en-AU" sz="900">
                          <a:effectLst/>
                        </a:rPr>
                        <a:t>Harvesting for income</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a:effectLst/>
                        </a:rPr>
                        <a:t>Hunted</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a:effectLst/>
                        </a:rPr>
                        <a:t>Could control rabbits</a:t>
                      </a:r>
                      <a:endParaRPr lang="en-AU" sz="900">
                        <a:effectLst/>
                        <a:latin typeface="Calibri"/>
                        <a:ea typeface="Calibri"/>
                        <a:cs typeface="Times New Roman"/>
                      </a:endParaRPr>
                    </a:p>
                  </a:txBody>
                  <a:tcPr marL="22690" marR="22690" marT="0" marB="0"/>
                </a:tc>
                <a:tc>
                  <a:txBody>
                    <a:bodyPr/>
                    <a:lstStyle/>
                    <a:p>
                      <a:pPr>
                        <a:spcAft>
                          <a:spcPts val="0"/>
                        </a:spcAft>
                      </a:pPr>
                      <a:r>
                        <a:rPr lang="en-AU" sz="900">
                          <a:effectLst/>
                        </a:rPr>
                        <a:t> </a:t>
                      </a:r>
                      <a:endParaRPr lang="en-AU" sz="900">
                        <a:effectLst/>
                        <a:latin typeface="Calibri"/>
                        <a:ea typeface="Calibri"/>
                        <a:cs typeface="Times New Roman"/>
                      </a:endParaRPr>
                    </a:p>
                  </a:txBody>
                  <a:tcPr marL="22690" marR="22690" marT="0" marB="0"/>
                </a:tc>
                <a:tc>
                  <a:txBody>
                    <a:bodyPr/>
                    <a:lstStyle/>
                    <a:p>
                      <a:pPr>
                        <a:spcAft>
                          <a:spcPts val="0"/>
                        </a:spcAft>
                      </a:pPr>
                      <a:r>
                        <a:rPr lang="en-AU" sz="900" dirty="0" smtClean="0">
                          <a:effectLst/>
                        </a:rPr>
                        <a:t>Have </a:t>
                      </a:r>
                      <a:r>
                        <a:rPr lang="en-AU" sz="900" dirty="0">
                          <a:effectLst/>
                        </a:rPr>
                        <a:t>become a functional part of ecosystems</a:t>
                      </a:r>
                      <a:endParaRPr lang="en-AU" sz="900" dirty="0">
                        <a:effectLst/>
                        <a:latin typeface="Calibri"/>
                        <a:ea typeface="Calibri"/>
                        <a:cs typeface="Times New Roman"/>
                      </a:endParaRPr>
                    </a:p>
                  </a:txBody>
                  <a:tcPr marL="22690" marR="22690" marT="0" marB="0"/>
                </a:tc>
                <a:tc>
                  <a:txBody>
                    <a:bodyPr/>
                    <a:lstStyle/>
                    <a:p>
                      <a:pPr>
                        <a:spcAft>
                          <a:spcPts val="0"/>
                        </a:spcAft>
                      </a:pPr>
                      <a:r>
                        <a:rPr lang="en-AU" sz="900" dirty="0">
                          <a:effectLst/>
                        </a:rPr>
                        <a:t> </a:t>
                      </a:r>
                      <a:endParaRPr lang="en-AU" sz="900" dirty="0">
                        <a:effectLst/>
                        <a:latin typeface="Calibri"/>
                        <a:ea typeface="Calibri"/>
                        <a:cs typeface="Times New Roman"/>
                      </a:endParaRPr>
                    </a:p>
                  </a:txBody>
                  <a:tcPr marL="22690" marR="22690" marT="0" marB="0"/>
                </a:tc>
              </a:tr>
            </a:tbl>
          </a:graphicData>
        </a:graphic>
      </p:graphicFrame>
      <p:sp>
        <p:nvSpPr>
          <p:cNvPr id="6" name="Rectangle 2"/>
          <p:cNvSpPr>
            <a:spLocks noChangeArrowheads="1"/>
          </p:cNvSpPr>
          <p:nvPr/>
        </p:nvSpPr>
        <p:spPr bwMode="auto">
          <a:xfrm>
            <a:off x="3436938" y="15811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7233994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09E25A4-ECB4-4C75-89EF-C79FAC56F562}" type="slidenum">
              <a:rPr lang="en-AU" smtClean="0"/>
              <a:t>8</a:t>
            </a:fld>
            <a:endParaRPr lang="en-AU"/>
          </a:p>
        </p:txBody>
      </p:sp>
      <p:sp>
        <p:nvSpPr>
          <p:cNvPr id="3" name="Rectangle 2"/>
          <p:cNvSpPr/>
          <p:nvPr/>
        </p:nvSpPr>
        <p:spPr>
          <a:xfrm>
            <a:off x="323528" y="476672"/>
            <a:ext cx="8568952" cy="6093976"/>
          </a:xfrm>
          <a:prstGeom prst="rect">
            <a:avLst/>
          </a:prstGeom>
        </p:spPr>
        <p:txBody>
          <a:bodyPr wrap="square">
            <a:spAutoFit/>
          </a:bodyPr>
          <a:lstStyle/>
          <a:p>
            <a:r>
              <a:rPr lang="en-AU" dirty="0" err="1"/>
              <a:t>Anca</a:t>
            </a:r>
            <a:r>
              <a:rPr lang="en-AU" dirty="0"/>
              <a:t> </a:t>
            </a:r>
            <a:r>
              <a:rPr lang="en-AU" dirty="0" err="1"/>
              <a:t>Vlasopolous</a:t>
            </a:r>
            <a:r>
              <a:rPr lang="en-AU" dirty="0"/>
              <a:t> of Department of English, Wayne State University and she had this to say</a:t>
            </a:r>
            <a:r>
              <a:rPr lang="en-AU" dirty="0" smtClean="0"/>
              <a:t>:</a:t>
            </a:r>
          </a:p>
          <a:p>
            <a:endParaRPr lang="en-AU" dirty="0"/>
          </a:p>
          <a:p>
            <a:r>
              <a:rPr lang="en-AU" sz="2800" dirty="0"/>
              <a:t>What seems to be </a:t>
            </a:r>
            <a:r>
              <a:rPr lang="en-AU" sz="2800" dirty="0" smtClean="0"/>
              <a:t>missing…is </a:t>
            </a:r>
            <a:r>
              <a:rPr lang="en-AU" sz="2800" dirty="0"/>
              <a:t>the awareness that very little of non-human life on our small planet can escape human impingement…and that </a:t>
            </a:r>
            <a:r>
              <a:rPr lang="en-AU" sz="2800" dirty="0">
                <a:solidFill>
                  <a:srgbClr val="FF0000"/>
                </a:solidFill>
              </a:rPr>
              <a:t>management is the only way for many species to survive</a:t>
            </a:r>
            <a:r>
              <a:rPr lang="en-AU" sz="2800" dirty="0"/>
              <a:t>. The pseudo-Darwinian concept--survival of the fittest--in terms of specific populations competing for the same resources in the same territory can no longer be seen as natural. </a:t>
            </a:r>
            <a:r>
              <a:rPr lang="en-AU" sz="2800" dirty="0">
                <a:solidFill>
                  <a:srgbClr val="FF0000"/>
                </a:solidFill>
              </a:rPr>
              <a:t>Human interference </a:t>
            </a:r>
            <a:r>
              <a:rPr lang="en-AU" sz="2800" dirty="0"/>
              <a:t>in destroying and fragmenting habitat, introducing exotic species, and polluting remaining habitat has been so pervasive as to require the present-day management of even the vast ocean environments.</a:t>
            </a:r>
          </a:p>
        </p:txBody>
      </p:sp>
    </p:spTree>
    <p:extLst>
      <p:ext uri="{BB962C8B-B14F-4D97-AF65-F5344CB8AC3E}">
        <p14:creationId xmlns:p14="http://schemas.microsoft.com/office/powerpoint/2010/main" val="13518130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16632"/>
            <a:ext cx="9036496" cy="1293609"/>
          </a:xfrm>
        </p:spPr>
        <p:txBody>
          <a:bodyPr/>
          <a:lstStyle/>
          <a:p>
            <a:pPr lvl="0" algn="l"/>
            <a:r>
              <a:rPr lang="en-AU" dirty="0" smtClean="0"/>
              <a:t>2. ethical and legal responsibilities</a:t>
            </a:r>
            <a:r>
              <a:rPr lang="en-AU" dirty="0"/>
              <a:t/>
            </a:r>
            <a:br>
              <a:rPr lang="en-AU" dirty="0"/>
            </a:br>
            <a:endParaRPr lang="en-AU" dirty="0"/>
          </a:p>
        </p:txBody>
      </p:sp>
      <p:sp>
        <p:nvSpPr>
          <p:cNvPr id="4" name="Slide Number Placeholder 3"/>
          <p:cNvSpPr>
            <a:spLocks noGrp="1"/>
          </p:cNvSpPr>
          <p:nvPr>
            <p:ph type="sldNum" sz="quarter" idx="12"/>
          </p:nvPr>
        </p:nvSpPr>
        <p:spPr/>
        <p:txBody>
          <a:bodyPr/>
          <a:lstStyle/>
          <a:p>
            <a:fld id="{E09E25A4-ECB4-4C75-89EF-C79FAC56F562}" type="slidenum">
              <a:rPr lang="en-AU" smtClean="0"/>
              <a:t>9</a:t>
            </a:fld>
            <a:endParaRPr lang="en-AU"/>
          </a:p>
        </p:txBody>
      </p:sp>
      <p:pic>
        <p:nvPicPr>
          <p:cNvPr id="5" name="Content Placeholder 4"/>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3688" y="1412776"/>
            <a:ext cx="5184576" cy="4776628"/>
          </a:xfrm>
          <a:prstGeom prst="rect">
            <a:avLst/>
          </a:prstGeom>
          <a:noFill/>
        </p:spPr>
      </p:pic>
      <p:sp>
        <p:nvSpPr>
          <p:cNvPr id="6" name="Rectangle 5"/>
          <p:cNvSpPr/>
          <p:nvPr/>
        </p:nvSpPr>
        <p:spPr>
          <a:xfrm>
            <a:off x="107504" y="5373216"/>
            <a:ext cx="8856984" cy="1200329"/>
          </a:xfrm>
          <a:prstGeom prst="rect">
            <a:avLst/>
          </a:prstGeom>
        </p:spPr>
        <p:txBody>
          <a:bodyPr wrap="square">
            <a:spAutoFit/>
          </a:bodyPr>
          <a:lstStyle/>
          <a:p>
            <a:r>
              <a:rPr lang="en-AU" sz="2400" dirty="0" smtClean="0"/>
              <a:t>A </a:t>
            </a:r>
            <a:r>
              <a:rPr lang="en-AU" sz="2400" dirty="0"/>
              <a:t>discipline that studies the moral relationship of human beings and their environment including the intrinsic value and moral status of non-human components such as animals.</a:t>
            </a:r>
          </a:p>
        </p:txBody>
      </p:sp>
    </p:spTree>
    <p:extLst>
      <p:ext uri="{BB962C8B-B14F-4D97-AF65-F5344CB8AC3E}">
        <p14:creationId xmlns:p14="http://schemas.microsoft.com/office/powerpoint/2010/main" val="42782257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293</TotalTime>
  <Words>2451</Words>
  <Application>Microsoft Office PowerPoint</Application>
  <PresentationFormat>On-screen Show (4:3)</PresentationFormat>
  <Paragraphs>492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Grid</vt:lpstr>
      <vt:lpstr>  INVASIVE ANIMALS: KILLING FOR THE GREATER GOOD OR short-sighted EXPEDIENCY? </vt:lpstr>
      <vt:lpstr>a tale of two species</vt:lpstr>
      <vt:lpstr>Difficulties in regulating invasive species</vt:lpstr>
      <vt:lpstr>PowerPoint Presentation</vt:lpstr>
      <vt:lpstr>1. What is an invasive animal</vt:lpstr>
      <vt:lpstr>PowerPoint Presentation</vt:lpstr>
      <vt:lpstr>PowerPoint Presentation</vt:lpstr>
      <vt:lpstr>PowerPoint Presentation</vt:lpstr>
      <vt:lpstr>2. ethical and legal responsibilities </vt:lpstr>
      <vt:lpstr>PowerPoint Presentation</vt:lpstr>
      <vt:lpstr>PowerPoint Presentation</vt:lpstr>
      <vt:lpstr>PowerPoint Presentation</vt:lpstr>
      <vt:lpstr>3. Australian regulatory responses </vt:lpstr>
      <vt:lpstr>PowerPoint Presentation</vt:lpstr>
      <vt:lpstr>4. Evaluation of regime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Riley</dc:creator>
  <cp:lastModifiedBy>PC Owner</cp:lastModifiedBy>
  <cp:revision>58</cp:revision>
  <dcterms:created xsi:type="dcterms:W3CDTF">2014-04-27T05:44:51Z</dcterms:created>
  <dcterms:modified xsi:type="dcterms:W3CDTF">2014-05-09T03:06:28Z</dcterms:modified>
</cp:coreProperties>
</file>