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68" r:id="rId3"/>
    <p:sldId id="301" r:id="rId4"/>
    <p:sldId id="319" r:id="rId5"/>
    <p:sldId id="306" r:id="rId6"/>
    <p:sldId id="303" r:id="rId7"/>
    <p:sldId id="304" r:id="rId8"/>
    <p:sldId id="305" r:id="rId9"/>
    <p:sldId id="296" r:id="rId10"/>
    <p:sldId id="311" r:id="rId11"/>
    <p:sldId id="307" r:id="rId12"/>
    <p:sldId id="294" r:id="rId13"/>
    <p:sldId id="309" r:id="rId14"/>
    <p:sldId id="308" r:id="rId15"/>
    <p:sldId id="312" r:id="rId16"/>
    <p:sldId id="299" r:id="rId17"/>
    <p:sldId id="310" r:id="rId18"/>
    <p:sldId id="295" r:id="rId19"/>
    <p:sldId id="273" r:id="rId20"/>
    <p:sldId id="324" r:id="rId21"/>
    <p:sldId id="277" r:id="rId22"/>
    <p:sldId id="278" r:id="rId23"/>
    <p:sldId id="279" r:id="rId24"/>
    <p:sldId id="280" r:id="rId25"/>
    <p:sldId id="281" r:id="rId26"/>
    <p:sldId id="282" r:id="rId27"/>
    <p:sldId id="283" r:id="rId28"/>
    <p:sldId id="284" r:id="rId29"/>
    <p:sldId id="315" r:id="rId30"/>
    <p:sldId id="290" r:id="rId31"/>
    <p:sldId id="286" r:id="rId32"/>
    <p:sldId id="287" r:id="rId33"/>
    <p:sldId id="325" r:id="rId34"/>
    <p:sldId id="326" r:id="rId35"/>
    <p:sldId id="317" r:id="rId36"/>
    <p:sldId id="318" r:id="rId37"/>
    <p:sldId id="321" r:id="rId38"/>
    <p:sldId id="320"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100" d="100"/>
        <a:sy n="100" d="100"/>
      </p:scale>
      <p:origin x="0" y="57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251BE4-858F-46A9-B26C-983175DA4DB3}" type="datetimeFigureOut">
              <a:rPr lang="en-AU" smtClean="0"/>
              <a:t>9/05/2014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63D613-C6C2-4D6A-9615-A52496990F0C}" type="slidenum">
              <a:rPr lang="en-AU" smtClean="0"/>
              <a:t>‹#›</a:t>
            </a:fld>
            <a:endParaRPr lang="en-AU"/>
          </a:p>
        </p:txBody>
      </p:sp>
    </p:spTree>
    <p:extLst>
      <p:ext uri="{BB962C8B-B14F-4D97-AF65-F5344CB8AC3E}">
        <p14:creationId xmlns:p14="http://schemas.microsoft.com/office/powerpoint/2010/main" val="72377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50E0D7-FD1D-4F33-85C9-BE8675866DDA}" type="slidenum">
              <a:rPr lang="en-US"/>
              <a:pPr/>
              <a:t>26</a:t>
            </a:fld>
            <a:endParaRPr lang="en-US"/>
          </a:p>
        </p:txBody>
      </p:sp>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p:txBody>
          <a:bodyPr/>
          <a:lstStyle/>
          <a:p>
            <a:pPr>
              <a:lnSpc>
                <a:spcPct val="80000"/>
              </a:lnSpc>
            </a:pPr>
            <a:endParaRPr lang="en-AU" sz="800" baseline="0" dirty="0" smtClean="0"/>
          </a:p>
          <a:p>
            <a:pPr>
              <a:lnSpc>
                <a:spcPct val="80000"/>
              </a:lnSpc>
            </a:pPr>
            <a:endParaRPr lang="en-AU" sz="800" b="1" dirty="0"/>
          </a:p>
          <a:p>
            <a:pPr>
              <a:lnSpc>
                <a:spcPct val="80000"/>
              </a:lnSpc>
            </a:pPr>
            <a:endParaRPr lang="en-US" sz="8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13DD5AF-B18F-47F1-8060-63FD3DC49DED}" type="datetimeFigureOut">
              <a:rPr lang="en-AU" smtClean="0"/>
              <a:t>9/05/2014</a:t>
            </a:fld>
            <a:endParaRPr lang="en-AU"/>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AU"/>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318B6004-731E-4F7A-B85F-E26E0B7EEA2F}"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13DD5AF-B18F-47F1-8060-63FD3DC49DED}" type="datetimeFigureOut">
              <a:rPr lang="en-AU" smtClean="0"/>
              <a:t>9/05/2014</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318B6004-731E-4F7A-B85F-E26E0B7EEA2F}"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13DD5AF-B18F-47F1-8060-63FD3DC49DED}" type="datetimeFigureOut">
              <a:rPr lang="en-AU" smtClean="0"/>
              <a:t>9/05/2014</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318B6004-731E-4F7A-B85F-E26E0B7EEA2F}"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13DD5AF-B18F-47F1-8060-63FD3DC49DED}" type="datetimeFigureOut">
              <a:rPr lang="en-AU" smtClean="0"/>
              <a:t>9/05/2014</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318B6004-731E-4F7A-B85F-E26E0B7EEA2F}" type="slidenum">
              <a:rPr lang="en-AU" smtClean="0"/>
              <a:t>‹#›</a:t>
            </a:fld>
            <a:endParaRPr lang="en-AU"/>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13DD5AF-B18F-47F1-8060-63FD3DC49DED}" type="datetimeFigureOut">
              <a:rPr lang="en-AU" smtClean="0"/>
              <a:t>9/05/2014</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318B6004-731E-4F7A-B85F-E26E0B7EEA2F}" type="slidenum">
              <a:rPr lang="en-AU" smtClean="0"/>
              <a:t>‹#›</a:t>
            </a:fld>
            <a:endParaRPr lang="en-AU"/>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13DD5AF-B18F-47F1-8060-63FD3DC49DED}" type="datetimeFigureOut">
              <a:rPr lang="en-AU" smtClean="0"/>
              <a:t>9/05/2014</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318B6004-731E-4F7A-B85F-E26E0B7EEA2F}" type="slidenum">
              <a:rPr lang="en-AU" smtClean="0"/>
              <a:t>‹#›</a:t>
            </a:fld>
            <a:endParaRPr lang="en-AU"/>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13DD5AF-B18F-47F1-8060-63FD3DC49DED}" type="datetimeFigureOut">
              <a:rPr lang="en-AU" smtClean="0"/>
              <a:t>9/05/2014</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318B6004-731E-4F7A-B85F-E26E0B7EEA2F}"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13DD5AF-B18F-47F1-8060-63FD3DC49DED}" type="datetimeFigureOut">
              <a:rPr lang="en-AU" smtClean="0"/>
              <a:t>9/05/2014</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318B6004-731E-4F7A-B85F-E26E0B7EEA2F}" type="slidenum">
              <a:rPr lang="en-AU" smtClean="0"/>
              <a:t>‹#›</a:t>
            </a:fld>
            <a:endParaRPr lang="en-AU"/>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13DD5AF-B18F-47F1-8060-63FD3DC49DED}" type="datetimeFigureOut">
              <a:rPr lang="en-AU" smtClean="0"/>
              <a:t>9/05/2014</a:t>
            </a:fld>
            <a:endParaRPr lang="en-AU"/>
          </a:p>
        </p:txBody>
      </p:sp>
      <p:sp>
        <p:nvSpPr>
          <p:cNvPr id="3" name="Footer Placeholder 2"/>
          <p:cNvSpPr>
            <a:spLocks noGrp="1"/>
          </p:cNvSpPr>
          <p:nvPr>
            <p:ph type="ftr" sz="quarter" idx="11"/>
          </p:nvPr>
        </p:nvSpPr>
        <p:spPr/>
        <p:txBody>
          <a:bodyPr/>
          <a:lstStyle>
            <a:extLst/>
          </a:lstStyle>
          <a:p>
            <a:endParaRPr lang="en-AU"/>
          </a:p>
        </p:txBody>
      </p:sp>
      <p:sp>
        <p:nvSpPr>
          <p:cNvPr id="4" name="Slide Number Placeholder 3"/>
          <p:cNvSpPr>
            <a:spLocks noGrp="1"/>
          </p:cNvSpPr>
          <p:nvPr>
            <p:ph type="sldNum" sz="quarter" idx="12"/>
          </p:nvPr>
        </p:nvSpPr>
        <p:spPr/>
        <p:txBody>
          <a:bodyPr/>
          <a:lstStyle>
            <a:extLst/>
          </a:lstStyle>
          <a:p>
            <a:fld id="{318B6004-731E-4F7A-B85F-E26E0B7EEA2F}"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13DD5AF-B18F-47F1-8060-63FD3DC49DED}" type="datetimeFigureOut">
              <a:rPr lang="en-AU" smtClean="0"/>
              <a:t>9/05/2014</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318B6004-731E-4F7A-B85F-E26E0B7EEA2F}" type="slidenum">
              <a:rPr lang="en-AU" smtClean="0"/>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13DD5AF-B18F-47F1-8060-63FD3DC49DED}" type="datetimeFigureOut">
              <a:rPr lang="en-AU" smtClean="0"/>
              <a:t>9/05/2014</a:t>
            </a:fld>
            <a:endParaRPr lang="en-AU"/>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AU"/>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318B6004-731E-4F7A-B85F-E26E0B7EEA2F}" type="slidenum">
              <a:rPr lang="en-AU" smtClean="0"/>
              <a:t>‹#›</a:t>
            </a:fld>
            <a:endParaRPr lang="en-AU"/>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13DD5AF-B18F-47F1-8060-63FD3DC49DED}" type="datetimeFigureOut">
              <a:rPr lang="en-AU" smtClean="0"/>
              <a:t>9/05/2014</a:t>
            </a:fld>
            <a:endParaRPr lang="en-AU"/>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AU"/>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318B6004-731E-4F7A-B85F-E26E0B7EEA2F}"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picasaweb.google.com/EarthCommunity.org/ThomasBerryPhotoAlbum?feat=embedwebsite"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tif"/><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pwccc.wordpress.com/programa/"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772816"/>
            <a:ext cx="7772400" cy="1470025"/>
          </a:xfrm>
        </p:spPr>
        <p:txBody>
          <a:bodyPr>
            <a:normAutofit fontScale="90000"/>
          </a:bodyPr>
          <a:lstStyle/>
          <a:p>
            <a:pPr algn="ctr"/>
            <a:r>
              <a:rPr lang="en-AU" dirty="0" smtClean="0"/>
              <a:t>Protecting our </a:t>
            </a:r>
            <a:br>
              <a:rPr lang="en-AU" dirty="0" smtClean="0"/>
            </a:br>
            <a:r>
              <a:rPr lang="en-AU" dirty="0" smtClean="0"/>
              <a:t>evolutionary companions -</a:t>
            </a:r>
            <a:br>
              <a:rPr lang="en-AU" dirty="0" smtClean="0"/>
            </a:br>
            <a:r>
              <a:rPr lang="en-AU" dirty="0" smtClean="0"/>
              <a:t>do our laws measure up?</a:t>
            </a:r>
            <a:endParaRPr lang="en-AU" dirty="0"/>
          </a:p>
        </p:txBody>
      </p:sp>
      <p:sp>
        <p:nvSpPr>
          <p:cNvPr id="3" name="Subtitle 2"/>
          <p:cNvSpPr>
            <a:spLocks noGrp="1"/>
          </p:cNvSpPr>
          <p:nvPr>
            <p:ph type="subTitle" idx="1"/>
          </p:nvPr>
        </p:nvSpPr>
        <p:spPr>
          <a:xfrm>
            <a:off x="475456" y="3789040"/>
            <a:ext cx="6400800" cy="1392560"/>
          </a:xfrm>
        </p:spPr>
        <p:txBody>
          <a:bodyPr>
            <a:normAutofit/>
          </a:bodyPr>
          <a:lstStyle/>
          <a:p>
            <a:pPr algn="ctr"/>
            <a:r>
              <a:rPr lang="en-AU" sz="2000" dirty="0" smtClean="0"/>
              <a:t>Michelle Maloney, National Convenor</a:t>
            </a:r>
          </a:p>
          <a:p>
            <a:pPr algn="ctr"/>
            <a:r>
              <a:rPr lang="en-AU" sz="2000" dirty="0" smtClean="0"/>
              <a:t>Australian Earth Laws Alliance</a:t>
            </a:r>
          </a:p>
          <a:p>
            <a:pPr algn="ctr"/>
            <a:r>
              <a:rPr lang="en-AU" sz="2000" dirty="0" smtClean="0"/>
              <a:t>convenor@earthlaws.org.au</a:t>
            </a:r>
            <a:endParaRPr lang="en-AU" sz="2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3607705"/>
            <a:ext cx="1660174" cy="1304495"/>
          </a:xfrm>
          <a:prstGeom prst="rect">
            <a:avLst/>
          </a:prstGeom>
        </p:spPr>
      </p:pic>
    </p:spTree>
    <p:extLst>
      <p:ext uri="{BB962C8B-B14F-4D97-AF65-F5344CB8AC3E}">
        <p14:creationId xmlns:p14="http://schemas.microsoft.com/office/powerpoint/2010/main" val="479221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700808"/>
            <a:ext cx="5428518" cy="3227263"/>
          </a:xfrm>
        </p:spPr>
      </p:pic>
      <p:sp>
        <p:nvSpPr>
          <p:cNvPr id="3" name="Title 2"/>
          <p:cNvSpPr>
            <a:spLocks noGrp="1"/>
          </p:cNvSpPr>
          <p:nvPr>
            <p:ph type="title"/>
          </p:nvPr>
        </p:nvSpPr>
        <p:spPr/>
        <p:txBody>
          <a:bodyPr/>
          <a:lstStyle/>
          <a:p>
            <a:r>
              <a:rPr lang="en-AU" dirty="0" smtClean="0"/>
              <a:t>Donald the Dolphin</a:t>
            </a:r>
            <a:endParaRPr lang="en-AU" dirty="0"/>
          </a:p>
        </p:txBody>
      </p:sp>
      <p:sp>
        <p:nvSpPr>
          <p:cNvPr id="5" name="TextBox 4"/>
          <p:cNvSpPr txBox="1"/>
          <p:nvPr/>
        </p:nvSpPr>
        <p:spPr>
          <a:xfrm>
            <a:off x="2123728" y="5445224"/>
            <a:ext cx="4721164" cy="646331"/>
          </a:xfrm>
          <a:prstGeom prst="rect">
            <a:avLst/>
          </a:prstGeom>
          <a:noFill/>
        </p:spPr>
        <p:txBody>
          <a:bodyPr wrap="none" rtlCol="0">
            <a:spAutoFit/>
          </a:bodyPr>
          <a:lstStyle/>
          <a:p>
            <a:r>
              <a:rPr lang="en-AU" dirty="0" smtClean="0"/>
              <a:t>Legal relationship? Wild animal; oceans; </a:t>
            </a:r>
          </a:p>
          <a:p>
            <a:r>
              <a:rPr lang="en-AU" dirty="0" smtClean="0"/>
              <a:t>Captured and ‘on show’</a:t>
            </a:r>
          </a:p>
        </p:txBody>
      </p:sp>
    </p:spTree>
    <p:extLst>
      <p:ext uri="{BB962C8B-B14F-4D97-AF65-F5344CB8AC3E}">
        <p14:creationId xmlns:p14="http://schemas.microsoft.com/office/powerpoint/2010/main" val="10589313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Henny</a:t>
            </a:r>
            <a:r>
              <a:rPr lang="en-AU" dirty="0" smtClean="0"/>
              <a:t> Penny</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4586" y="1481138"/>
            <a:ext cx="6411750" cy="4283406"/>
          </a:xfrm>
        </p:spPr>
      </p:pic>
      <p:sp>
        <p:nvSpPr>
          <p:cNvPr id="5" name="TextBox 4"/>
          <p:cNvSpPr txBox="1"/>
          <p:nvPr/>
        </p:nvSpPr>
        <p:spPr>
          <a:xfrm>
            <a:off x="2918908" y="6125771"/>
            <a:ext cx="4241867" cy="369332"/>
          </a:xfrm>
          <a:prstGeom prst="rect">
            <a:avLst/>
          </a:prstGeom>
          <a:noFill/>
        </p:spPr>
        <p:txBody>
          <a:bodyPr wrap="none" rtlCol="0">
            <a:spAutoFit/>
          </a:bodyPr>
          <a:lstStyle/>
          <a:p>
            <a:r>
              <a:rPr lang="en-AU" dirty="0" smtClean="0"/>
              <a:t>Legal relationship? Farm animal, pet</a:t>
            </a:r>
          </a:p>
        </p:txBody>
      </p:sp>
    </p:spTree>
    <p:extLst>
      <p:ext uri="{BB962C8B-B14F-4D97-AF65-F5344CB8AC3E}">
        <p14:creationId xmlns:p14="http://schemas.microsoft.com/office/powerpoint/2010/main" val="39061011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1196752"/>
            <a:ext cx="6034616" cy="4525962"/>
          </a:xfrm>
        </p:spPr>
      </p:pic>
    </p:spTree>
    <p:extLst>
      <p:ext uri="{BB962C8B-B14F-4D97-AF65-F5344CB8AC3E}">
        <p14:creationId xmlns:p14="http://schemas.microsoft.com/office/powerpoint/2010/main" val="25750325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Robert and Ralph the </a:t>
            </a:r>
            <a:r>
              <a:rPr lang="en-AU" dirty="0" err="1" smtClean="0"/>
              <a:t>Roos</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484784"/>
            <a:ext cx="3563749" cy="4525962"/>
          </a:xfrm>
        </p:spPr>
      </p:pic>
      <p:sp>
        <p:nvSpPr>
          <p:cNvPr id="5" name="TextBox 4"/>
          <p:cNvSpPr txBox="1"/>
          <p:nvPr/>
        </p:nvSpPr>
        <p:spPr>
          <a:xfrm>
            <a:off x="5652120" y="2733020"/>
            <a:ext cx="2441694" cy="1200329"/>
          </a:xfrm>
          <a:prstGeom prst="rect">
            <a:avLst/>
          </a:prstGeom>
          <a:noFill/>
        </p:spPr>
        <p:txBody>
          <a:bodyPr wrap="none" rtlCol="0">
            <a:spAutoFit/>
          </a:bodyPr>
          <a:lstStyle/>
          <a:p>
            <a:r>
              <a:rPr lang="en-AU" dirty="0" smtClean="0"/>
              <a:t>Legal relationship? </a:t>
            </a:r>
          </a:p>
          <a:p>
            <a:r>
              <a:rPr lang="en-AU" dirty="0" smtClean="0"/>
              <a:t>Native animal;</a:t>
            </a:r>
          </a:p>
          <a:p>
            <a:r>
              <a:rPr lang="en-AU" dirty="0" smtClean="0"/>
              <a:t>in the wild; hunted, </a:t>
            </a:r>
          </a:p>
          <a:p>
            <a:r>
              <a:rPr lang="en-AU" dirty="0"/>
              <a:t>e</a:t>
            </a:r>
            <a:r>
              <a:rPr lang="en-AU" dirty="0" smtClean="0"/>
              <a:t>aten - “pet food”</a:t>
            </a:r>
          </a:p>
        </p:txBody>
      </p:sp>
    </p:spTree>
    <p:extLst>
      <p:ext uri="{BB962C8B-B14F-4D97-AF65-F5344CB8AC3E}">
        <p14:creationId xmlns:p14="http://schemas.microsoft.com/office/powerpoint/2010/main" val="3345404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Sybil the Sea </a:t>
            </a:r>
            <a:r>
              <a:rPr lang="en-AU" dirty="0" smtClean="0"/>
              <a:t>Slug</a:t>
            </a:r>
            <a:endParaRPr lang="en-AU" dirty="0"/>
          </a:p>
        </p:txBody>
      </p:sp>
      <p:sp>
        <p:nvSpPr>
          <p:cNvPr id="4" name="TextBox 3"/>
          <p:cNvSpPr txBox="1"/>
          <p:nvPr/>
        </p:nvSpPr>
        <p:spPr>
          <a:xfrm>
            <a:off x="2339752" y="5557919"/>
            <a:ext cx="4573688" cy="646331"/>
          </a:xfrm>
          <a:prstGeom prst="rect">
            <a:avLst/>
          </a:prstGeom>
          <a:noFill/>
        </p:spPr>
        <p:txBody>
          <a:bodyPr wrap="none" rtlCol="0">
            <a:spAutoFit/>
          </a:bodyPr>
          <a:lstStyle/>
          <a:p>
            <a:r>
              <a:rPr lang="en-AU" dirty="0" smtClean="0"/>
              <a:t>Legal relationship? Wild animal, oceans</a:t>
            </a:r>
          </a:p>
          <a:p>
            <a:r>
              <a:rPr lang="en-AU" dirty="0" smtClean="0"/>
              <a:t>(Mostly ignored)</a:t>
            </a:r>
            <a:endParaRPr lang="en-AU" dirty="0" smtClean="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75656" y="1484784"/>
            <a:ext cx="4939164" cy="3704373"/>
          </a:xfrm>
        </p:spPr>
      </p:pic>
    </p:spTree>
    <p:extLst>
      <p:ext uri="{BB962C8B-B14F-4D97-AF65-F5344CB8AC3E}">
        <p14:creationId xmlns:p14="http://schemas.microsoft.com/office/powerpoint/2010/main" val="3051021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3500" y="1712119"/>
            <a:ext cx="6477000" cy="4064000"/>
          </a:xfrm>
        </p:spPr>
      </p:pic>
      <p:sp>
        <p:nvSpPr>
          <p:cNvPr id="3" name="Title 2"/>
          <p:cNvSpPr>
            <a:spLocks noGrp="1"/>
          </p:cNvSpPr>
          <p:nvPr>
            <p:ph type="title"/>
          </p:nvPr>
        </p:nvSpPr>
        <p:spPr/>
        <p:txBody>
          <a:bodyPr>
            <a:normAutofit fontScale="90000"/>
          </a:bodyPr>
          <a:lstStyle/>
          <a:p>
            <a:r>
              <a:rPr lang="en-AU" dirty="0" smtClean="0"/>
              <a:t>What about the Great Barrier Reef?</a:t>
            </a:r>
            <a:endParaRPr lang="en-AU" dirty="0"/>
          </a:p>
        </p:txBody>
      </p:sp>
      <p:sp>
        <p:nvSpPr>
          <p:cNvPr id="5" name="TextBox 4"/>
          <p:cNvSpPr txBox="1"/>
          <p:nvPr/>
        </p:nvSpPr>
        <p:spPr>
          <a:xfrm>
            <a:off x="4090977" y="6125771"/>
            <a:ext cx="3839513" cy="369332"/>
          </a:xfrm>
          <a:prstGeom prst="rect">
            <a:avLst/>
          </a:prstGeom>
          <a:noFill/>
        </p:spPr>
        <p:txBody>
          <a:bodyPr wrap="none" rtlCol="0">
            <a:spAutoFit/>
          </a:bodyPr>
          <a:lstStyle/>
          <a:p>
            <a:r>
              <a:rPr lang="en-AU" dirty="0" smtClean="0"/>
              <a:t>Legal relationship</a:t>
            </a:r>
            <a:r>
              <a:rPr lang="en-AU" dirty="0" smtClean="0"/>
              <a:t>? Legal rights? </a:t>
            </a:r>
            <a:endParaRPr lang="en-AU" dirty="0" smtClean="0"/>
          </a:p>
        </p:txBody>
      </p:sp>
    </p:spTree>
    <p:extLst>
      <p:ext uri="{BB962C8B-B14F-4D97-AF65-F5344CB8AC3E}">
        <p14:creationId xmlns:p14="http://schemas.microsoft.com/office/powerpoint/2010/main" val="2798196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124744"/>
            <a:ext cx="6034616" cy="4525962"/>
          </a:xfrm>
        </p:spPr>
      </p:pic>
    </p:spTree>
    <p:extLst>
      <p:ext uri="{BB962C8B-B14F-4D97-AF65-F5344CB8AC3E}">
        <p14:creationId xmlns:p14="http://schemas.microsoft.com/office/powerpoint/2010/main" val="58009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91680" y="764704"/>
            <a:ext cx="6034616" cy="4525962"/>
          </a:xfrm>
        </p:spPr>
      </p:pic>
      <p:sp>
        <p:nvSpPr>
          <p:cNvPr id="3" name="TextBox 2"/>
          <p:cNvSpPr txBox="1"/>
          <p:nvPr/>
        </p:nvSpPr>
        <p:spPr>
          <a:xfrm>
            <a:off x="2627784" y="5764614"/>
            <a:ext cx="5391219" cy="646331"/>
          </a:xfrm>
          <a:prstGeom prst="rect">
            <a:avLst/>
          </a:prstGeom>
          <a:noFill/>
        </p:spPr>
        <p:txBody>
          <a:bodyPr wrap="none" rtlCol="0">
            <a:spAutoFit/>
          </a:bodyPr>
          <a:lstStyle/>
          <a:p>
            <a:r>
              <a:rPr lang="en-AU" dirty="0" err="1" smtClean="0"/>
              <a:t>Whanganui</a:t>
            </a:r>
            <a:r>
              <a:rPr lang="en-AU" dirty="0" smtClean="0"/>
              <a:t> River – New Zealand</a:t>
            </a:r>
          </a:p>
          <a:p>
            <a:r>
              <a:rPr lang="en-AU" dirty="0" smtClean="0"/>
              <a:t>Legal relationship? River has legal personhood</a:t>
            </a:r>
          </a:p>
        </p:txBody>
      </p:sp>
    </p:spTree>
    <p:extLst>
      <p:ext uri="{BB962C8B-B14F-4D97-AF65-F5344CB8AC3E}">
        <p14:creationId xmlns:p14="http://schemas.microsoft.com/office/powerpoint/2010/main" val="2615738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544" y="692696"/>
            <a:ext cx="8116548" cy="4869929"/>
          </a:xfrm>
        </p:spPr>
      </p:pic>
    </p:spTree>
    <p:extLst>
      <p:ext uri="{BB962C8B-B14F-4D97-AF65-F5344CB8AC3E}">
        <p14:creationId xmlns:p14="http://schemas.microsoft.com/office/powerpoint/2010/main" val="12614373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earth-planet"/>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899592" y="1628800"/>
            <a:ext cx="3384748" cy="374103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p:cNvSpPr>
            <a:spLocks noGrp="1"/>
          </p:cNvSpPr>
          <p:nvPr>
            <p:ph sz="half" idx="2"/>
          </p:nvPr>
        </p:nvSpPr>
        <p:spPr/>
        <p:txBody>
          <a:bodyPr>
            <a:normAutofit fontScale="92500" lnSpcReduction="10000"/>
          </a:bodyPr>
          <a:lstStyle/>
          <a:p>
            <a:pPr>
              <a:lnSpc>
                <a:spcPct val="80000"/>
              </a:lnSpc>
              <a:buFont typeface="Wingdings" pitchFamily="2" charset="2"/>
              <a:buNone/>
            </a:pPr>
            <a:r>
              <a:rPr lang="en-AU" dirty="0" smtClean="0"/>
              <a:t>  </a:t>
            </a:r>
            <a:r>
              <a:rPr lang="en-AU" sz="2400" dirty="0" smtClean="0">
                <a:latin typeface="Arial" pitchFamily="34" charset="0"/>
                <a:cs typeface="Arial" pitchFamily="34" charset="0"/>
              </a:rPr>
              <a:t>In </a:t>
            </a:r>
            <a:r>
              <a:rPr lang="en-AU" sz="2400" dirty="0">
                <a:latin typeface="Arial" pitchFamily="34" charset="0"/>
                <a:cs typeface="Arial" pitchFamily="34" charset="0"/>
              </a:rPr>
              <a:t>2005, a report </a:t>
            </a:r>
            <a:r>
              <a:rPr lang="en-AU" sz="2400" dirty="0" smtClean="0">
                <a:latin typeface="Arial" pitchFamily="34" charset="0"/>
                <a:cs typeface="Arial" pitchFamily="34" charset="0"/>
              </a:rPr>
              <a:t>compiled </a:t>
            </a:r>
            <a:r>
              <a:rPr lang="en-AU" sz="2400" dirty="0">
                <a:latin typeface="Arial" pitchFamily="34" charset="0"/>
                <a:cs typeface="Arial" pitchFamily="34" charset="0"/>
              </a:rPr>
              <a:t>by over 2000 scientists from ninety-five countries concluded that:</a:t>
            </a:r>
          </a:p>
          <a:p>
            <a:pPr>
              <a:lnSpc>
                <a:spcPct val="80000"/>
              </a:lnSpc>
            </a:pPr>
            <a:endParaRPr lang="en-AU" sz="2400" b="1" dirty="0">
              <a:latin typeface="Arial" pitchFamily="34" charset="0"/>
              <a:cs typeface="Arial" pitchFamily="34" charset="0"/>
            </a:endParaRPr>
          </a:p>
          <a:p>
            <a:pPr>
              <a:lnSpc>
                <a:spcPct val="80000"/>
              </a:lnSpc>
              <a:buFont typeface="Wingdings" pitchFamily="2" charset="2"/>
              <a:buNone/>
            </a:pPr>
            <a:r>
              <a:rPr lang="en-AU" sz="2400" b="1" dirty="0">
                <a:latin typeface="Arial" pitchFamily="34" charset="0"/>
                <a:cs typeface="Arial" pitchFamily="34" charset="0"/>
              </a:rPr>
              <a:t>	60% of global ecosystem services were "being degraded or used unsustainably"</a:t>
            </a:r>
            <a:r>
              <a:rPr lang="en-AU" sz="2400" dirty="0">
                <a:latin typeface="Arial" pitchFamily="34" charset="0"/>
                <a:cs typeface="Arial" pitchFamily="34" charset="0"/>
              </a:rPr>
              <a:t> including fresh water, fisheries, air and water purification and the regulation of natural hazards and pests. </a:t>
            </a:r>
            <a:endParaRPr lang="en-AU" sz="2400" dirty="0" smtClean="0">
              <a:latin typeface="Arial" pitchFamily="34" charset="0"/>
              <a:cs typeface="Arial" pitchFamily="34" charset="0"/>
            </a:endParaRPr>
          </a:p>
          <a:p>
            <a:pPr>
              <a:lnSpc>
                <a:spcPct val="80000"/>
              </a:lnSpc>
              <a:buFont typeface="Wingdings" pitchFamily="2" charset="2"/>
              <a:buNone/>
            </a:pPr>
            <a:endParaRPr lang="en-AU" sz="2400" dirty="0">
              <a:latin typeface="Arial" pitchFamily="34" charset="0"/>
              <a:cs typeface="Arial" pitchFamily="34" charset="0"/>
            </a:endParaRPr>
          </a:p>
          <a:p>
            <a:pPr>
              <a:lnSpc>
                <a:spcPct val="80000"/>
              </a:lnSpc>
              <a:buFont typeface="Wingdings" pitchFamily="2" charset="2"/>
              <a:buNone/>
            </a:pPr>
            <a:r>
              <a:rPr lang="en-AU" sz="2400" dirty="0" smtClean="0">
                <a:latin typeface="Arial" pitchFamily="34" charset="0"/>
                <a:cs typeface="Arial" pitchFamily="34" charset="0"/>
              </a:rPr>
              <a:t>   (Millennium Ecosystem Assessment, 2005)</a:t>
            </a:r>
            <a:endParaRPr lang="en-AU" sz="2400" dirty="0">
              <a:latin typeface="Arial" pitchFamily="34" charset="0"/>
              <a:cs typeface="Arial" pitchFamily="34" charset="0"/>
            </a:endParaRPr>
          </a:p>
          <a:p>
            <a:endParaRPr lang="en-AU" dirty="0"/>
          </a:p>
        </p:txBody>
      </p:sp>
      <p:sp>
        <p:nvSpPr>
          <p:cNvPr id="2" name="Title 1"/>
          <p:cNvSpPr>
            <a:spLocks noGrp="1"/>
          </p:cNvSpPr>
          <p:nvPr>
            <p:ph type="title"/>
          </p:nvPr>
        </p:nvSpPr>
        <p:spPr/>
        <p:txBody>
          <a:bodyPr>
            <a:normAutofit/>
          </a:bodyPr>
          <a:lstStyle/>
          <a:p>
            <a:r>
              <a:rPr lang="en-AU" dirty="0" smtClean="0"/>
              <a:t>Ecological crisis</a:t>
            </a:r>
            <a:endParaRPr lang="en-AU" dirty="0"/>
          </a:p>
        </p:txBody>
      </p:sp>
    </p:spTree>
    <p:extLst>
      <p:ext uri="{BB962C8B-B14F-4D97-AF65-F5344CB8AC3E}">
        <p14:creationId xmlns:p14="http://schemas.microsoft.com/office/powerpoint/2010/main" val="15070295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865" y="1772816"/>
            <a:ext cx="8229600" cy="4525963"/>
          </a:xfrm>
        </p:spPr>
        <p:txBody>
          <a:bodyPr/>
          <a:lstStyle/>
          <a:p>
            <a:r>
              <a:rPr lang="en-AU" dirty="0" smtClean="0"/>
              <a:t>Overview and intentions</a:t>
            </a:r>
          </a:p>
          <a:p>
            <a:r>
              <a:rPr lang="en-AU" dirty="0" smtClean="0"/>
              <a:t>Presentations</a:t>
            </a:r>
          </a:p>
          <a:p>
            <a:pPr lvl="1"/>
            <a:r>
              <a:rPr lang="en-AU" dirty="0" smtClean="0"/>
              <a:t>Earth jurisprudence</a:t>
            </a:r>
          </a:p>
          <a:p>
            <a:pPr lvl="1"/>
            <a:r>
              <a:rPr lang="en-AU" dirty="0" smtClean="0"/>
              <a:t>Environmental Law</a:t>
            </a:r>
          </a:p>
          <a:p>
            <a:pPr lvl="1"/>
            <a:r>
              <a:rPr lang="en-AU" dirty="0" smtClean="0"/>
              <a:t>Animal law</a:t>
            </a:r>
          </a:p>
          <a:p>
            <a:r>
              <a:rPr lang="en-AU" dirty="0" smtClean="0"/>
              <a:t>Discussion </a:t>
            </a:r>
          </a:p>
          <a:p>
            <a:r>
              <a:rPr lang="en-AU" dirty="0" smtClean="0"/>
              <a:t>Next steps?</a:t>
            </a:r>
            <a:endParaRPr lang="en-AU" dirty="0"/>
          </a:p>
        </p:txBody>
      </p:sp>
      <p:sp>
        <p:nvSpPr>
          <p:cNvPr id="2" name="Title 1"/>
          <p:cNvSpPr>
            <a:spLocks noGrp="1"/>
          </p:cNvSpPr>
          <p:nvPr>
            <p:ph type="title"/>
          </p:nvPr>
        </p:nvSpPr>
        <p:spPr/>
        <p:txBody>
          <a:bodyPr/>
          <a:lstStyle/>
          <a:p>
            <a:r>
              <a:rPr lang="en-AU" dirty="0" smtClean="0"/>
              <a:t>Today’s seminar</a:t>
            </a:r>
            <a:endParaRPr lang="en-AU"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1613" y="2924944"/>
            <a:ext cx="2914462" cy="182117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620688"/>
            <a:ext cx="2207593" cy="173463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123" y="5359812"/>
            <a:ext cx="2771952" cy="949508"/>
          </a:xfrm>
          <a:prstGeom prst="rect">
            <a:avLst/>
          </a:prstGeom>
        </p:spPr>
      </p:pic>
    </p:spTree>
    <p:extLst>
      <p:ext uri="{BB962C8B-B14F-4D97-AF65-F5344CB8AC3E}">
        <p14:creationId xmlns:p14="http://schemas.microsoft.com/office/powerpoint/2010/main" val="1995471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Consuming the Earth</a:t>
            </a:r>
            <a:endParaRPr lang="en-AU" dirty="0"/>
          </a:p>
        </p:txBody>
      </p:sp>
      <p:sp>
        <p:nvSpPr>
          <p:cNvPr id="2" name="Content Placeholder 1"/>
          <p:cNvSpPr>
            <a:spLocks noGrp="1"/>
          </p:cNvSpPr>
          <p:nvPr>
            <p:ph sz="quarter" idx="2"/>
          </p:nvPr>
        </p:nvSpPr>
        <p:spPr>
          <a:xfrm>
            <a:off x="457200" y="1444294"/>
            <a:ext cx="4040188" cy="4504986"/>
          </a:xfrm>
        </p:spPr>
        <p:txBody>
          <a:bodyPr>
            <a:normAutofit fontScale="85000" lnSpcReduction="20000"/>
          </a:bodyPr>
          <a:lstStyle/>
          <a:p>
            <a:r>
              <a:rPr lang="en-AU" dirty="0" smtClean="0"/>
              <a:t>We’re now using 1.5 earths</a:t>
            </a:r>
          </a:p>
          <a:p>
            <a:r>
              <a:rPr lang="en-AU" dirty="0" smtClean="0"/>
              <a:t>By 2030 we’ll need 2 earths</a:t>
            </a:r>
          </a:p>
          <a:p>
            <a:r>
              <a:rPr lang="en-AU" dirty="0" smtClean="0"/>
              <a:t>For the global population to live like North Americans, we’d need 4 planets</a:t>
            </a:r>
          </a:p>
          <a:p>
            <a:pPr lvl="1"/>
            <a:r>
              <a:rPr lang="en-AU" dirty="0" smtClean="0"/>
              <a:t>Global Footprint Network (2013)</a:t>
            </a:r>
          </a:p>
          <a:p>
            <a:pPr lvl="1"/>
            <a:endParaRPr lang="en-AU" dirty="0"/>
          </a:p>
          <a:p>
            <a:pPr lvl="1"/>
            <a:endParaRPr lang="en-AU" dirty="0" smtClean="0"/>
          </a:p>
          <a:p>
            <a:r>
              <a:rPr lang="en-AU" dirty="0" smtClean="0"/>
              <a:t>“Humanity has used more resources since 1950 than in all of previous human history”</a:t>
            </a:r>
          </a:p>
          <a:p>
            <a:pPr lvl="1"/>
            <a:r>
              <a:rPr lang="en-AU" dirty="0" smtClean="0"/>
              <a:t>Alan </a:t>
            </a:r>
            <a:r>
              <a:rPr lang="en-AU" dirty="0" err="1" smtClean="0"/>
              <a:t>Durning</a:t>
            </a:r>
            <a:r>
              <a:rPr lang="en-AU" dirty="0" smtClean="0"/>
              <a:t> ‘How Much is Enough? The consumer society and the future of the earth’ (1992)</a:t>
            </a:r>
          </a:p>
          <a:p>
            <a:pPr lvl="1"/>
            <a:endParaRPr lang="en-AU" dirty="0"/>
          </a:p>
        </p:txBody>
      </p:sp>
      <p:sp>
        <p:nvSpPr>
          <p:cNvPr id="6" name="Content Placeholder 5"/>
          <p:cNvSpPr>
            <a:spLocks noGrp="1"/>
          </p:cNvSpPr>
          <p:nvPr>
            <p:ph sz="quarter" idx="4"/>
          </p:nvPr>
        </p:nvSpPr>
        <p:spPr/>
        <p:txBody>
          <a:bodyPr/>
          <a:lstStyle/>
          <a:p>
            <a:endParaRPr lang="en-AU"/>
          </a:p>
        </p:txBody>
      </p:sp>
      <p:pic>
        <p:nvPicPr>
          <p:cNvPr id="2050" name="Picture 2" descr="C:\Users\PC Owner\Pictures\1 AWLA\421288_10151742084004673_35089253_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7292" y="1484784"/>
            <a:ext cx="41529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09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dirty="0" smtClean="0"/>
              <a:t>Current ecological crisis is pushing humanity to search for new ideas, different ways of thinking, better ways of caring for our planet</a:t>
            </a:r>
          </a:p>
          <a:p>
            <a:pPr lvl="1"/>
            <a:r>
              <a:rPr lang="en-AU" dirty="0" smtClean="0"/>
              <a:t>Science, politics, engineering and design, economics, philosophy, ethics, spirituality, </a:t>
            </a:r>
            <a:br>
              <a:rPr lang="en-AU" dirty="0" smtClean="0"/>
            </a:br>
            <a:r>
              <a:rPr lang="en-AU" dirty="0" smtClean="0"/>
              <a:t>law and governance</a:t>
            </a:r>
          </a:p>
        </p:txBody>
      </p:sp>
      <p:sp>
        <p:nvSpPr>
          <p:cNvPr id="3" name="Title 2"/>
          <p:cNvSpPr>
            <a:spLocks noGrp="1"/>
          </p:cNvSpPr>
          <p:nvPr>
            <p:ph type="title"/>
          </p:nvPr>
        </p:nvSpPr>
        <p:spPr/>
        <p:txBody>
          <a:bodyPr>
            <a:normAutofit/>
          </a:bodyPr>
          <a:lstStyle/>
          <a:p>
            <a:r>
              <a:rPr lang="en-AU" dirty="0" smtClean="0"/>
              <a:t>Human responses</a:t>
            </a:r>
            <a:endParaRPr lang="en-AU" dirty="0"/>
          </a:p>
        </p:txBody>
      </p:sp>
      <p:pic>
        <p:nvPicPr>
          <p:cNvPr id="1026" name="Picture 2" descr="C:\Users\PC Owner\Pictures\AWLA\macro-lilly-steve-senior-articl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861048"/>
            <a:ext cx="3528813" cy="2646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3879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AU" sz="3200" dirty="0" smtClean="0"/>
              <a:t>The work of Thomas Berry (1914-2009)</a:t>
            </a:r>
            <a:endParaRPr lang="en-AU" sz="3200" dirty="0"/>
          </a:p>
        </p:txBody>
      </p:sp>
      <p:sp>
        <p:nvSpPr>
          <p:cNvPr id="2" name="Content Placeholder 1"/>
          <p:cNvSpPr>
            <a:spLocks noGrp="1"/>
          </p:cNvSpPr>
          <p:nvPr>
            <p:ph sz="quarter" idx="2"/>
          </p:nvPr>
        </p:nvSpPr>
        <p:spPr>
          <a:xfrm>
            <a:off x="457200" y="1444294"/>
            <a:ext cx="4040188" cy="4937034"/>
          </a:xfrm>
        </p:spPr>
        <p:txBody>
          <a:bodyPr>
            <a:normAutofit fontScale="92500" lnSpcReduction="20000"/>
          </a:bodyPr>
          <a:lstStyle/>
          <a:p>
            <a:r>
              <a:rPr lang="en-AU" dirty="0" smtClean="0"/>
              <a:t>Coined the term ‘Earth Jurisprudence’</a:t>
            </a:r>
          </a:p>
          <a:p>
            <a:r>
              <a:rPr lang="en-AU" dirty="0" smtClean="0"/>
              <a:t>Deep </a:t>
            </a:r>
            <a:r>
              <a:rPr lang="en-AU" dirty="0"/>
              <a:t>ecology, earth philosophy</a:t>
            </a:r>
          </a:p>
          <a:p>
            <a:pPr lvl="1"/>
            <a:r>
              <a:rPr lang="en-AU" dirty="0" smtClean="0"/>
              <a:t>Began his career as Catholic priest</a:t>
            </a:r>
          </a:p>
          <a:p>
            <a:pPr lvl="1"/>
            <a:r>
              <a:rPr lang="en-AU" dirty="0" smtClean="0"/>
              <a:t>Cultural historian, eco-theologian/ cosmologist</a:t>
            </a:r>
          </a:p>
          <a:p>
            <a:pPr lvl="1"/>
            <a:r>
              <a:rPr lang="en-AU" dirty="0" smtClean="0"/>
              <a:t>Earth scholar</a:t>
            </a:r>
          </a:p>
          <a:p>
            <a:r>
              <a:rPr lang="en-AU" dirty="0" smtClean="0"/>
              <a:t>His Legacy</a:t>
            </a:r>
          </a:p>
          <a:p>
            <a:pPr lvl="1"/>
            <a:r>
              <a:rPr lang="en-AU" dirty="0" smtClean="0"/>
              <a:t>Has inspired hundreds of thousands of people</a:t>
            </a:r>
          </a:p>
          <a:p>
            <a:pPr lvl="1"/>
            <a:r>
              <a:rPr lang="en-AU" dirty="0" smtClean="0"/>
              <a:t>Catalyst for movements around eco-spirituality</a:t>
            </a:r>
          </a:p>
          <a:p>
            <a:pPr lvl="1"/>
            <a:r>
              <a:rPr lang="en-AU" b="1" dirty="0" smtClean="0"/>
              <a:t>Latter years, examined root problems of western governance and called for rights of nature </a:t>
            </a:r>
          </a:p>
          <a:p>
            <a:pPr lvl="1"/>
            <a:endParaRPr lang="en-AU" dirty="0"/>
          </a:p>
        </p:txBody>
      </p:sp>
      <p:pic>
        <p:nvPicPr>
          <p:cNvPr id="7" name="Content Placeholder 6" descr="http://lh3.ggpht.com/_vWeAxRP4NWg/SfeyXcy7inE/AAAAAAAAAMw/vTfxehyrxSU/s160-c/ThomasBerryPhotoAlbum.jpg">
            <a:hlinkClick r:id="rId2"/>
          </p:cNvPr>
          <p:cNvPicPr>
            <a:picLocks noGrp="1"/>
          </p:cNvPicPr>
          <p:nvPr>
            <p:ph sz="quarter" idx="4"/>
          </p:nvPr>
        </p:nvPicPr>
        <p:blipFill>
          <a:blip r:embed="rId3">
            <a:extLst>
              <a:ext uri="{28A0092B-C50C-407E-A947-70E740481C1C}">
                <a14:useLocalDpi xmlns:a14="http://schemas.microsoft.com/office/drawing/2010/main" val="0"/>
              </a:ext>
            </a:extLst>
          </a:blip>
          <a:stretch>
            <a:fillRect/>
          </a:stretch>
        </p:blipFill>
        <p:spPr bwMode="auto">
          <a:xfrm>
            <a:off x="5076056" y="1772816"/>
            <a:ext cx="3143944" cy="2980754"/>
          </a:xfrm>
          <a:prstGeom prst="rect">
            <a:avLst/>
          </a:prstGeom>
          <a:noFill/>
          <a:ln>
            <a:noFill/>
          </a:ln>
        </p:spPr>
      </p:pic>
      <p:sp>
        <p:nvSpPr>
          <p:cNvPr id="5" name="TextBox 4"/>
          <p:cNvSpPr txBox="1"/>
          <p:nvPr/>
        </p:nvSpPr>
        <p:spPr>
          <a:xfrm>
            <a:off x="5940152" y="5072816"/>
            <a:ext cx="1718740" cy="369332"/>
          </a:xfrm>
          <a:prstGeom prst="rect">
            <a:avLst/>
          </a:prstGeom>
          <a:noFill/>
        </p:spPr>
        <p:txBody>
          <a:bodyPr wrap="none" rtlCol="0">
            <a:spAutoFit/>
          </a:bodyPr>
          <a:lstStyle/>
          <a:p>
            <a:r>
              <a:rPr lang="en-AU" dirty="0" smtClean="0"/>
              <a:t>Thomas Berry</a:t>
            </a:r>
            <a:endParaRPr lang="en-AU" dirty="0"/>
          </a:p>
        </p:txBody>
      </p:sp>
    </p:spTree>
    <p:extLst>
      <p:ext uri="{BB962C8B-B14F-4D97-AF65-F5344CB8AC3E}">
        <p14:creationId xmlns:p14="http://schemas.microsoft.com/office/powerpoint/2010/main" val="25928089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The Universe Story (1994)</a:t>
            </a:r>
            <a:br>
              <a:rPr lang="en-AU" dirty="0" smtClean="0"/>
            </a:br>
            <a:endParaRPr lang="en-AU" sz="2700" dirty="0">
              <a:solidFill>
                <a:srgbClr val="FF0000"/>
              </a:solidFill>
            </a:endParaRPr>
          </a:p>
        </p:txBody>
      </p:sp>
      <p:pic>
        <p:nvPicPr>
          <p:cNvPr id="9" name="Content Placeholder 8" descr="Front Cover"/>
          <p:cNvPicPr>
            <a:picLocks noGrp="1"/>
          </p:cNvPicPr>
          <p:nvPr>
            <p:ph sz="quarter" idx="2"/>
          </p:nvPr>
        </p:nvPicPr>
        <p:blipFill>
          <a:blip r:embed="rId2">
            <a:extLst>
              <a:ext uri="{28A0092B-C50C-407E-A947-70E740481C1C}">
                <a14:useLocalDpi xmlns:a14="http://schemas.microsoft.com/office/drawing/2010/main" val="0"/>
              </a:ext>
            </a:extLst>
          </a:blip>
          <a:srcRect/>
          <a:stretch>
            <a:fillRect/>
          </a:stretch>
        </p:blipFill>
        <p:spPr bwMode="auto">
          <a:xfrm>
            <a:off x="1259632" y="1844824"/>
            <a:ext cx="2655503" cy="3941763"/>
          </a:xfrm>
          <a:prstGeom prst="rect">
            <a:avLst/>
          </a:prstGeom>
          <a:noFill/>
          <a:ln>
            <a:noFill/>
          </a:ln>
        </p:spPr>
      </p:pic>
      <p:sp>
        <p:nvSpPr>
          <p:cNvPr id="6" name="Content Placeholder 5"/>
          <p:cNvSpPr>
            <a:spLocks noGrp="1"/>
          </p:cNvSpPr>
          <p:nvPr>
            <p:ph sz="quarter" idx="4"/>
          </p:nvPr>
        </p:nvSpPr>
        <p:spPr>
          <a:xfrm>
            <a:off x="4644008" y="1916832"/>
            <a:ext cx="4041775" cy="3941763"/>
          </a:xfrm>
        </p:spPr>
        <p:txBody>
          <a:bodyPr>
            <a:normAutofit fontScale="92500"/>
          </a:bodyPr>
          <a:lstStyle/>
          <a:p>
            <a:r>
              <a:rPr lang="en-AU" dirty="0" smtClean="0"/>
              <a:t>Berry’s book </a:t>
            </a:r>
            <a:r>
              <a:rPr lang="en-AU" dirty="0"/>
              <a:t>with </a:t>
            </a:r>
            <a:r>
              <a:rPr lang="en-AU" dirty="0" smtClean="0"/>
              <a:t>mathematical cosmologist Brian </a:t>
            </a:r>
            <a:r>
              <a:rPr lang="en-AU" dirty="0" err="1"/>
              <a:t>Swimme</a:t>
            </a:r>
            <a:r>
              <a:rPr lang="en-AU" dirty="0"/>
              <a:t> - ‘The Universe Story’ - </a:t>
            </a:r>
            <a:r>
              <a:rPr lang="en-AU" b="1" dirty="0"/>
              <a:t>proposed that a deep understanding of the history and functioning of the evolving universe is a necessary inspiration and guide for humanity</a:t>
            </a:r>
          </a:p>
          <a:p>
            <a:endParaRPr lang="en-AU" dirty="0"/>
          </a:p>
        </p:txBody>
      </p:sp>
    </p:spTree>
    <p:extLst>
      <p:ext uri="{BB962C8B-B14F-4D97-AF65-F5344CB8AC3E}">
        <p14:creationId xmlns:p14="http://schemas.microsoft.com/office/powerpoint/2010/main" val="35820803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AU" dirty="0" smtClean="0"/>
              <a:t>The Great Work: Our Way into the Future (1999)</a:t>
            </a:r>
            <a:endParaRPr lang="en-AU" sz="2700" dirty="0"/>
          </a:p>
        </p:txBody>
      </p:sp>
      <p:sp>
        <p:nvSpPr>
          <p:cNvPr id="5" name="Content Placeholder 4"/>
          <p:cNvSpPr>
            <a:spLocks noGrp="1"/>
          </p:cNvSpPr>
          <p:nvPr>
            <p:ph sz="quarter" idx="2"/>
          </p:nvPr>
        </p:nvSpPr>
        <p:spPr>
          <a:xfrm>
            <a:off x="467544" y="1772816"/>
            <a:ext cx="4040188" cy="4968552"/>
          </a:xfrm>
        </p:spPr>
        <p:txBody>
          <a:bodyPr>
            <a:normAutofit fontScale="77500" lnSpcReduction="20000"/>
          </a:bodyPr>
          <a:lstStyle/>
          <a:p>
            <a:r>
              <a:rPr lang="en-AU" dirty="0" smtClean="0"/>
              <a:t>Critique of the underpinning structures of the western industrialised world</a:t>
            </a:r>
          </a:p>
          <a:p>
            <a:r>
              <a:rPr lang="en-AU" dirty="0" smtClean="0"/>
              <a:t>Anthropocentrism </a:t>
            </a:r>
            <a:r>
              <a:rPr lang="en-AU" dirty="0"/>
              <a:t>is an attitude that is shared (and assumed) by all four of the fundamental establishments that control human affairs:</a:t>
            </a:r>
          </a:p>
          <a:p>
            <a:r>
              <a:rPr lang="en-AU" b="1" u="sng" dirty="0"/>
              <a:t>Law and Government</a:t>
            </a:r>
          </a:p>
          <a:p>
            <a:r>
              <a:rPr lang="en-AU" b="1" u="sng" dirty="0" smtClean="0"/>
              <a:t>Economics</a:t>
            </a:r>
            <a:r>
              <a:rPr lang="en-AU" dirty="0" smtClean="0"/>
              <a:t> </a:t>
            </a:r>
            <a:r>
              <a:rPr lang="en-AU" dirty="0"/>
              <a:t>- neoliberal growth </a:t>
            </a:r>
            <a:r>
              <a:rPr lang="en-AU" dirty="0" smtClean="0"/>
              <a:t>economics; power of corporations</a:t>
            </a:r>
            <a:endParaRPr lang="en-AU" dirty="0"/>
          </a:p>
          <a:p>
            <a:r>
              <a:rPr lang="en-AU" b="1" u="sng" dirty="0"/>
              <a:t>Universities </a:t>
            </a:r>
            <a:r>
              <a:rPr lang="en-AU" dirty="0"/>
              <a:t>– </a:t>
            </a:r>
            <a:r>
              <a:rPr lang="en-AU" dirty="0" smtClean="0"/>
              <a:t>perpetuate current system, lack of critical thinking</a:t>
            </a:r>
            <a:endParaRPr lang="en-AU" dirty="0"/>
          </a:p>
          <a:p>
            <a:r>
              <a:rPr lang="en-AU" b="1" u="sng" dirty="0" smtClean="0"/>
              <a:t>Religion</a:t>
            </a:r>
            <a:r>
              <a:rPr lang="en-AU" dirty="0" smtClean="0"/>
              <a:t> </a:t>
            </a:r>
            <a:r>
              <a:rPr lang="en-AU" dirty="0"/>
              <a:t>- Perpetuate human dominion and alienation from nature.</a:t>
            </a:r>
          </a:p>
        </p:txBody>
      </p:sp>
      <p:pic>
        <p:nvPicPr>
          <p:cNvPr id="8" name="Content Placeholder 6" descr="Front Cove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220072" y="1772816"/>
            <a:ext cx="3071524" cy="4445670"/>
          </a:xfrm>
          <a:prstGeom prst="rect">
            <a:avLst/>
          </a:prstGeom>
          <a:noFill/>
          <a:ln>
            <a:noFill/>
            <a:prstDash val="sysDash"/>
            <a:miter lim="800000"/>
          </a:ln>
        </p:spPr>
      </p:pic>
    </p:spTree>
    <p:extLst>
      <p:ext uri="{BB962C8B-B14F-4D97-AF65-F5344CB8AC3E}">
        <p14:creationId xmlns:p14="http://schemas.microsoft.com/office/powerpoint/2010/main" val="38386816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a2.sphotos.ak.fbcdn.net/hphotos-ak-ash4/427555_398066530207176_172772789403219_1687709_1569237214_n.jpg"/>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18322"/>
            <a:ext cx="6898203" cy="3492152"/>
          </a:xfrm>
          <a:prstGeom prst="rect">
            <a:avLst/>
          </a:prstGeom>
          <a:noFill/>
          <a:ln>
            <a:noFill/>
          </a:ln>
        </p:spPr>
      </p:pic>
      <p:sp>
        <p:nvSpPr>
          <p:cNvPr id="5" name="TextBox 4"/>
          <p:cNvSpPr txBox="1"/>
          <p:nvPr/>
        </p:nvSpPr>
        <p:spPr>
          <a:xfrm>
            <a:off x="1763688" y="5404047"/>
            <a:ext cx="1959191" cy="369332"/>
          </a:xfrm>
          <a:prstGeom prst="rect">
            <a:avLst/>
          </a:prstGeom>
          <a:noFill/>
        </p:spPr>
        <p:txBody>
          <a:bodyPr wrap="none" rtlCol="0">
            <a:spAutoFit/>
          </a:bodyPr>
          <a:lstStyle/>
          <a:p>
            <a:r>
              <a:rPr lang="en-AU" dirty="0" smtClean="0"/>
              <a:t>Human centred</a:t>
            </a:r>
            <a:endParaRPr lang="en-AU" dirty="0"/>
          </a:p>
        </p:txBody>
      </p:sp>
      <p:sp>
        <p:nvSpPr>
          <p:cNvPr id="6" name="TextBox 5"/>
          <p:cNvSpPr txBox="1"/>
          <p:nvPr/>
        </p:nvSpPr>
        <p:spPr>
          <a:xfrm>
            <a:off x="5868144" y="5445223"/>
            <a:ext cx="1715534" cy="369332"/>
          </a:xfrm>
          <a:prstGeom prst="rect">
            <a:avLst/>
          </a:prstGeom>
          <a:noFill/>
        </p:spPr>
        <p:txBody>
          <a:bodyPr wrap="none" rtlCol="0">
            <a:spAutoFit/>
          </a:bodyPr>
          <a:lstStyle/>
          <a:p>
            <a:r>
              <a:rPr lang="en-AU" dirty="0" smtClean="0"/>
              <a:t>Earth centred</a:t>
            </a:r>
            <a:endParaRPr lang="en-AU" dirty="0"/>
          </a:p>
        </p:txBody>
      </p:sp>
      <p:sp>
        <p:nvSpPr>
          <p:cNvPr id="2" name="Rectangle 1"/>
          <p:cNvSpPr/>
          <p:nvPr/>
        </p:nvSpPr>
        <p:spPr>
          <a:xfrm>
            <a:off x="1180031" y="490895"/>
            <a:ext cx="6392237" cy="646331"/>
          </a:xfrm>
          <a:prstGeom prst="rect">
            <a:avLst/>
          </a:prstGeom>
        </p:spPr>
        <p:txBody>
          <a:bodyPr wrap="square">
            <a:spAutoFit/>
          </a:bodyPr>
          <a:lstStyle/>
          <a:p>
            <a:r>
              <a:rPr lang="en-AU" dirty="0"/>
              <a:t>Berry called for us to shift all our </a:t>
            </a:r>
            <a:r>
              <a:rPr lang="en-AU" b="1" dirty="0"/>
              <a:t>governance systems </a:t>
            </a:r>
            <a:r>
              <a:rPr lang="en-AU" dirty="0"/>
              <a:t>to </a:t>
            </a:r>
            <a:r>
              <a:rPr lang="en-AU" dirty="0" smtClean="0"/>
              <a:t>be </a:t>
            </a:r>
            <a:r>
              <a:rPr lang="en-AU" dirty="0" err="1" smtClean="0"/>
              <a:t>ecocentric</a:t>
            </a:r>
            <a:r>
              <a:rPr lang="en-AU" dirty="0" smtClean="0"/>
              <a:t>, and to nurture </a:t>
            </a:r>
            <a:r>
              <a:rPr lang="en-AU" dirty="0"/>
              <a:t>the Earth community</a:t>
            </a:r>
          </a:p>
        </p:txBody>
      </p:sp>
    </p:spTree>
    <p:extLst>
      <p:ext uri="{BB962C8B-B14F-4D97-AF65-F5344CB8AC3E}">
        <p14:creationId xmlns:p14="http://schemas.microsoft.com/office/powerpoint/2010/main" val="2422876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ceberg_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0"/>
            <a:ext cx="7019925"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5" name="Text Box 3"/>
          <p:cNvSpPr txBox="1">
            <a:spLocks noChangeArrowheads="1"/>
          </p:cNvSpPr>
          <p:nvPr/>
        </p:nvSpPr>
        <p:spPr bwMode="auto">
          <a:xfrm>
            <a:off x="4624602" y="136525"/>
            <a:ext cx="231775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AU" dirty="0"/>
              <a:t>Economic – </a:t>
            </a:r>
          </a:p>
          <a:p>
            <a:pPr algn="ctr"/>
            <a:r>
              <a:rPr lang="en-AU" dirty="0"/>
              <a:t>Consumer capitalism</a:t>
            </a:r>
          </a:p>
          <a:p>
            <a:pPr algn="ctr"/>
            <a:r>
              <a:rPr lang="en-AU" dirty="0"/>
              <a:t>(Corporatism)</a:t>
            </a:r>
            <a:endParaRPr lang="en-US" dirty="0"/>
          </a:p>
        </p:txBody>
      </p:sp>
      <p:sp>
        <p:nvSpPr>
          <p:cNvPr id="3076" name="Text Box 4"/>
          <p:cNvSpPr txBox="1">
            <a:spLocks noChangeArrowheads="1"/>
          </p:cNvSpPr>
          <p:nvPr/>
        </p:nvSpPr>
        <p:spPr bwMode="auto">
          <a:xfrm>
            <a:off x="2339975" y="1196975"/>
            <a:ext cx="208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AU" dirty="0"/>
              <a:t>Social/cultural</a:t>
            </a:r>
          </a:p>
          <a:p>
            <a:pPr algn="ctr"/>
            <a:r>
              <a:rPr lang="en-AU" dirty="0"/>
              <a:t>(consumer culture)</a:t>
            </a:r>
            <a:endParaRPr lang="en-US" dirty="0"/>
          </a:p>
        </p:txBody>
      </p:sp>
      <p:sp>
        <p:nvSpPr>
          <p:cNvPr id="3077" name="Rectangle 5"/>
          <p:cNvSpPr>
            <a:spLocks noChangeArrowheads="1"/>
          </p:cNvSpPr>
          <p:nvPr/>
        </p:nvSpPr>
        <p:spPr bwMode="auto">
          <a:xfrm>
            <a:off x="7092950" y="1052513"/>
            <a:ext cx="1936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AU" dirty="0"/>
              <a:t>Legal, Political &amp; </a:t>
            </a:r>
          </a:p>
          <a:p>
            <a:pPr algn="ctr"/>
            <a:r>
              <a:rPr lang="en-AU" dirty="0"/>
              <a:t>Institutional</a:t>
            </a:r>
            <a:endParaRPr lang="en-US" dirty="0"/>
          </a:p>
        </p:txBody>
      </p:sp>
      <p:sp>
        <p:nvSpPr>
          <p:cNvPr id="3078" name="Rectangle 6"/>
          <p:cNvSpPr>
            <a:spLocks noChangeArrowheads="1"/>
          </p:cNvSpPr>
          <p:nvPr/>
        </p:nvSpPr>
        <p:spPr bwMode="auto">
          <a:xfrm>
            <a:off x="3688191" y="4293096"/>
            <a:ext cx="419057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AU" sz="3200" b="1" dirty="0" smtClean="0">
                <a:solidFill>
                  <a:schemeClr val="bg1"/>
                </a:solidFill>
              </a:rPr>
              <a:t>Beliefs, Ideology -</a:t>
            </a:r>
            <a:br>
              <a:rPr lang="en-AU" sz="3200" b="1" dirty="0" smtClean="0">
                <a:solidFill>
                  <a:schemeClr val="bg1"/>
                </a:solidFill>
              </a:rPr>
            </a:br>
            <a:r>
              <a:rPr lang="en-AU" sz="3200" b="1" dirty="0" smtClean="0">
                <a:solidFill>
                  <a:schemeClr val="bg1"/>
                </a:solidFill>
              </a:rPr>
              <a:t>anthropocentrism +</a:t>
            </a:r>
          </a:p>
          <a:p>
            <a:pPr algn="ctr"/>
            <a:r>
              <a:rPr lang="en-AU" sz="3200" b="1" dirty="0">
                <a:solidFill>
                  <a:schemeClr val="bg1"/>
                </a:solidFill>
              </a:rPr>
              <a:t>p</a:t>
            </a:r>
            <a:r>
              <a:rPr lang="en-AU" sz="3200" b="1" dirty="0" smtClean="0">
                <a:solidFill>
                  <a:schemeClr val="bg1"/>
                </a:solidFill>
              </a:rPr>
              <a:t>ro growth</a:t>
            </a:r>
            <a:endParaRPr lang="en-US" sz="3200" b="1" dirty="0">
              <a:solidFill>
                <a:schemeClr val="bg1"/>
              </a:solidFill>
            </a:endParaRPr>
          </a:p>
        </p:txBody>
      </p:sp>
      <p:sp>
        <p:nvSpPr>
          <p:cNvPr id="2" name="TextBox 1"/>
          <p:cNvSpPr txBox="1"/>
          <p:nvPr/>
        </p:nvSpPr>
        <p:spPr>
          <a:xfrm>
            <a:off x="179512" y="2204864"/>
            <a:ext cx="1664238" cy="2031325"/>
          </a:xfrm>
          <a:prstGeom prst="rect">
            <a:avLst/>
          </a:prstGeom>
          <a:noFill/>
        </p:spPr>
        <p:txBody>
          <a:bodyPr wrap="none" rtlCol="0">
            <a:spAutoFit/>
          </a:bodyPr>
          <a:lstStyle/>
          <a:p>
            <a:r>
              <a:rPr lang="en-AU" dirty="0" smtClean="0"/>
              <a:t>Earth laws</a:t>
            </a:r>
            <a:br>
              <a:rPr lang="en-AU" dirty="0" smtClean="0"/>
            </a:br>
            <a:r>
              <a:rPr lang="en-AU" dirty="0" smtClean="0"/>
              <a:t>looks at </a:t>
            </a:r>
            <a:br>
              <a:rPr lang="en-AU" dirty="0" smtClean="0"/>
            </a:br>
            <a:r>
              <a:rPr lang="en-AU" dirty="0" smtClean="0"/>
              <a:t>“what lies</a:t>
            </a:r>
            <a:br>
              <a:rPr lang="en-AU" dirty="0" smtClean="0"/>
            </a:br>
            <a:r>
              <a:rPr lang="en-AU" dirty="0" smtClean="0"/>
              <a:t>beneath” and</a:t>
            </a:r>
            <a:br>
              <a:rPr lang="en-AU" dirty="0" smtClean="0"/>
            </a:br>
            <a:r>
              <a:rPr lang="en-AU" dirty="0" smtClean="0"/>
              <a:t>argues for</a:t>
            </a:r>
            <a:br>
              <a:rPr lang="en-AU" dirty="0" smtClean="0"/>
            </a:br>
            <a:r>
              <a:rPr lang="en-AU" dirty="0" smtClean="0"/>
              <a:t>systemic</a:t>
            </a:r>
            <a:br>
              <a:rPr lang="en-AU" dirty="0" smtClean="0"/>
            </a:br>
            <a:r>
              <a:rPr lang="en-AU" dirty="0" smtClean="0"/>
              <a:t>change</a:t>
            </a:r>
            <a:endParaRPr lang="en-AU" dirty="0"/>
          </a:p>
        </p:txBody>
      </p:sp>
    </p:spTree>
    <p:extLst>
      <p:ext uri="{BB962C8B-B14F-4D97-AF65-F5344CB8AC3E}">
        <p14:creationId xmlns:p14="http://schemas.microsoft.com/office/powerpoint/2010/main" val="40990771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AU" dirty="0" smtClean="0"/>
              <a:t>Berry called for a new, earth centric governance system for humanity</a:t>
            </a:r>
          </a:p>
          <a:p>
            <a:r>
              <a:rPr lang="en-AU" dirty="0" smtClean="0"/>
              <a:t>‘Earth jurisprudence’ - </a:t>
            </a:r>
            <a:r>
              <a:rPr lang="en-AU" dirty="0" smtClean="0">
                <a:solidFill>
                  <a:schemeClr val="accent1">
                    <a:lumMod val="75000"/>
                  </a:schemeClr>
                </a:solidFill>
              </a:rPr>
              <a:t>emerging theory/</a:t>
            </a:r>
            <a:r>
              <a:rPr lang="en-AU" b="1" dirty="0" smtClean="0">
                <a:solidFill>
                  <a:schemeClr val="accent1">
                    <a:lumMod val="75000"/>
                  </a:schemeClr>
                </a:solidFill>
              </a:rPr>
              <a:t>philosophy of law and human governance </a:t>
            </a:r>
            <a:r>
              <a:rPr lang="en-AU" dirty="0" smtClean="0">
                <a:solidFill>
                  <a:schemeClr val="accent1">
                    <a:lumMod val="75000"/>
                  </a:schemeClr>
                </a:solidFill>
              </a:rPr>
              <a:t>that is based on the idea that humans are only one part of a wider community (the Earth community) and the welfare of each member of this community is dependent on the welfare of the earth as a whole</a:t>
            </a:r>
          </a:p>
          <a:p>
            <a:r>
              <a:rPr lang="en-AU" dirty="0" smtClean="0"/>
              <a:t>Doesn’t exclude humans – just asks us to </a:t>
            </a:r>
            <a:br>
              <a:rPr lang="en-AU" dirty="0" smtClean="0"/>
            </a:br>
            <a:r>
              <a:rPr lang="en-AU" dirty="0" smtClean="0"/>
              <a:t>re-examine our privileged position on earth</a:t>
            </a:r>
            <a:endParaRPr lang="en-AU" dirty="0"/>
          </a:p>
          <a:p>
            <a:pPr lvl="1"/>
            <a:endParaRPr lang="en-AU" dirty="0">
              <a:solidFill>
                <a:srgbClr val="FF0000"/>
              </a:solidFill>
            </a:endParaRPr>
          </a:p>
        </p:txBody>
      </p:sp>
      <p:sp>
        <p:nvSpPr>
          <p:cNvPr id="3" name="Title 2"/>
          <p:cNvSpPr>
            <a:spLocks noGrp="1"/>
          </p:cNvSpPr>
          <p:nvPr>
            <p:ph type="title"/>
          </p:nvPr>
        </p:nvSpPr>
        <p:spPr/>
        <p:txBody>
          <a:bodyPr/>
          <a:lstStyle/>
          <a:p>
            <a:r>
              <a:rPr lang="en-AU" dirty="0" smtClean="0"/>
              <a:t>Earth jurisprudence</a:t>
            </a:r>
            <a:endParaRPr lang="en-AU" dirty="0"/>
          </a:p>
        </p:txBody>
      </p:sp>
    </p:spTree>
    <p:extLst>
      <p:ext uri="{BB962C8B-B14F-4D97-AF65-F5344CB8AC3E}">
        <p14:creationId xmlns:p14="http://schemas.microsoft.com/office/powerpoint/2010/main" val="4062236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‘Wild Law: A Manifesto for Earth Justice’ – Cormac Cullinan (2002)</a:t>
            </a:r>
            <a:endParaRPr lang="en-AU" dirty="0"/>
          </a:p>
        </p:txBody>
      </p:sp>
      <p:sp>
        <p:nvSpPr>
          <p:cNvPr id="5" name="Content Placeholder 4"/>
          <p:cNvSpPr>
            <a:spLocks noGrp="1"/>
          </p:cNvSpPr>
          <p:nvPr>
            <p:ph sz="quarter" idx="2"/>
          </p:nvPr>
        </p:nvSpPr>
        <p:spPr>
          <a:xfrm>
            <a:off x="395536" y="1916832"/>
            <a:ext cx="4040188" cy="3941763"/>
          </a:xfrm>
        </p:spPr>
        <p:txBody>
          <a:bodyPr/>
          <a:lstStyle/>
          <a:p>
            <a:r>
              <a:rPr lang="en-AU" dirty="0" smtClean="0"/>
              <a:t>Response to Berry’s work</a:t>
            </a:r>
          </a:p>
          <a:p>
            <a:r>
              <a:rPr lang="en-AU" dirty="0" smtClean="0"/>
              <a:t>Direct call to the legal profession to embrace Earth Jurisprudence and earth-</a:t>
            </a:r>
            <a:r>
              <a:rPr lang="en-AU" dirty="0" err="1" smtClean="0"/>
              <a:t>centredness</a:t>
            </a:r>
            <a:endParaRPr lang="en-AU" dirty="0" smtClean="0"/>
          </a:p>
          <a:p>
            <a:r>
              <a:rPr lang="en-AU" dirty="0" smtClean="0"/>
              <a:t>(not just about ‘the wild’ or wilderness)</a:t>
            </a:r>
          </a:p>
        </p:txBody>
      </p:sp>
      <p:pic>
        <p:nvPicPr>
          <p:cNvPr id="8" name="Content Placeholder 7" descr="Front Cover"/>
          <p:cNvPicPr>
            <a:picLocks noGrp="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586519" y="1844675"/>
            <a:ext cx="2587413" cy="3941763"/>
          </a:xfrm>
          <a:prstGeom prst="rect">
            <a:avLst/>
          </a:prstGeom>
          <a:noFill/>
          <a:ln>
            <a:noFill/>
          </a:ln>
        </p:spPr>
      </p:pic>
    </p:spTree>
    <p:extLst>
      <p:ext uri="{BB962C8B-B14F-4D97-AF65-F5344CB8AC3E}">
        <p14:creationId xmlns:p14="http://schemas.microsoft.com/office/powerpoint/2010/main" val="2230094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AU" dirty="0"/>
              <a:t>[T]</a:t>
            </a:r>
            <a:r>
              <a:rPr lang="en-AU" dirty="0" err="1"/>
              <a:t>oday</a:t>
            </a:r>
            <a:r>
              <a:rPr lang="en-AU" dirty="0"/>
              <a:t>, legally speaking, it is not possible to murder an animal . . . no matter what the magnitude of the slaughter is or what degree of brutality, depravity or cruelty is involved. At worst one might fall foul of animal cruelty laws (which are probably mainly intended to protect human sensibilities) . . .</a:t>
            </a:r>
          </a:p>
          <a:p>
            <a:endParaRPr lang="en-AU" dirty="0"/>
          </a:p>
          <a:p>
            <a:r>
              <a:rPr lang="en-AU" dirty="0"/>
              <a:t>(Cullinan </a:t>
            </a:r>
            <a:r>
              <a:rPr lang="en-AU" dirty="0" smtClean="0"/>
              <a:t>2011: </a:t>
            </a:r>
            <a:r>
              <a:rPr lang="en-AU" dirty="0"/>
              <a:t>70-1)</a:t>
            </a:r>
          </a:p>
          <a:p>
            <a:endParaRPr lang="en-AU" dirty="0"/>
          </a:p>
        </p:txBody>
      </p:sp>
      <p:sp>
        <p:nvSpPr>
          <p:cNvPr id="7" name="Title 6"/>
          <p:cNvSpPr>
            <a:spLocks noGrp="1"/>
          </p:cNvSpPr>
          <p:nvPr>
            <p:ph type="title"/>
          </p:nvPr>
        </p:nvSpPr>
        <p:spPr/>
        <p:txBody>
          <a:bodyPr/>
          <a:lstStyle/>
          <a:p>
            <a:r>
              <a:rPr lang="en-AU" dirty="0" smtClean="0"/>
              <a:t>Our evolutionary companions</a:t>
            </a:r>
            <a:endParaRPr lang="en-AU" dirty="0"/>
          </a:p>
        </p:txBody>
      </p:sp>
    </p:spTree>
    <p:extLst>
      <p:ext uri="{BB962C8B-B14F-4D97-AF65-F5344CB8AC3E}">
        <p14:creationId xmlns:p14="http://schemas.microsoft.com/office/powerpoint/2010/main" val="3697620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My presentation</a:t>
            </a:r>
            <a:endParaRPr lang="en-AU" dirty="0"/>
          </a:p>
        </p:txBody>
      </p:sp>
      <p:sp>
        <p:nvSpPr>
          <p:cNvPr id="3" name="Content Placeholder 2"/>
          <p:cNvSpPr>
            <a:spLocks noGrp="1"/>
          </p:cNvSpPr>
          <p:nvPr>
            <p:ph idx="1"/>
          </p:nvPr>
        </p:nvSpPr>
        <p:spPr/>
        <p:txBody>
          <a:bodyPr/>
          <a:lstStyle/>
          <a:p>
            <a:r>
              <a:rPr lang="en-AU" dirty="0" smtClean="0"/>
              <a:t>Questions – our relationship with non-human animals, and the role of law</a:t>
            </a:r>
          </a:p>
          <a:p>
            <a:r>
              <a:rPr lang="en-AU" dirty="0" smtClean="0"/>
              <a:t>Overview of Earth jurisprudence</a:t>
            </a:r>
          </a:p>
          <a:p>
            <a:r>
              <a:rPr lang="en-AU" dirty="0" smtClean="0"/>
              <a:t>Questions – differences and intersections between these areas of law </a:t>
            </a:r>
          </a:p>
          <a:p>
            <a:pPr lvl="1"/>
            <a:r>
              <a:rPr lang="en-AU" dirty="0" smtClean="0"/>
              <a:t>Why do these differences exist?</a:t>
            </a:r>
          </a:p>
          <a:p>
            <a:pPr lvl="1"/>
            <a:r>
              <a:rPr lang="en-AU" dirty="0" smtClean="0"/>
              <a:t>Is there a better way to regulate human relationships with animals? (or not?)</a:t>
            </a:r>
          </a:p>
          <a:p>
            <a:pPr lvl="1"/>
            <a:r>
              <a:rPr lang="en-AU" dirty="0" smtClean="0"/>
              <a:t>Trends and issues for discussion</a:t>
            </a:r>
            <a:endParaRPr lang="en-AU" dirty="0"/>
          </a:p>
        </p:txBody>
      </p:sp>
    </p:spTree>
    <p:extLst>
      <p:ext uri="{BB962C8B-B14F-4D97-AF65-F5344CB8AC3E}">
        <p14:creationId xmlns:p14="http://schemas.microsoft.com/office/powerpoint/2010/main" val="38402138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7584" y="908720"/>
            <a:ext cx="3293050" cy="4939575"/>
          </a:xfrm>
        </p:spPr>
      </p:pic>
      <p:pic>
        <p:nvPicPr>
          <p:cNvPr id="6"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36096" y="908720"/>
            <a:ext cx="3240024" cy="4991622"/>
          </a:xfrm>
        </p:spPr>
      </p:pic>
    </p:spTree>
    <p:extLst>
      <p:ext uri="{BB962C8B-B14F-4D97-AF65-F5344CB8AC3E}">
        <p14:creationId xmlns:p14="http://schemas.microsoft.com/office/powerpoint/2010/main" val="32030148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AU" sz="2400" dirty="0" smtClean="0"/>
              <a:t>Environmental law has made great gains (</a:t>
            </a:r>
            <a:r>
              <a:rPr lang="en-AU" sz="2400" dirty="0" err="1" smtClean="0"/>
              <a:t>eg</a:t>
            </a:r>
            <a:r>
              <a:rPr lang="en-AU" sz="2400" dirty="0" smtClean="0"/>
              <a:t> air, water, protected areas) and has held off many destructive developments</a:t>
            </a:r>
          </a:p>
          <a:p>
            <a:r>
              <a:rPr lang="en-AU" sz="2400" dirty="0" smtClean="0"/>
              <a:t>But despite </a:t>
            </a:r>
            <a:r>
              <a:rPr lang="en-AU" sz="2400" dirty="0"/>
              <a:t>the proliferation of environmental laws globally during </a:t>
            </a:r>
            <a:r>
              <a:rPr lang="en-AU" sz="2400" dirty="0" smtClean="0"/>
              <a:t>20</a:t>
            </a:r>
            <a:r>
              <a:rPr lang="en-AU" sz="2400" baseline="30000" dirty="0" smtClean="0"/>
              <a:t>th</a:t>
            </a:r>
            <a:r>
              <a:rPr lang="en-AU" sz="2400" dirty="0"/>
              <a:t> </a:t>
            </a:r>
            <a:r>
              <a:rPr lang="en-AU" sz="2400" dirty="0" smtClean="0"/>
              <a:t>Century</a:t>
            </a:r>
            <a:r>
              <a:rPr lang="en-AU" sz="2400" dirty="0"/>
              <a:t>, the natural world continues to </a:t>
            </a:r>
            <a:r>
              <a:rPr lang="en-AU" sz="2400" dirty="0" smtClean="0"/>
              <a:t>deteriorate</a:t>
            </a:r>
            <a:br>
              <a:rPr lang="en-AU" sz="2400" dirty="0" smtClean="0"/>
            </a:br>
            <a:endParaRPr lang="en-AU" sz="2400" dirty="0"/>
          </a:p>
          <a:p>
            <a:r>
              <a:rPr lang="en-AU" sz="2400" dirty="0" smtClean="0"/>
              <a:t> </a:t>
            </a:r>
            <a:r>
              <a:rPr lang="en-AU" sz="2400" dirty="0" smtClean="0">
                <a:sym typeface="Wingdings" pitchFamily="2" charset="2"/>
              </a:rPr>
              <a:t></a:t>
            </a:r>
            <a:r>
              <a:rPr lang="en-AU" sz="2400" dirty="0" smtClean="0"/>
              <a:t> </a:t>
            </a:r>
            <a:r>
              <a:rPr lang="en-AU" sz="2400" b="1" dirty="0" smtClean="0"/>
              <a:t>Earth Jurisprudence argues environmental law just mitigates around the edges of the problem </a:t>
            </a:r>
          </a:p>
          <a:p>
            <a:r>
              <a:rPr lang="en-AU" sz="2400" b="1" dirty="0" smtClean="0">
                <a:sym typeface="Wingdings" panose="05000000000000000000" pitchFamily="2" charset="2"/>
              </a:rPr>
              <a:t> permits destruction of the natural world</a:t>
            </a:r>
            <a:r>
              <a:rPr lang="en-AU" sz="2400" b="1" dirty="0" smtClean="0"/>
              <a:t/>
            </a:r>
            <a:br>
              <a:rPr lang="en-AU" sz="2400" b="1" dirty="0" smtClean="0"/>
            </a:br>
            <a:r>
              <a:rPr lang="en-AU" sz="2400" dirty="0" smtClean="0">
                <a:sym typeface="Wingdings" pitchFamily="2" charset="2"/>
              </a:rPr>
              <a:t> </a:t>
            </a:r>
            <a:r>
              <a:rPr lang="en-AU" sz="2400" dirty="0" smtClean="0"/>
              <a:t>Anthropocentrism </a:t>
            </a:r>
            <a:r>
              <a:rPr lang="en-AU" sz="2400" dirty="0"/>
              <a:t>+ pro-growth economics </a:t>
            </a:r>
            <a:r>
              <a:rPr lang="en-AU" sz="2400" dirty="0" smtClean="0"/>
              <a:t>= </a:t>
            </a:r>
            <a:r>
              <a:rPr lang="en-AU" sz="2400" dirty="0"/>
              <a:t>pro development legal </a:t>
            </a:r>
            <a:r>
              <a:rPr lang="en-AU" sz="2400" dirty="0" smtClean="0"/>
              <a:t>framework</a:t>
            </a:r>
            <a:br>
              <a:rPr lang="en-AU" sz="2400" dirty="0" smtClean="0"/>
            </a:br>
            <a:endParaRPr lang="en-AU" sz="2400" dirty="0"/>
          </a:p>
          <a:p>
            <a:endParaRPr lang="en-AU" dirty="0"/>
          </a:p>
        </p:txBody>
      </p:sp>
      <p:sp>
        <p:nvSpPr>
          <p:cNvPr id="3" name="Title 2"/>
          <p:cNvSpPr>
            <a:spLocks noGrp="1"/>
          </p:cNvSpPr>
          <p:nvPr>
            <p:ph type="title"/>
          </p:nvPr>
        </p:nvSpPr>
        <p:spPr>
          <a:xfrm>
            <a:off x="323528" y="260648"/>
            <a:ext cx="8229600" cy="1143000"/>
          </a:xfrm>
        </p:spPr>
        <p:txBody>
          <a:bodyPr>
            <a:normAutofit/>
          </a:bodyPr>
          <a:lstStyle/>
          <a:p>
            <a:r>
              <a:rPr lang="en-AU" sz="3200" dirty="0" smtClean="0"/>
              <a:t>How does Earth jurisprudence differ from existing environmental law?</a:t>
            </a:r>
            <a:endParaRPr lang="en-AU" sz="3200" dirty="0"/>
          </a:p>
        </p:txBody>
      </p:sp>
    </p:spTree>
    <p:extLst>
      <p:ext uri="{BB962C8B-B14F-4D97-AF65-F5344CB8AC3E}">
        <p14:creationId xmlns:p14="http://schemas.microsoft.com/office/powerpoint/2010/main" val="41228714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AU" dirty="0" smtClean="0"/>
              <a:t>Elements of Earth Jurisprudence </a:t>
            </a:r>
            <a:endParaRPr lang="en-AU" dirty="0"/>
          </a:p>
        </p:txBody>
      </p:sp>
      <p:sp>
        <p:nvSpPr>
          <p:cNvPr id="7" name="Text Placeholder 6"/>
          <p:cNvSpPr>
            <a:spLocks noGrp="1"/>
          </p:cNvSpPr>
          <p:nvPr>
            <p:ph type="body" idx="1"/>
          </p:nvPr>
        </p:nvSpPr>
        <p:spPr>
          <a:xfrm>
            <a:off x="4860032" y="1412776"/>
            <a:ext cx="4040188" cy="762000"/>
          </a:xfrm>
        </p:spPr>
        <p:txBody>
          <a:bodyPr/>
          <a:lstStyle/>
          <a:p>
            <a:pPr algn="ctr"/>
            <a:r>
              <a:rPr lang="en-AU" dirty="0" smtClean="0"/>
              <a:t>    Earth Jurisprudence	</a:t>
            </a:r>
            <a:endParaRPr lang="en-AU" dirty="0"/>
          </a:p>
        </p:txBody>
      </p:sp>
      <p:sp>
        <p:nvSpPr>
          <p:cNvPr id="9" name="Text Placeholder 8"/>
          <p:cNvSpPr>
            <a:spLocks noGrp="1"/>
          </p:cNvSpPr>
          <p:nvPr>
            <p:ph type="body" sz="half" idx="3"/>
          </p:nvPr>
        </p:nvSpPr>
        <p:spPr>
          <a:xfrm>
            <a:off x="395536" y="1412776"/>
            <a:ext cx="4041775" cy="762000"/>
          </a:xfrm>
        </p:spPr>
        <p:txBody>
          <a:bodyPr>
            <a:normAutofit lnSpcReduction="10000"/>
          </a:bodyPr>
          <a:lstStyle/>
          <a:p>
            <a:pPr algn="ctr"/>
            <a:r>
              <a:rPr lang="en-AU" dirty="0" smtClean="0"/>
              <a:t>Current western legal system</a:t>
            </a:r>
            <a:endParaRPr lang="en-AU" dirty="0"/>
          </a:p>
        </p:txBody>
      </p:sp>
      <p:sp>
        <p:nvSpPr>
          <p:cNvPr id="8" name="Content Placeholder 7"/>
          <p:cNvSpPr>
            <a:spLocks noGrp="1"/>
          </p:cNvSpPr>
          <p:nvPr>
            <p:ph sz="quarter" idx="2"/>
          </p:nvPr>
        </p:nvSpPr>
        <p:spPr>
          <a:xfrm>
            <a:off x="4860032" y="2465512"/>
            <a:ext cx="4040188" cy="4392488"/>
          </a:xfrm>
        </p:spPr>
        <p:txBody>
          <a:bodyPr>
            <a:normAutofit fontScale="70000" lnSpcReduction="20000"/>
          </a:bodyPr>
          <a:lstStyle/>
          <a:p>
            <a:pPr marL="457200" indent="-457200">
              <a:buFont typeface="+mj-lt"/>
              <a:buAutoNum type="arabicPeriod"/>
            </a:pPr>
            <a:r>
              <a:rPr lang="en-AU" sz="2900" b="1" dirty="0">
                <a:solidFill>
                  <a:srgbClr val="FF0000"/>
                </a:solidFill>
              </a:rPr>
              <a:t>‘Great Law’ </a:t>
            </a:r>
            <a:r>
              <a:rPr lang="en-AU" sz="2900" b="1" dirty="0" smtClean="0"/>
              <a:t>- </a:t>
            </a:r>
            <a:r>
              <a:rPr lang="en-AU" sz="2900" b="1" dirty="0"/>
              <a:t>laws of the natural world </a:t>
            </a:r>
            <a:r>
              <a:rPr lang="en-AU" sz="2900" b="1" dirty="0" smtClean="0"/>
              <a:t>‘</a:t>
            </a:r>
            <a:r>
              <a:rPr lang="en-AU" sz="2900" b="1" dirty="0"/>
              <a:t>higher’ than human </a:t>
            </a:r>
            <a:r>
              <a:rPr lang="en-AU" sz="2900" b="1" dirty="0" smtClean="0"/>
              <a:t>laws</a:t>
            </a:r>
          </a:p>
          <a:p>
            <a:pPr marL="457200" indent="-457200">
              <a:buFont typeface="+mj-lt"/>
              <a:buAutoNum type="arabicPeriod"/>
            </a:pPr>
            <a:r>
              <a:rPr lang="en-AU" sz="2900" b="1" dirty="0" smtClean="0">
                <a:solidFill>
                  <a:srgbClr val="FF0000"/>
                </a:solidFill>
              </a:rPr>
              <a:t>‘Earth Community’ </a:t>
            </a:r>
            <a:r>
              <a:rPr lang="en-AU" sz="2900" dirty="0" smtClean="0"/>
              <a:t>- community </a:t>
            </a:r>
            <a:r>
              <a:rPr lang="en-AU" sz="2900" dirty="0"/>
              <a:t>of </a:t>
            </a:r>
            <a:r>
              <a:rPr lang="en-AU" sz="2900" dirty="0" smtClean="0"/>
              <a:t>interdependent subjects</a:t>
            </a:r>
          </a:p>
          <a:p>
            <a:pPr marL="457200" indent="-457200">
              <a:buFont typeface="+mj-lt"/>
              <a:buAutoNum type="arabicPeriod"/>
            </a:pPr>
            <a:r>
              <a:rPr lang="en-AU" sz="2900" b="1" dirty="0" smtClean="0">
                <a:solidFill>
                  <a:srgbClr val="FF0000"/>
                </a:solidFill>
              </a:rPr>
              <a:t>Rights </a:t>
            </a:r>
            <a:r>
              <a:rPr lang="en-AU" sz="2900" b="1" dirty="0">
                <a:solidFill>
                  <a:srgbClr val="FF0000"/>
                </a:solidFill>
              </a:rPr>
              <a:t>of </a:t>
            </a:r>
            <a:r>
              <a:rPr lang="en-AU" sz="2900" b="1" dirty="0" smtClean="0">
                <a:solidFill>
                  <a:srgbClr val="FF0000"/>
                </a:solidFill>
              </a:rPr>
              <a:t>nature </a:t>
            </a:r>
            <a:r>
              <a:rPr lang="en-AU" sz="2900" b="1" dirty="0" smtClean="0"/>
              <a:t>(challenges power of corporations) </a:t>
            </a:r>
          </a:p>
          <a:p>
            <a:pPr marL="457200" indent="-457200">
              <a:buFont typeface="+mj-lt"/>
              <a:buAutoNum type="arabicPeriod"/>
            </a:pPr>
            <a:r>
              <a:rPr lang="en-AU" sz="2900" b="1" dirty="0" smtClean="0">
                <a:solidFill>
                  <a:srgbClr val="FF0000"/>
                </a:solidFill>
              </a:rPr>
              <a:t>Living </a:t>
            </a:r>
            <a:r>
              <a:rPr lang="en-AU" sz="2900" b="1" dirty="0">
                <a:solidFill>
                  <a:srgbClr val="FF0000"/>
                </a:solidFill>
              </a:rPr>
              <a:t>within ecological limits </a:t>
            </a:r>
          </a:p>
          <a:p>
            <a:pPr marL="457200" indent="-457200">
              <a:buFont typeface="+mj-lt"/>
              <a:buAutoNum type="arabicPeriod"/>
            </a:pPr>
            <a:r>
              <a:rPr lang="en-AU" sz="2900" b="1" dirty="0" smtClean="0"/>
              <a:t>Encourages </a:t>
            </a:r>
            <a:r>
              <a:rPr lang="en-AU" sz="2900" b="1" dirty="0">
                <a:solidFill>
                  <a:srgbClr val="FF0000"/>
                </a:solidFill>
              </a:rPr>
              <a:t>diversity</a:t>
            </a:r>
            <a:r>
              <a:rPr lang="en-AU" sz="2900" b="1" dirty="0"/>
              <a:t> in human governance </a:t>
            </a:r>
            <a:r>
              <a:rPr lang="en-AU" sz="2900" b="1" dirty="0" smtClean="0"/>
              <a:t>– cultural pluralism, indigenous knowledge, ‘real’ democracy</a:t>
            </a:r>
            <a:endParaRPr lang="en-AU" sz="2900" b="1" dirty="0"/>
          </a:p>
          <a:p>
            <a:endParaRPr lang="en-AU" dirty="0"/>
          </a:p>
          <a:p>
            <a:endParaRPr lang="en-AU" dirty="0"/>
          </a:p>
          <a:p>
            <a:endParaRPr lang="en-AU" dirty="0"/>
          </a:p>
          <a:p>
            <a:endParaRPr lang="en-AU" dirty="0"/>
          </a:p>
        </p:txBody>
      </p:sp>
      <p:sp>
        <p:nvSpPr>
          <p:cNvPr id="10" name="Content Placeholder 9"/>
          <p:cNvSpPr>
            <a:spLocks noGrp="1"/>
          </p:cNvSpPr>
          <p:nvPr>
            <p:ph sz="quarter" idx="4"/>
          </p:nvPr>
        </p:nvSpPr>
        <p:spPr>
          <a:xfrm>
            <a:off x="467544" y="2514600"/>
            <a:ext cx="4041775" cy="4343400"/>
          </a:xfrm>
        </p:spPr>
        <p:txBody>
          <a:bodyPr>
            <a:normAutofit fontScale="92500" lnSpcReduction="20000"/>
          </a:bodyPr>
          <a:lstStyle/>
          <a:p>
            <a:pPr marL="457200" indent="-457200">
              <a:buFont typeface="+mj-lt"/>
              <a:buAutoNum type="arabicPeriod"/>
            </a:pPr>
            <a:r>
              <a:rPr lang="en-AU" b="1" dirty="0" smtClean="0"/>
              <a:t>Human laws are the highest authority</a:t>
            </a:r>
          </a:p>
          <a:p>
            <a:pPr marL="457200" indent="-457200">
              <a:buFont typeface="+mj-lt"/>
              <a:buAutoNum type="arabicPeriod"/>
            </a:pPr>
            <a:r>
              <a:rPr lang="en-AU" dirty="0" smtClean="0"/>
              <a:t>Nature is a commodity for human use – property, other law reflects this</a:t>
            </a:r>
          </a:p>
          <a:p>
            <a:pPr marL="457200" indent="-457200">
              <a:buFont typeface="+mj-lt"/>
              <a:buAutoNum type="arabicPeriod"/>
            </a:pPr>
            <a:r>
              <a:rPr lang="en-AU" b="1" dirty="0" smtClean="0"/>
              <a:t>Rights for humans &amp; corporations, but not natural world</a:t>
            </a:r>
          </a:p>
          <a:p>
            <a:pPr marL="457200" indent="-457200">
              <a:buFont typeface="+mj-lt"/>
              <a:buAutoNum type="arabicPeriod"/>
            </a:pPr>
            <a:r>
              <a:rPr lang="en-AU" dirty="0"/>
              <a:t>Pro-growth ideology</a:t>
            </a:r>
          </a:p>
          <a:p>
            <a:pPr marL="457200" indent="-457200">
              <a:buFont typeface="+mj-lt"/>
              <a:buAutoNum type="arabicPeriod"/>
            </a:pPr>
            <a:r>
              <a:rPr lang="en-AU" b="1" dirty="0" smtClean="0"/>
              <a:t>Western legal systems often reject cultural diversity (</a:t>
            </a:r>
            <a:r>
              <a:rPr lang="en-AU" b="1" dirty="0" err="1" smtClean="0"/>
              <a:t>eg</a:t>
            </a:r>
            <a:r>
              <a:rPr lang="en-AU" b="1" dirty="0" smtClean="0"/>
              <a:t> frequent exclusion of indigenous knowledge and lore)</a:t>
            </a:r>
            <a:endParaRPr lang="en-AU" b="1" dirty="0"/>
          </a:p>
        </p:txBody>
      </p:sp>
    </p:spTree>
    <p:extLst>
      <p:ext uri="{BB962C8B-B14F-4D97-AF65-F5344CB8AC3E}">
        <p14:creationId xmlns:p14="http://schemas.microsoft.com/office/powerpoint/2010/main" val="24691704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57200" y="1481328"/>
            <a:ext cx="8229600" cy="4972008"/>
          </a:xfrm>
        </p:spPr>
        <p:txBody>
          <a:bodyPr>
            <a:normAutofit fontScale="77500" lnSpcReduction="20000"/>
          </a:bodyPr>
          <a:lstStyle/>
          <a:p>
            <a:r>
              <a:rPr lang="en-AU" dirty="0" smtClean="0"/>
              <a:t>Rights of Nature provisions</a:t>
            </a:r>
          </a:p>
          <a:p>
            <a:pPr lvl="1"/>
            <a:r>
              <a:rPr lang="en-AU" dirty="0"/>
              <a:t>USA – </a:t>
            </a:r>
            <a:r>
              <a:rPr lang="en-AU" dirty="0" smtClean="0"/>
              <a:t>CELDF’s work since 2001 – dozens local </a:t>
            </a:r>
            <a:r>
              <a:rPr lang="en-AU" dirty="0"/>
              <a:t>ordinances, first ‘county’ laws introduced last month</a:t>
            </a:r>
          </a:p>
          <a:p>
            <a:pPr lvl="1"/>
            <a:r>
              <a:rPr lang="en-AU" dirty="0" smtClean="0"/>
              <a:t>Ecuador 2008 – </a:t>
            </a:r>
            <a:r>
              <a:rPr lang="en-AU" dirty="0" smtClean="0"/>
              <a:t>Constitution (successful case – </a:t>
            </a:r>
            <a:r>
              <a:rPr lang="en-AU" dirty="0" err="1" smtClean="0"/>
              <a:t>Vilcabamba</a:t>
            </a:r>
            <a:r>
              <a:rPr lang="en-AU" dirty="0" smtClean="0"/>
              <a:t> River)</a:t>
            </a:r>
            <a:endParaRPr lang="en-AU" dirty="0" smtClean="0"/>
          </a:p>
          <a:p>
            <a:pPr lvl="1"/>
            <a:r>
              <a:rPr lang="en-AU" dirty="0" smtClean="0"/>
              <a:t>Bolivia 2010 – Act for Rights of Mother Earth</a:t>
            </a:r>
          </a:p>
          <a:p>
            <a:pPr lvl="1"/>
            <a:r>
              <a:rPr lang="en-AU" dirty="0" smtClean="0">
                <a:solidFill>
                  <a:srgbClr val="FF0000"/>
                </a:solidFill>
              </a:rPr>
              <a:t>2010 Universal Declaration of the Rights of Mother Earth</a:t>
            </a:r>
          </a:p>
          <a:p>
            <a:pPr lvl="2"/>
            <a:r>
              <a:rPr lang="en-AU" dirty="0" smtClean="0">
                <a:solidFill>
                  <a:srgbClr val="FF0000"/>
                </a:solidFill>
              </a:rPr>
              <a:t>30,000 people from 100 countries</a:t>
            </a:r>
          </a:p>
          <a:p>
            <a:r>
              <a:rPr lang="en-AU" dirty="0" smtClean="0"/>
              <a:t>New Zealand – rights granted to natural systems under Treaty of Waitangi processes (Maori negotiations with Government) – </a:t>
            </a:r>
            <a:r>
              <a:rPr lang="en-AU" dirty="0" err="1" smtClean="0"/>
              <a:t>eg</a:t>
            </a:r>
            <a:r>
              <a:rPr lang="en-AU" dirty="0" smtClean="0"/>
              <a:t> </a:t>
            </a:r>
            <a:r>
              <a:rPr lang="en-AU" dirty="0" err="1" smtClean="0"/>
              <a:t>Whanganui</a:t>
            </a:r>
            <a:r>
              <a:rPr lang="en-AU" dirty="0" smtClean="0"/>
              <a:t> River granted legal personhood rights + </a:t>
            </a:r>
            <a:r>
              <a:rPr lang="en-AU" dirty="0" err="1" smtClean="0"/>
              <a:t>Urewara</a:t>
            </a:r>
            <a:r>
              <a:rPr lang="en-AU" dirty="0" smtClean="0"/>
              <a:t> forest </a:t>
            </a:r>
            <a:r>
              <a:rPr lang="en-AU" dirty="0" smtClean="0"/>
              <a:t>ecosystem</a:t>
            </a:r>
          </a:p>
          <a:p>
            <a:r>
              <a:rPr lang="en-AU" dirty="0" smtClean="0"/>
              <a:t>Also worth noting – </a:t>
            </a:r>
          </a:p>
          <a:p>
            <a:pPr lvl="1"/>
            <a:r>
              <a:rPr lang="en-AU" dirty="0" smtClean="0"/>
              <a:t>Legal recognition of non-human animals</a:t>
            </a:r>
          </a:p>
          <a:p>
            <a:pPr lvl="1"/>
            <a:r>
              <a:rPr lang="en-AU" dirty="0" err="1" smtClean="0"/>
              <a:t>Eg</a:t>
            </a:r>
            <a:r>
              <a:rPr lang="en-AU" dirty="0" smtClean="0"/>
              <a:t> 2002 – Swiss Constitution recognises companion animals as living beings with legal status, not just objects (Antoine </a:t>
            </a:r>
            <a:r>
              <a:rPr lang="en-AU" dirty="0" err="1" smtClean="0"/>
              <a:t>Goetschel’s</a:t>
            </a:r>
            <a:r>
              <a:rPr lang="en-AU" dirty="0" smtClean="0"/>
              <a:t> trip to Australia earlier this year)</a:t>
            </a:r>
          </a:p>
          <a:p>
            <a:pPr lvl="1"/>
            <a:r>
              <a:rPr lang="en-AU" dirty="0" smtClean="0"/>
              <a:t>2013 – India recognised legal rights of dolphins/cetaceans </a:t>
            </a:r>
          </a:p>
          <a:p>
            <a:pPr lvl="1"/>
            <a:r>
              <a:rPr lang="en-AU" dirty="0" smtClean="0"/>
              <a:t>Growing recognition of rights for non-human earthlings</a:t>
            </a:r>
            <a:endParaRPr lang="en-AU" dirty="0"/>
          </a:p>
        </p:txBody>
      </p:sp>
      <p:sp>
        <p:nvSpPr>
          <p:cNvPr id="7" name="Title 6"/>
          <p:cNvSpPr>
            <a:spLocks noGrp="1"/>
          </p:cNvSpPr>
          <p:nvPr>
            <p:ph type="title"/>
          </p:nvPr>
        </p:nvSpPr>
        <p:spPr/>
        <p:txBody>
          <a:bodyPr>
            <a:normAutofit fontScale="90000"/>
          </a:bodyPr>
          <a:lstStyle/>
          <a:p>
            <a:r>
              <a:rPr lang="en-AU" dirty="0" smtClean="0"/>
              <a:t>Rights of Nature – global trends</a:t>
            </a:r>
            <a:endParaRPr lang="en-AU" dirty="0"/>
          </a:p>
        </p:txBody>
      </p:sp>
    </p:spTree>
    <p:extLst>
      <p:ext uri="{BB962C8B-B14F-4D97-AF65-F5344CB8AC3E}">
        <p14:creationId xmlns:p14="http://schemas.microsoft.com/office/powerpoint/2010/main" val="25542285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686800" cy="5376672"/>
          </a:xfrm>
        </p:spPr>
        <p:txBody>
          <a:bodyPr>
            <a:normAutofit fontScale="32500" lnSpcReduction="20000"/>
          </a:bodyPr>
          <a:lstStyle/>
          <a:p>
            <a:endParaRPr lang="en-AU" dirty="0" smtClean="0"/>
          </a:p>
          <a:p>
            <a:r>
              <a:rPr lang="en-AU" sz="4900" b="1" dirty="0"/>
              <a:t>Article 1. Mother Earth</a:t>
            </a:r>
            <a:endParaRPr lang="en-AU" sz="4900" dirty="0"/>
          </a:p>
          <a:p>
            <a:r>
              <a:rPr lang="en-AU" sz="4900" dirty="0"/>
              <a:t>(1)  Mother Earth is a living being.</a:t>
            </a:r>
          </a:p>
          <a:p>
            <a:r>
              <a:rPr lang="en-AU" sz="4900" dirty="0"/>
              <a:t>(2)  Mother Earth is a unique, indivisible, self-regulating community of interrelated beings that sustains, contains and reproduces all beings.</a:t>
            </a:r>
          </a:p>
          <a:p>
            <a:r>
              <a:rPr lang="en-AU" sz="4900" dirty="0"/>
              <a:t>(3)  Each being is defined by its relationships as an integral part of Mother Earth.</a:t>
            </a:r>
          </a:p>
          <a:p>
            <a:r>
              <a:rPr lang="en-AU" sz="4900" dirty="0"/>
              <a:t>(4)  </a:t>
            </a:r>
            <a:r>
              <a:rPr lang="en-AU" sz="4900" b="1" dirty="0"/>
              <a:t>The inherent rights of Mother Earth are inalienable in that they arise from the same source as existence.</a:t>
            </a:r>
          </a:p>
          <a:p>
            <a:r>
              <a:rPr lang="en-AU" sz="4900" dirty="0"/>
              <a:t>(5)  Mother Earth and all beings are entitled to all the inherent rights recognized in this Declaration without distinction of any kind, such as may be made between organic and inorganic beings, species, origin, use to human beings, or any other status.</a:t>
            </a:r>
          </a:p>
          <a:p>
            <a:r>
              <a:rPr lang="en-AU" sz="4900" dirty="0"/>
              <a:t>(6)  </a:t>
            </a:r>
            <a:r>
              <a:rPr lang="en-AU" sz="4900" b="1" dirty="0">
                <a:solidFill>
                  <a:srgbClr val="FF0000"/>
                </a:solidFill>
              </a:rPr>
              <a:t>Just as human beings have human rights, all other beings also have rights which are specific to their species or kind and appropriate for their role and function within the communities within which they exist.</a:t>
            </a:r>
          </a:p>
          <a:p>
            <a:r>
              <a:rPr lang="en-AU" sz="4900" dirty="0"/>
              <a:t>(7)  The rights of each being are limited by the rights of other beings and any conflict between their rights must be resolved in a way that maintains the integrity, balance and health of Mother Earth.</a:t>
            </a:r>
          </a:p>
          <a:p>
            <a:endParaRPr lang="en-AU" dirty="0"/>
          </a:p>
          <a:p>
            <a:endParaRPr lang="en-AU" dirty="0" smtClean="0"/>
          </a:p>
          <a:p>
            <a:r>
              <a:rPr lang="en-AU" sz="4900" dirty="0" smtClean="0">
                <a:hlinkClick r:id="rId2"/>
              </a:rPr>
              <a:t>http</a:t>
            </a:r>
            <a:r>
              <a:rPr lang="en-AU" sz="4900" dirty="0">
                <a:hlinkClick r:id="rId2"/>
              </a:rPr>
              <a:t>://pwccc.wordpress.com/programa</a:t>
            </a:r>
            <a:r>
              <a:rPr lang="en-AU" sz="4900" dirty="0" smtClean="0">
                <a:hlinkClick r:id="rId2"/>
              </a:rPr>
              <a:t>/</a:t>
            </a:r>
            <a:r>
              <a:rPr lang="en-AU" sz="4900" dirty="0" smtClean="0"/>
              <a:t> </a:t>
            </a:r>
            <a:endParaRPr lang="en-AU" sz="4900" dirty="0"/>
          </a:p>
        </p:txBody>
      </p:sp>
      <p:sp>
        <p:nvSpPr>
          <p:cNvPr id="3" name="Title 2"/>
          <p:cNvSpPr>
            <a:spLocks noGrp="1"/>
          </p:cNvSpPr>
          <p:nvPr>
            <p:ph type="title"/>
          </p:nvPr>
        </p:nvSpPr>
        <p:spPr/>
        <p:txBody>
          <a:bodyPr>
            <a:normAutofit fontScale="90000"/>
          </a:bodyPr>
          <a:lstStyle/>
          <a:p>
            <a:r>
              <a:rPr lang="en-AU" dirty="0" smtClean="0"/>
              <a:t>Universal Declaration of the Rights of Mother Earth</a:t>
            </a:r>
            <a:endParaRPr lang="en-AU" dirty="0"/>
          </a:p>
        </p:txBody>
      </p:sp>
    </p:spTree>
    <p:extLst>
      <p:ext uri="{BB962C8B-B14F-4D97-AF65-F5344CB8AC3E}">
        <p14:creationId xmlns:p14="http://schemas.microsoft.com/office/powerpoint/2010/main" val="1472873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AU" dirty="0"/>
              <a:t>Animal law – </a:t>
            </a:r>
            <a:r>
              <a:rPr lang="en-AU" dirty="0" smtClean="0"/>
              <a:t>prevention of cruelty laws since colonial settlement; emergence as a strong field since1990s</a:t>
            </a:r>
            <a:endParaRPr lang="en-AU" dirty="0"/>
          </a:p>
          <a:p>
            <a:r>
              <a:rPr lang="en-AU" dirty="0"/>
              <a:t>Earth Jurisprudence – 21</a:t>
            </a:r>
            <a:r>
              <a:rPr lang="en-AU" baseline="30000" dirty="0"/>
              <a:t>st</a:t>
            </a:r>
            <a:r>
              <a:rPr lang="en-AU" dirty="0"/>
              <a:t> Century</a:t>
            </a:r>
          </a:p>
          <a:p>
            <a:r>
              <a:rPr lang="en-AU" dirty="0" smtClean="0"/>
              <a:t>Core areas of examination</a:t>
            </a:r>
          </a:p>
          <a:p>
            <a:pPr lvl="1"/>
            <a:r>
              <a:rPr lang="en-AU" dirty="0" smtClean="0"/>
              <a:t>Both critique current law for allowing exploitation of animals</a:t>
            </a:r>
          </a:p>
          <a:p>
            <a:pPr lvl="1"/>
            <a:r>
              <a:rPr lang="en-AU" dirty="0" smtClean="0"/>
              <a:t>Both include rights based </a:t>
            </a:r>
            <a:r>
              <a:rPr lang="en-AU" dirty="0"/>
              <a:t>discourse – </a:t>
            </a:r>
            <a:r>
              <a:rPr lang="en-AU" dirty="0" smtClean="0"/>
              <a:t>shift from </a:t>
            </a:r>
            <a:r>
              <a:rPr lang="en-AU" dirty="0"/>
              <a:t>objects to subjects</a:t>
            </a:r>
          </a:p>
          <a:p>
            <a:pPr lvl="1"/>
            <a:r>
              <a:rPr lang="en-AU" dirty="0" smtClean="0"/>
              <a:t>Wild law doesn’t differentiate species by sentience or other ‘categories’ - everything has a place in the Earth community</a:t>
            </a:r>
          </a:p>
          <a:p>
            <a:pPr lvl="1"/>
            <a:r>
              <a:rPr lang="en-AU" dirty="0" smtClean="0"/>
              <a:t>Reforming property doctrine – wild law calls for radical transformation</a:t>
            </a:r>
            <a:endParaRPr lang="en-AU" dirty="0"/>
          </a:p>
        </p:txBody>
      </p:sp>
      <p:sp>
        <p:nvSpPr>
          <p:cNvPr id="3" name="Title 2"/>
          <p:cNvSpPr>
            <a:spLocks noGrp="1"/>
          </p:cNvSpPr>
          <p:nvPr>
            <p:ph type="title"/>
          </p:nvPr>
        </p:nvSpPr>
        <p:spPr/>
        <p:txBody>
          <a:bodyPr>
            <a:normAutofit/>
          </a:bodyPr>
          <a:lstStyle/>
          <a:p>
            <a:r>
              <a:rPr lang="en-AU" sz="3200" dirty="0" smtClean="0"/>
              <a:t>Steven White “Wild law and animal law: some commonalities and differences”</a:t>
            </a:r>
            <a:endParaRPr lang="en-AU" sz="3200" dirty="0"/>
          </a:p>
        </p:txBody>
      </p:sp>
    </p:spTree>
    <p:extLst>
      <p:ext uri="{BB962C8B-B14F-4D97-AF65-F5344CB8AC3E}">
        <p14:creationId xmlns:p14="http://schemas.microsoft.com/office/powerpoint/2010/main" val="3679481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AU" dirty="0" smtClean="0"/>
              <a:t>What would an earth centred legal system look like?</a:t>
            </a:r>
          </a:p>
          <a:p>
            <a:pPr lvl="1"/>
            <a:r>
              <a:rPr lang="en-AU" dirty="0" smtClean="0"/>
              <a:t>Earth first – ecological integrity</a:t>
            </a:r>
          </a:p>
          <a:p>
            <a:r>
              <a:rPr lang="en-AU" dirty="0" smtClean="0"/>
              <a:t>What would it permit and prevent in society?</a:t>
            </a:r>
          </a:p>
          <a:p>
            <a:pPr lvl="1"/>
            <a:r>
              <a:rPr lang="en-AU" dirty="0" err="1" smtClean="0"/>
              <a:t>Eg</a:t>
            </a:r>
            <a:r>
              <a:rPr lang="en-AU" dirty="0" smtClean="0"/>
              <a:t> factory farming does not fit within a vision of Earth jurisprudence; small scale, sustainable organic farms can.  But is this enough?</a:t>
            </a:r>
          </a:p>
          <a:p>
            <a:r>
              <a:rPr lang="en-AU" dirty="0" smtClean="0"/>
              <a:t>How would we frame legal recognition and protection of animals?</a:t>
            </a:r>
          </a:p>
          <a:p>
            <a:r>
              <a:rPr lang="en-AU" dirty="0" smtClean="0"/>
              <a:t>How do we get there from here?</a:t>
            </a:r>
          </a:p>
          <a:p>
            <a:pPr lvl="1"/>
            <a:r>
              <a:rPr lang="en-AU" dirty="0" smtClean="0"/>
              <a:t>Reminder: civil society movements – votes for women; abolition of slavery</a:t>
            </a:r>
          </a:p>
        </p:txBody>
      </p:sp>
      <p:sp>
        <p:nvSpPr>
          <p:cNvPr id="3" name="Title 2"/>
          <p:cNvSpPr>
            <a:spLocks noGrp="1"/>
          </p:cNvSpPr>
          <p:nvPr>
            <p:ph type="title"/>
          </p:nvPr>
        </p:nvSpPr>
        <p:spPr/>
        <p:txBody>
          <a:bodyPr/>
          <a:lstStyle/>
          <a:p>
            <a:r>
              <a:rPr lang="en-AU" dirty="0" smtClean="0"/>
              <a:t>More questions</a:t>
            </a:r>
            <a:endParaRPr lang="en-AU" dirty="0"/>
          </a:p>
        </p:txBody>
      </p:sp>
    </p:spTree>
    <p:extLst>
      <p:ext uri="{BB962C8B-B14F-4D97-AF65-F5344CB8AC3E}">
        <p14:creationId xmlns:p14="http://schemas.microsoft.com/office/powerpoint/2010/main" val="5825114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404664"/>
            <a:ext cx="4881004" cy="5727046"/>
          </a:xfrm>
        </p:spPr>
      </p:pic>
    </p:spTree>
    <p:extLst>
      <p:ext uri="{BB962C8B-B14F-4D97-AF65-F5344CB8AC3E}">
        <p14:creationId xmlns:p14="http://schemas.microsoft.com/office/powerpoint/2010/main" val="19967464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AU" dirty="0" smtClean="0"/>
              <a:t>Why do our laws treat different animals differently?</a:t>
            </a:r>
          </a:p>
          <a:p>
            <a:r>
              <a:rPr lang="en-AU" dirty="0" smtClean="0"/>
              <a:t>Are our laws adequate?</a:t>
            </a:r>
          </a:p>
          <a:p>
            <a:r>
              <a:rPr lang="en-AU" dirty="0" smtClean="0"/>
              <a:t>In light of current political trends – retreat of the state, regression of environmental laws (and civil rights) – </a:t>
            </a:r>
          </a:p>
          <a:p>
            <a:pPr lvl="1"/>
            <a:r>
              <a:rPr lang="en-AU" dirty="0"/>
              <a:t>W</a:t>
            </a:r>
            <a:r>
              <a:rPr lang="en-AU" dirty="0" smtClean="0"/>
              <a:t>hat can we do to ensure the protection and just treatment of our evolutionary companions?</a:t>
            </a:r>
          </a:p>
          <a:p>
            <a:pPr lvl="1"/>
            <a:r>
              <a:rPr lang="en-AU" dirty="0" smtClean="0"/>
              <a:t>How do we handle increasing responsibilities being pushed back onto civil society?  </a:t>
            </a:r>
            <a:endParaRPr lang="en-AU" dirty="0"/>
          </a:p>
        </p:txBody>
      </p:sp>
      <p:sp>
        <p:nvSpPr>
          <p:cNvPr id="3" name="Title 2"/>
          <p:cNvSpPr>
            <a:spLocks noGrp="1"/>
          </p:cNvSpPr>
          <p:nvPr>
            <p:ph type="title"/>
          </p:nvPr>
        </p:nvSpPr>
        <p:spPr/>
        <p:txBody>
          <a:bodyPr/>
          <a:lstStyle/>
          <a:p>
            <a:r>
              <a:rPr lang="en-AU" dirty="0" smtClean="0"/>
              <a:t>Issues for discussion</a:t>
            </a:r>
            <a:endParaRPr lang="en-AU" dirty="0"/>
          </a:p>
        </p:txBody>
      </p:sp>
    </p:spTree>
    <p:extLst>
      <p:ext uri="{BB962C8B-B14F-4D97-AF65-F5344CB8AC3E}">
        <p14:creationId xmlns:p14="http://schemas.microsoft.com/office/powerpoint/2010/main" val="34379327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15659"/>
            <a:ext cx="4734055" cy="6842341"/>
          </a:xfrm>
        </p:spPr>
      </p:pic>
    </p:spTree>
    <p:extLst>
      <p:ext uri="{BB962C8B-B14F-4D97-AF65-F5344CB8AC3E}">
        <p14:creationId xmlns:p14="http://schemas.microsoft.com/office/powerpoint/2010/main" val="34947024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Patrick the Wombat</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250" y="1962944"/>
            <a:ext cx="5905500" cy="3562350"/>
          </a:xfrm>
        </p:spPr>
      </p:pic>
      <p:sp>
        <p:nvSpPr>
          <p:cNvPr id="3" name="TextBox 2"/>
          <p:cNvSpPr txBox="1"/>
          <p:nvPr/>
        </p:nvSpPr>
        <p:spPr>
          <a:xfrm>
            <a:off x="2902429" y="5947703"/>
            <a:ext cx="6085320" cy="646331"/>
          </a:xfrm>
          <a:prstGeom prst="rect">
            <a:avLst/>
          </a:prstGeom>
          <a:noFill/>
        </p:spPr>
        <p:txBody>
          <a:bodyPr wrap="none" rtlCol="0">
            <a:spAutoFit/>
          </a:bodyPr>
          <a:lstStyle/>
          <a:p>
            <a:r>
              <a:rPr lang="en-AU" dirty="0" smtClean="0"/>
              <a:t>Legal relationship? Native animal; in animal reserve; </a:t>
            </a:r>
          </a:p>
          <a:p>
            <a:r>
              <a:rPr lang="en-AU" dirty="0" smtClean="0"/>
              <a:t>unable to be returned to the wild</a:t>
            </a:r>
          </a:p>
        </p:txBody>
      </p:sp>
    </p:spTree>
    <p:extLst>
      <p:ext uri="{BB962C8B-B14F-4D97-AF65-F5344CB8AC3E}">
        <p14:creationId xmlns:p14="http://schemas.microsoft.com/office/powerpoint/2010/main" val="2709919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err="1" smtClean="0"/>
              <a:t>Raz</a:t>
            </a:r>
            <a:r>
              <a:rPr lang="en-AU" dirty="0" smtClean="0"/>
              <a:t> the </a:t>
            </a:r>
            <a:r>
              <a:rPr lang="en-AU" dirty="0" err="1" smtClean="0"/>
              <a:t>Wonderdog</a:t>
            </a:r>
            <a:endParaRPr lang="en-AU"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34397" y="1412776"/>
            <a:ext cx="5838088" cy="4360548"/>
          </a:xfrm>
        </p:spPr>
      </p:pic>
      <p:sp>
        <p:nvSpPr>
          <p:cNvPr id="5" name="TextBox 4"/>
          <p:cNvSpPr txBox="1"/>
          <p:nvPr/>
        </p:nvSpPr>
        <p:spPr>
          <a:xfrm>
            <a:off x="2915816" y="5949280"/>
            <a:ext cx="4456669" cy="646331"/>
          </a:xfrm>
          <a:prstGeom prst="rect">
            <a:avLst/>
          </a:prstGeom>
          <a:noFill/>
        </p:spPr>
        <p:txBody>
          <a:bodyPr wrap="none" rtlCol="0">
            <a:spAutoFit/>
          </a:bodyPr>
          <a:lstStyle/>
          <a:p>
            <a:r>
              <a:rPr lang="en-AU" dirty="0" smtClean="0"/>
              <a:t>Legal relationship? Companion animal</a:t>
            </a:r>
          </a:p>
          <a:p>
            <a:r>
              <a:rPr lang="en-AU" dirty="0" smtClean="0"/>
              <a:t>Legal personhood in </a:t>
            </a:r>
            <a:r>
              <a:rPr lang="en-AU" dirty="0" smtClean="0"/>
              <a:t>Switzerland</a:t>
            </a:r>
            <a:endParaRPr lang="en-AU" dirty="0" smtClean="0"/>
          </a:p>
        </p:txBody>
      </p:sp>
    </p:spTree>
    <p:extLst>
      <p:ext uri="{BB962C8B-B14F-4D97-AF65-F5344CB8AC3E}">
        <p14:creationId xmlns:p14="http://schemas.microsoft.com/office/powerpoint/2010/main" val="4171118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Carrie the Koala</a:t>
            </a:r>
            <a:endParaRPr lang="en-AU"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79712" y="1484784"/>
            <a:ext cx="3392395" cy="4525962"/>
          </a:xfrm>
        </p:spPr>
      </p:pic>
      <p:sp>
        <p:nvSpPr>
          <p:cNvPr id="4" name="TextBox 3"/>
          <p:cNvSpPr txBox="1"/>
          <p:nvPr/>
        </p:nvSpPr>
        <p:spPr>
          <a:xfrm>
            <a:off x="5921607" y="1916832"/>
            <a:ext cx="2610833" cy="1754326"/>
          </a:xfrm>
          <a:prstGeom prst="rect">
            <a:avLst/>
          </a:prstGeom>
          <a:noFill/>
        </p:spPr>
        <p:txBody>
          <a:bodyPr wrap="square" rtlCol="0">
            <a:spAutoFit/>
          </a:bodyPr>
          <a:lstStyle/>
          <a:p>
            <a:r>
              <a:rPr lang="en-AU" dirty="0" smtClean="0"/>
              <a:t>Legal relationship? Native animal; rescued from the wild; to be returned to the wild (</a:t>
            </a:r>
            <a:r>
              <a:rPr lang="en-AU" dirty="0" smtClean="0"/>
              <a:t>euthanasia</a:t>
            </a:r>
            <a:r>
              <a:rPr lang="en-AU" dirty="0" smtClean="0"/>
              <a:t>?)</a:t>
            </a:r>
          </a:p>
        </p:txBody>
      </p:sp>
    </p:spTree>
    <p:extLst>
      <p:ext uri="{BB962C8B-B14F-4D97-AF65-F5344CB8AC3E}">
        <p14:creationId xmlns:p14="http://schemas.microsoft.com/office/powerpoint/2010/main" val="2032930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Katrina the Cow</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739110"/>
            <a:ext cx="5184576" cy="3309304"/>
          </a:xfrm>
        </p:spPr>
      </p:pic>
      <p:sp>
        <p:nvSpPr>
          <p:cNvPr id="5" name="TextBox 4"/>
          <p:cNvSpPr txBox="1"/>
          <p:nvPr/>
        </p:nvSpPr>
        <p:spPr>
          <a:xfrm>
            <a:off x="2123728" y="5579948"/>
            <a:ext cx="4453463" cy="369332"/>
          </a:xfrm>
          <a:prstGeom prst="rect">
            <a:avLst/>
          </a:prstGeom>
          <a:noFill/>
        </p:spPr>
        <p:txBody>
          <a:bodyPr wrap="none" rtlCol="0">
            <a:spAutoFit/>
          </a:bodyPr>
          <a:lstStyle/>
          <a:p>
            <a:r>
              <a:rPr lang="en-AU" dirty="0" smtClean="0"/>
              <a:t>Legal relationship? Farm/stock animal</a:t>
            </a:r>
          </a:p>
        </p:txBody>
      </p:sp>
    </p:spTree>
    <p:extLst>
      <p:ext uri="{BB962C8B-B14F-4D97-AF65-F5344CB8AC3E}">
        <p14:creationId xmlns:p14="http://schemas.microsoft.com/office/powerpoint/2010/main" val="3720654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908720"/>
            <a:ext cx="7965378" cy="5056038"/>
          </a:xfrm>
        </p:spPr>
      </p:pic>
    </p:spTree>
    <p:extLst>
      <p:ext uri="{BB962C8B-B14F-4D97-AF65-F5344CB8AC3E}">
        <p14:creationId xmlns:p14="http://schemas.microsoft.com/office/powerpoint/2010/main" val="40564710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196</TotalTime>
  <Words>1358</Words>
  <Application>Microsoft Office PowerPoint</Application>
  <PresentationFormat>On-screen Show (4:3)</PresentationFormat>
  <Paragraphs>179</Paragraphs>
  <Slides>38</Slides>
  <Notes>1</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Concourse</vt:lpstr>
      <vt:lpstr>Protecting our  evolutionary companions - do our laws measure up?</vt:lpstr>
      <vt:lpstr>Today’s seminar</vt:lpstr>
      <vt:lpstr>My presentation</vt:lpstr>
      <vt:lpstr>PowerPoint Presentation</vt:lpstr>
      <vt:lpstr>Patrick the Wombat</vt:lpstr>
      <vt:lpstr>Raz the Wonderdog</vt:lpstr>
      <vt:lpstr>Carrie the Koala</vt:lpstr>
      <vt:lpstr>Katrina the Cow</vt:lpstr>
      <vt:lpstr>PowerPoint Presentation</vt:lpstr>
      <vt:lpstr>Donald the Dolphin</vt:lpstr>
      <vt:lpstr>Henny Penny</vt:lpstr>
      <vt:lpstr>PowerPoint Presentation</vt:lpstr>
      <vt:lpstr>Robert and Ralph the Roos</vt:lpstr>
      <vt:lpstr>Sybil the Sea Slug</vt:lpstr>
      <vt:lpstr>What about the Great Barrier Reef?</vt:lpstr>
      <vt:lpstr>PowerPoint Presentation</vt:lpstr>
      <vt:lpstr>PowerPoint Presentation</vt:lpstr>
      <vt:lpstr>PowerPoint Presentation</vt:lpstr>
      <vt:lpstr>Ecological crisis</vt:lpstr>
      <vt:lpstr>Consuming the Earth</vt:lpstr>
      <vt:lpstr>Human responses</vt:lpstr>
      <vt:lpstr>The work of Thomas Berry (1914-2009)</vt:lpstr>
      <vt:lpstr>The Universe Story (1994) </vt:lpstr>
      <vt:lpstr>The Great Work: Our Way into the Future (1999)</vt:lpstr>
      <vt:lpstr>PowerPoint Presentation</vt:lpstr>
      <vt:lpstr>PowerPoint Presentation</vt:lpstr>
      <vt:lpstr>Earth jurisprudence</vt:lpstr>
      <vt:lpstr>‘Wild Law: A Manifesto for Earth Justice’ – Cormac Cullinan (2002)</vt:lpstr>
      <vt:lpstr>Our evolutionary companions</vt:lpstr>
      <vt:lpstr>PowerPoint Presentation</vt:lpstr>
      <vt:lpstr>How does Earth jurisprudence differ from existing environmental law?</vt:lpstr>
      <vt:lpstr>Elements of Earth Jurisprudence </vt:lpstr>
      <vt:lpstr>Rights of Nature – global trends</vt:lpstr>
      <vt:lpstr>Universal Declaration of the Rights of Mother Earth</vt:lpstr>
      <vt:lpstr>Steven White “Wild law and animal law: some commonalities and differences”</vt:lpstr>
      <vt:lpstr>More questions</vt:lpstr>
      <vt:lpstr>PowerPoint Presentation</vt:lpstr>
      <vt:lpstr>Issues for 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ecocide, rights of nature and earth centred law and governance</dc:title>
  <dc:creator>PC Owner</dc:creator>
  <cp:lastModifiedBy>PC Owner</cp:lastModifiedBy>
  <cp:revision>32</cp:revision>
  <dcterms:created xsi:type="dcterms:W3CDTF">2014-03-12T02:45:33Z</dcterms:created>
  <dcterms:modified xsi:type="dcterms:W3CDTF">2014-05-08T20:06:53Z</dcterms:modified>
</cp:coreProperties>
</file>