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57" r:id="rId3"/>
    <p:sldId id="260" r:id="rId4"/>
    <p:sldId id="261" r:id="rId5"/>
    <p:sldId id="262" r:id="rId6"/>
    <p:sldId id="263" r:id="rId7"/>
    <p:sldId id="258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</p:sldIdLst>
  <p:sldSz cx="9144000" cy="6858000" type="screen4x3"/>
  <p:notesSz cx="6858000" cy="9144000"/>
  <p:defaultTextStyle>
    <a:defPPr>
      <a:defRPr lang="en-AU"/>
    </a:defPPr>
    <a:lvl1pPr algn="l" rtl="0" fontAlgn="base">
      <a:spcBef>
        <a:spcPct val="20000"/>
      </a:spcBef>
      <a:spcAft>
        <a:spcPct val="0"/>
      </a:spcAft>
      <a:buChar char="•"/>
      <a:defRPr sz="15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20000"/>
      </a:spcBef>
      <a:spcAft>
        <a:spcPct val="0"/>
      </a:spcAft>
      <a:buChar char="•"/>
      <a:defRPr sz="15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20000"/>
      </a:spcBef>
      <a:spcAft>
        <a:spcPct val="0"/>
      </a:spcAft>
      <a:buChar char="•"/>
      <a:defRPr sz="15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20000"/>
      </a:spcBef>
      <a:spcAft>
        <a:spcPct val="0"/>
      </a:spcAft>
      <a:buChar char="•"/>
      <a:defRPr sz="15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20000"/>
      </a:spcBef>
      <a:spcAft>
        <a:spcPct val="0"/>
      </a:spcAft>
      <a:buChar char="•"/>
      <a:defRPr sz="15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5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5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5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5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51" autoAdjust="0"/>
    <p:restoredTop sz="94689" autoAdjust="0"/>
  </p:normalViewPr>
  <p:slideViewPr>
    <p:cSldViewPr>
      <p:cViewPr varScale="1">
        <p:scale>
          <a:sx n="119" d="100"/>
          <a:sy n="119" d="100"/>
        </p:scale>
        <p:origin x="-22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200"/>
            </a:lvl1pPr>
          </a:lstStyle>
          <a:p>
            <a:endParaRPr lang="en-AU" altLang="en-US" dirty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200"/>
            </a:lvl1pPr>
          </a:lstStyle>
          <a:p>
            <a:endParaRPr lang="en-AU" altLang="en-US" dirty="0"/>
          </a:p>
        </p:txBody>
      </p:sp>
      <p:sp>
        <p:nvSpPr>
          <p:cNvPr id="2765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76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altLang="en-US" smtClean="0"/>
              <a:t>Click to edit Master text styles</a:t>
            </a:r>
          </a:p>
          <a:p>
            <a:pPr lvl="1"/>
            <a:r>
              <a:rPr lang="en-AU" altLang="en-US" smtClean="0"/>
              <a:t>Second level</a:t>
            </a:r>
          </a:p>
          <a:p>
            <a:pPr lvl="2"/>
            <a:r>
              <a:rPr lang="en-AU" altLang="en-US" smtClean="0"/>
              <a:t>Third level</a:t>
            </a:r>
          </a:p>
          <a:p>
            <a:pPr lvl="3"/>
            <a:r>
              <a:rPr lang="en-AU" altLang="en-US" smtClean="0"/>
              <a:t>Fourth level</a:t>
            </a:r>
          </a:p>
          <a:p>
            <a:pPr lvl="4"/>
            <a:r>
              <a:rPr lang="en-AU" altLang="en-US" smtClean="0"/>
              <a:t>Fifth level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200"/>
            </a:lvl1pPr>
          </a:lstStyle>
          <a:p>
            <a:endParaRPr lang="en-AU" altLang="en-US" dirty="0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200"/>
            </a:lvl1pPr>
          </a:lstStyle>
          <a:p>
            <a:fld id="{677D7D91-AC7D-4546-BA8E-80043A139EED}" type="slidenum">
              <a:rPr lang="en-AU" altLang="en-US"/>
              <a:pPr/>
              <a:t>‹#›</a:t>
            </a:fld>
            <a:endParaRPr lang="en-AU" altLang="en-US" dirty="0"/>
          </a:p>
        </p:txBody>
      </p:sp>
    </p:spTree>
    <p:extLst>
      <p:ext uri="{BB962C8B-B14F-4D97-AF65-F5344CB8AC3E}">
        <p14:creationId xmlns:p14="http://schemas.microsoft.com/office/powerpoint/2010/main" val="52404616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E429C0D-8B97-4657-8D81-5FF4ADC9C6B5}" type="slidenum">
              <a:rPr lang="en-AU" altLang="en-US"/>
              <a:pPr/>
              <a:t>1</a:t>
            </a:fld>
            <a:endParaRPr lang="en-AU" altLang="en-US" dirty="0"/>
          </a:p>
        </p:txBody>
      </p:sp>
      <p:sp>
        <p:nvSpPr>
          <p:cNvPr id="13312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23" name="Picture 7" descr="ppt-heade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079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2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1295400"/>
            <a:ext cx="7373938" cy="820738"/>
          </a:xfrm>
        </p:spPr>
        <p:txBody>
          <a:bodyPr/>
          <a:lstStyle>
            <a:lvl1pPr>
              <a:defRPr sz="4400"/>
            </a:lvl1pPr>
          </a:lstStyle>
          <a:p>
            <a:pPr lvl="0"/>
            <a:r>
              <a:rPr lang="en-AU" altLang="en-US" noProof="0" smtClean="0"/>
              <a:t>Click to edit Master title style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38200" y="2208213"/>
            <a:ext cx="7924800" cy="4224337"/>
          </a:xfrm>
        </p:spPr>
        <p:txBody>
          <a:bodyPr tIns="45720" bIns="45720"/>
          <a:lstStyle>
            <a:lvl1pPr marL="0" indent="0">
              <a:buFont typeface="Wingdings" pitchFamily="2" charset="2"/>
              <a:buNone/>
              <a:defRPr sz="3200"/>
            </a:lvl1pPr>
          </a:lstStyle>
          <a:p>
            <a:pPr lvl="0"/>
            <a:r>
              <a:rPr lang="en-AU" altLang="en-US" noProof="0" smtClean="0"/>
              <a:t>Click to edit Master subtitle style</a:t>
            </a:r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altLang="en-US" dirty="0"/>
              <a:t>Department name (edit in View &gt; Header and Footer...)</a:t>
            </a:r>
          </a:p>
        </p:txBody>
      </p:sp>
      <p:sp>
        <p:nvSpPr>
          <p:cNvPr id="9224" name="Line 8"/>
          <p:cNvSpPr>
            <a:spLocks noChangeShapeType="1"/>
          </p:cNvSpPr>
          <p:nvPr/>
        </p:nvSpPr>
        <p:spPr bwMode="auto">
          <a:xfrm>
            <a:off x="838200" y="2133600"/>
            <a:ext cx="7848600" cy="0"/>
          </a:xfrm>
          <a:prstGeom prst="line">
            <a:avLst/>
          </a:prstGeom>
          <a:noFill/>
          <a:ln w="3175">
            <a:solidFill>
              <a:srgbClr val="C0242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A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altLang="en-US" dirty="0"/>
              <a:t>Department name (edit in View &gt; Header and Footer...)</a:t>
            </a:r>
          </a:p>
        </p:txBody>
      </p:sp>
    </p:spTree>
    <p:extLst>
      <p:ext uri="{BB962C8B-B14F-4D97-AF65-F5344CB8AC3E}">
        <p14:creationId xmlns:p14="http://schemas.microsoft.com/office/powerpoint/2010/main" val="7230764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2750" y="1125538"/>
            <a:ext cx="2000250" cy="526573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1125538"/>
            <a:ext cx="5848350" cy="52657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altLang="en-US" dirty="0"/>
              <a:t>Department name (edit in View &gt; Header and Footer...)</a:t>
            </a:r>
          </a:p>
        </p:txBody>
      </p:sp>
    </p:spTree>
    <p:extLst>
      <p:ext uri="{BB962C8B-B14F-4D97-AF65-F5344CB8AC3E}">
        <p14:creationId xmlns:p14="http://schemas.microsoft.com/office/powerpoint/2010/main" val="41081710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altLang="en-US" dirty="0"/>
              <a:t>Department name (edit in View &gt; Header and Footer...)</a:t>
            </a:r>
          </a:p>
        </p:txBody>
      </p:sp>
    </p:spTree>
    <p:extLst>
      <p:ext uri="{BB962C8B-B14F-4D97-AF65-F5344CB8AC3E}">
        <p14:creationId xmlns:p14="http://schemas.microsoft.com/office/powerpoint/2010/main" val="16228961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altLang="en-US" dirty="0"/>
              <a:t>Department name (edit in View &gt; Header and Footer...)</a:t>
            </a:r>
          </a:p>
        </p:txBody>
      </p:sp>
    </p:spTree>
    <p:extLst>
      <p:ext uri="{BB962C8B-B14F-4D97-AF65-F5344CB8AC3E}">
        <p14:creationId xmlns:p14="http://schemas.microsoft.com/office/powerpoint/2010/main" val="35834454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733550"/>
            <a:ext cx="3886200" cy="4657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733550"/>
            <a:ext cx="3886200" cy="4657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altLang="en-US" dirty="0"/>
              <a:t>Department name (edit in View &gt; Header and Footer...)</a:t>
            </a:r>
          </a:p>
        </p:txBody>
      </p:sp>
    </p:spTree>
    <p:extLst>
      <p:ext uri="{BB962C8B-B14F-4D97-AF65-F5344CB8AC3E}">
        <p14:creationId xmlns:p14="http://schemas.microsoft.com/office/powerpoint/2010/main" val="35768649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altLang="en-US" dirty="0"/>
              <a:t>Department name (edit in View &gt; Header and Footer...)</a:t>
            </a:r>
          </a:p>
        </p:txBody>
      </p:sp>
    </p:spTree>
    <p:extLst>
      <p:ext uri="{BB962C8B-B14F-4D97-AF65-F5344CB8AC3E}">
        <p14:creationId xmlns:p14="http://schemas.microsoft.com/office/powerpoint/2010/main" val="15145141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altLang="en-US" dirty="0"/>
              <a:t>Department name (edit in View &gt; Header and Footer...)</a:t>
            </a:r>
          </a:p>
        </p:txBody>
      </p:sp>
    </p:spTree>
    <p:extLst>
      <p:ext uri="{BB962C8B-B14F-4D97-AF65-F5344CB8AC3E}">
        <p14:creationId xmlns:p14="http://schemas.microsoft.com/office/powerpoint/2010/main" val="2838421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altLang="en-US" dirty="0"/>
              <a:t>Department name (edit in View &gt; Header and Footer...)</a:t>
            </a:r>
          </a:p>
        </p:txBody>
      </p:sp>
    </p:spTree>
    <p:extLst>
      <p:ext uri="{BB962C8B-B14F-4D97-AF65-F5344CB8AC3E}">
        <p14:creationId xmlns:p14="http://schemas.microsoft.com/office/powerpoint/2010/main" val="37365284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altLang="en-US" dirty="0"/>
              <a:t>Department name (edit in View &gt; Header and Footer...)</a:t>
            </a:r>
          </a:p>
        </p:txBody>
      </p:sp>
    </p:spTree>
    <p:extLst>
      <p:ext uri="{BB962C8B-B14F-4D97-AF65-F5344CB8AC3E}">
        <p14:creationId xmlns:p14="http://schemas.microsoft.com/office/powerpoint/2010/main" val="34199319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altLang="en-US" dirty="0"/>
              <a:t>Department name (edit in View &gt; Header and Footer...)</a:t>
            </a:r>
          </a:p>
        </p:txBody>
      </p:sp>
    </p:spTree>
    <p:extLst>
      <p:ext uri="{BB962C8B-B14F-4D97-AF65-F5344CB8AC3E}">
        <p14:creationId xmlns:p14="http://schemas.microsoft.com/office/powerpoint/2010/main" val="5294639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1" name="Picture 7" descr="ppt-header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079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1125538"/>
            <a:ext cx="73739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733550"/>
            <a:ext cx="7924800" cy="4657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36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altLang="en-US" smtClean="0"/>
              <a:t>Click to edit Master text styles</a:t>
            </a:r>
          </a:p>
          <a:p>
            <a:pPr lvl="1"/>
            <a:r>
              <a:rPr lang="en-AU" altLang="en-US" smtClean="0"/>
              <a:t>Second level</a:t>
            </a:r>
          </a:p>
          <a:p>
            <a:pPr lvl="2"/>
            <a:r>
              <a:rPr lang="en-AU" altLang="en-US" smtClean="0"/>
              <a:t>Third level</a:t>
            </a:r>
          </a:p>
          <a:p>
            <a:pPr lvl="3"/>
            <a:r>
              <a:rPr lang="en-AU" altLang="en-US" smtClean="0"/>
              <a:t>Fourth level</a:t>
            </a:r>
          </a:p>
          <a:p>
            <a:pPr lvl="4"/>
            <a:r>
              <a:rPr lang="en-AU" alt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27088" y="6481763"/>
            <a:ext cx="7921625" cy="331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000">
                <a:solidFill>
                  <a:schemeClr val="bg2"/>
                </a:solidFill>
              </a:defRPr>
            </a:lvl1pPr>
          </a:lstStyle>
          <a:p>
            <a:r>
              <a:rPr lang="en-AU" altLang="en-US" dirty="0"/>
              <a:t>Department name (edit in View &gt; Header and Footer...)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rtl="0" fontAlgn="base">
        <a:spcBef>
          <a:spcPct val="0"/>
        </a:spcBef>
        <a:spcAft>
          <a:spcPct val="0"/>
        </a:spcAft>
        <a:defRPr sz="2400">
          <a:solidFill>
            <a:schemeClr val="bg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400">
          <a:solidFill>
            <a:schemeClr val="bg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2400">
          <a:solidFill>
            <a:schemeClr val="bg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2400">
          <a:solidFill>
            <a:schemeClr val="bg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2400">
          <a:solidFill>
            <a:schemeClr val="bg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>
          <a:solidFill>
            <a:schemeClr val="bg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>
          <a:solidFill>
            <a:schemeClr val="bg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>
          <a:solidFill>
            <a:schemeClr val="bg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>
          <a:solidFill>
            <a:schemeClr val="bg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15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15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onhumanrights.org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bawp.org.au/animal-law-e-book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AU" altLang="en-US" dirty="0" smtClean="0"/>
              <a:t>Griffith Law School</a:t>
            </a:r>
            <a:endParaRPr lang="en-AU" altLang="en-US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AU" altLang="en-US" dirty="0" smtClean="0">
                <a:solidFill>
                  <a:srgbClr val="0070C0"/>
                </a:solidFill>
              </a:rPr>
              <a:t>Introduction to Animal Law</a:t>
            </a:r>
            <a:endParaRPr lang="en-AU" altLang="en-US" dirty="0">
              <a:solidFill>
                <a:srgbClr val="0070C0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AU" altLang="en-US" sz="2000" dirty="0"/>
              <a:t>Steven White</a:t>
            </a:r>
          </a:p>
          <a:p>
            <a:pPr algn="ctr"/>
            <a:r>
              <a:rPr lang="en-AU" altLang="en-US" sz="2000" dirty="0" smtClean="0"/>
              <a:t>Lecturer, Griffith Law School</a:t>
            </a:r>
          </a:p>
          <a:p>
            <a:pPr algn="ctr"/>
            <a:r>
              <a:rPr lang="en-AU" altLang="en-US" sz="2000" dirty="0" smtClean="0"/>
              <a:t>Consultant, Couper Geysen Lawyers</a:t>
            </a:r>
          </a:p>
          <a:p>
            <a:pPr algn="ctr"/>
            <a:endParaRPr lang="en-AU" altLang="en-US" sz="2000" dirty="0"/>
          </a:p>
          <a:p>
            <a:pPr algn="ctr"/>
            <a:r>
              <a:rPr lang="en-AU" altLang="en-US" sz="2000" dirty="0" smtClean="0"/>
              <a:t>AELA – Voiceless – Griffith University Seminar:</a:t>
            </a:r>
          </a:p>
          <a:p>
            <a:pPr algn="ctr"/>
            <a:r>
              <a:rPr lang="en-US" altLang="en-US" sz="2000" dirty="0" smtClean="0"/>
              <a:t>Protecting our evolutionary companions - do our laws measure up?</a:t>
            </a:r>
          </a:p>
          <a:p>
            <a:pPr algn="ctr"/>
            <a:endParaRPr lang="en-US" altLang="en-US" sz="2000" dirty="0"/>
          </a:p>
          <a:p>
            <a:pPr algn="ctr"/>
            <a:r>
              <a:rPr lang="en-US" altLang="en-US" sz="2000" dirty="0" smtClean="0"/>
              <a:t>Monday 12 May 2014</a:t>
            </a:r>
            <a:endParaRPr lang="en-AU" alt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>
                <a:solidFill>
                  <a:srgbClr val="0070C0"/>
                </a:solidFill>
              </a:rPr>
              <a:t>Foundation Principles in Animal Law (cont)</a:t>
            </a:r>
            <a:endParaRPr lang="en-AU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lnSpc>
                <a:spcPct val="90000"/>
              </a:lnSpc>
              <a:buClr>
                <a:srgbClr val="99CCCC"/>
              </a:buClr>
              <a:buSzPct val="70000"/>
              <a:buFont typeface="Wingdings" pitchFamily="2" charset="2"/>
              <a:buChar char="l"/>
            </a:pPr>
            <a:r>
              <a:rPr lang="en-AU" sz="2100" dirty="0">
                <a:solidFill>
                  <a:srgbClr val="000000"/>
                </a:solidFill>
                <a:latin typeface="Verdana"/>
              </a:rPr>
              <a:t>What is an ‘animal’ in law?</a:t>
            </a:r>
          </a:p>
          <a:p>
            <a:pPr lvl="2">
              <a:lnSpc>
                <a:spcPct val="90000"/>
              </a:lnSpc>
              <a:buClr>
                <a:srgbClr val="006666"/>
              </a:buClr>
              <a:buSzPct val="65000"/>
              <a:buFont typeface="Wingdings" pitchFamily="2" charset="2"/>
              <a:buChar char="¡"/>
            </a:pPr>
            <a:r>
              <a:rPr lang="en-AU" sz="2000" dirty="0">
                <a:solidFill>
                  <a:srgbClr val="000000"/>
                </a:solidFill>
                <a:latin typeface="Verdana"/>
              </a:rPr>
              <a:t>detailed definition in </a:t>
            </a:r>
            <a:r>
              <a:rPr lang="en-AU" sz="2000" i="1" dirty="0" smtClean="0"/>
              <a:t>Animal Care and Protection Act 2001</a:t>
            </a:r>
            <a:r>
              <a:rPr lang="en-AU" sz="2000" dirty="0" smtClean="0"/>
              <a:t> (Qld) (ACPA) ss 11(1) &amp; (2) </a:t>
            </a:r>
            <a:r>
              <a:rPr lang="en-AU" sz="2000" dirty="0" smtClean="0">
                <a:solidFill>
                  <a:srgbClr val="000000"/>
                </a:solidFill>
                <a:latin typeface="Verdana"/>
              </a:rPr>
              <a:t>.</a:t>
            </a:r>
            <a:endParaRPr lang="en-AU" sz="2000" dirty="0">
              <a:solidFill>
                <a:srgbClr val="000000"/>
              </a:solidFill>
              <a:latin typeface="Verdana"/>
            </a:endParaRPr>
          </a:p>
          <a:p>
            <a:pPr lvl="2">
              <a:lnSpc>
                <a:spcPct val="90000"/>
              </a:lnSpc>
              <a:buClr>
                <a:srgbClr val="006666"/>
              </a:buClr>
              <a:buSzPct val="65000"/>
              <a:buFont typeface="Wingdings" pitchFamily="2" charset="2"/>
              <a:buChar char="¡"/>
            </a:pPr>
            <a:r>
              <a:rPr lang="en-AU" sz="2000" dirty="0">
                <a:solidFill>
                  <a:srgbClr val="000000"/>
                </a:solidFill>
                <a:latin typeface="Verdana"/>
              </a:rPr>
              <a:t>differs from jurisdiction to jurisdiction.</a:t>
            </a:r>
          </a:p>
          <a:p>
            <a:pPr lvl="1">
              <a:lnSpc>
                <a:spcPct val="90000"/>
              </a:lnSpc>
              <a:buClr>
                <a:srgbClr val="99CCCC"/>
              </a:buClr>
              <a:buSzPct val="70000"/>
              <a:buFont typeface="Wingdings" pitchFamily="2" charset="2"/>
              <a:buChar char="l"/>
            </a:pPr>
            <a:r>
              <a:rPr lang="en-AU" sz="2100" dirty="0">
                <a:solidFill>
                  <a:srgbClr val="000000"/>
                </a:solidFill>
                <a:latin typeface="Verdana"/>
              </a:rPr>
              <a:t>Legal status of animals</a:t>
            </a:r>
          </a:p>
          <a:p>
            <a:pPr lvl="2">
              <a:lnSpc>
                <a:spcPct val="90000"/>
              </a:lnSpc>
              <a:buClr>
                <a:srgbClr val="006666"/>
              </a:buClr>
              <a:buSzPct val="65000"/>
              <a:buFont typeface="Wingdings" pitchFamily="2" charset="2"/>
              <a:buChar char="¡"/>
            </a:pPr>
            <a:r>
              <a:rPr lang="en-AU" sz="2000" dirty="0">
                <a:solidFill>
                  <a:srgbClr val="000000"/>
                </a:solidFill>
                <a:latin typeface="Verdana"/>
              </a:rPr>
              <a:t>animals as personal property (animals are </a:t>
            </a:r>
            <a:r>
              <a:rPr lang="en-AU" sz="2000" u="sng" dirty="0">
                <a:solidFill>
                  <a:srgbClr val="000000"/>
                </a:solidFill>
                <a:latin typeface="Verdana"/>
              </a:rPr>
              <a:t>not</a:t>
            </a:r>
            <a:r>
              <a:rPr lang="en-AU" sz="2000" dirty="0">
                <a:solidFill>
                  <a:srgbClr val="000000"/>
                </a:solidFill>
                <a:latin typeface="Verdana"/>
              </a:rPr>
              <a:t> ‘legal’ persons) – objects of ownership.</a:t>
            </a:r>
          </a:p>
          <a:p>
            <a:pPr lvl="2">
              <a:lnSpc>
                <a:spcPct val="90000"/>
              </a:lnSpc>
              <a:buClr>
                <a:srgbClr val="006666"/>
              </a:buClr>
              <a:buSzPct val="65000"/>
              <a:buFont typeface="Wingdings" pitchFamily="2" charset="2"/>
              <a:buChar char="¡"/>
            </a:pPr>
            <a:r>
              <a:rPr lang="en-AU" sz="2000" dirty="0">
                <a:solidFill>
                  <a:srgbClr val="000000"/>
                </a:solidFill>
                <a:latin typeface="Verdana"/>
              </a:rPr>
              <a:t>should legal status of animals be modified?</a:t>
            </a:r>
          </a:p>
          <a:p>
            <a:pPr lvl="2">
              <a:lnSpc>
                <a:spcPct val="90000"/>
              </a:lnSpc>
              <a:buClr>
                <a:srgbClr val="006666"/>
              </a:buClr>
              <a:buSzPct val="65000"/>
              <a:buFont typeface="Wingdings" pitchFamily="2" charset="2"/>
              <a:buChar char="¡"/>
            </a:pPr>
            <a:r>
              <a:rPr lang="en-AU" sz="2000" dirty="0">
                <a:solidFill>
                  <a:srgbClr val="000000"/>
                </a:solidFill>
                <a:latin typeface="Verdana"/>
              </a:rPr>
              <a:t>note Nonhuman Rights Project in the US – focus on court recognition of legal personhood for chimpanzees, elephants and dolphins (first cases </a:t>
            </a:r>
            <a:r>
              <a:rPr lang="en-AU" sz="2000" dirty="0" smtClean="0">
                <a:solidFill>
                  <a:srgbClr val="000000"/>
                </a:solidFill>
                <a:latin typeface="Verdana"/>
              </a:rPr>
              <a:t>filed </a:t>
            </a:r>
            <a:r>
              <a:rPr lang="en-AU" sz="2000" dirty="0">
                <a:solidFill>
                  <a:srgbClr val="000000"/>
                </a:solidFill>
                <a:latin typeface="Verdana"/>
              </a:rPr>
              <a:t>in </a:t>
            </a:r>
            <a:r>
              <a:rPr lang="en-AU" sz="2000" dirty="0" smtClean="0">
                <a:solidFill>
                  <a:srgbClr val="000000"/>
                </a:solidFill>
                <a:latin typeface="Verdana"/>
              </a:rPr>
              <a:t>late 2013</a:t>
            </a:r>
            <a:r>
              <a:rPr lang="en-AU" sz="2000" dirty="0">
                <a:solidFill>
                  <a:srgbClr val="000000"/>
                </a:solidFill>
                <a:latin typeface="Verdana"/>
              </a:rPr>
              <a:t>) (</a:t>
            </a:r>
            <a:r>
              <a:rPr lang="en-AU" sz="2000" dirty="0">
                <a:solidFill>
                  <a:srgbClr val="000000"/>
                </a:solidFill>
                <a:latin typeface="Verdana"/>
                <a:hlinkClick r:id="rId2"/>
              </a:rPr>
              <a:t>http://www.nonhumanrights.org/</a:t>
            </a:r>
            <a:r>
              <a:rPr lang="en-AU" sz="2000" dirty="0">
                <a:solidFill>
                  <a:srgbClr val="000000"/>
                </a:solidFill>
                <a:latin typeface="Verdana"/>
              </a:rPr>
              <a:t>)</a:t>
            </a:r>
            <a:endParaRPr lang="en-AU" sz="2000" dirty="0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AU" altLang="en-US" dirty="0" smtClean="0"/>
              <a:t>Griffith Law School</a:t>
            </a:r>
            <a:endParaRPr lang="en-AU" altLang="en-US" dirty="0"/>
          </a:p>
        </p:txBody>
      </p:sp>
    </p:spTree>
    <p:extLst>
      <p:ext uri="{BB962C8B-B14F-4D97-AF65-F5344CB8AC3E}">
        <p14:creationId xmlns:p14="http://schemas.microsoft.com/office/powerpoint/2010/main" val="2918707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>
                <a:solidFill>
                  <a:srgbClr val="0070C0"/>
                </a:solidFill>
              </a:rPr>
              <a:t>Foundation Principles in Animal Law (cont)</a:t>
            </a:r>
            <a:endParaRPr lang="en-AU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Clr>
                <a:srgbClr val="006666"/>
              </a:buClr>
              <a:buSzPct val="70000"/>
              <a:buFont typeface="Wingdings" pitchFamily="2" charset="2"/>
              <a:buChar char="¡"/>
            </a:pPr>
            <a:r>
              <a:rPr lang="en-AU" sz="2800" dirty="0">
                <a:solidFill>
                  <a:srgbClr val="000000"/>
                </a:solidFill>
                <a:latin typeface="Verdana"/>
              </a:rPr>
              <a:t>Central feature of animal protection law:</a:t>
            </a:r>
          </a:p>
          <a:p>
            <a:pPr lvl="1">
              <a:buClr>
                <a:srgbClr val="99CCCC"/>
              </a:buClr>
              <a:buSzPct val="70000"/>
              <a:buFont typeface="Wingdings" pitchFamily="2" charset="2"/>
              <a:buChar char="l"/>
            </a:pPr>
            <a:r>
              <a:rPr lang="en-AU" sz="2400" dirty="0">
                <a:solidFill>
                  <a:srgbClr val="000000"/>
                </a:solidFill>
                <a:latin typeface="Verdana"/>
              </a:rPr>
              <a:t>protection varies according to setting</a:t>
            </a:r>
          </a:p>
          <a:p>
            <a:pPr lvl="2">
              <a:buClr>
                <a:srgbClr val="006666"/>
              </a:buClr>
              <a:buSzPct val="65000"/>
              <a:buFont typeface="Wingdings" pitchFamily="2" charset="2"/>
              <a:buChar char="¡"/>
            </a:pPr>
            <a:r>
              <a:rPr lang="en-AU" sz="2400" dirty="0">
                <a:solidFill>
                  <a:srgbClr val="000000"/>
                </a:solidFill>
                <a:latin typeface="Verdana"/>
              </a:rPr>
              <a:t>eg a rabbit might be a companion animal (highest level of protection), farm animal (limited protection), research animal (very limited protection) or “pest” (very limited protection).</a:t>
            </a:r>
          </a:p>
          <a:p>
            <a:pPr lvl="2">
              <a:buClr>
                <a:srgbClr val="99CCCC"/>
              </a:buClr>
              <a:buSzPct val="70000"/>
              <a:buFont typeface="Wingdings" pitchFamily="2" charset="2"/>
              <a:buChar char="l"/>
            </a:pPr>
            <a:r>
              <a:rPr lang="en-AU" sz="2400" dirty="0">
                <a:solidFill>
                  <a:srgbClr val="000000"/>
                </a:solidFill>
                <a:latin typeface="Verdana"/>
              </a:rPr>
              <a:t>same animal, same sentiency/cognition – different legal protection in different settings. How is this possible</a:t>
            </a:r>
            <a:r>
              <a:rPr lang="en-AU" sz="2400" dirty="0" smtClean="0">
                <a:solidFill>
                  <a:srgbClr val="000000"/>
                </a:solidFill>
                <a:latin typeface="Verdana"/>
              </a:rPr>
              <a:t>?</a:t>
            </a:r>
            <a:endParaRPr lang="en-AU" sz="2400" dirty="0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AU" altLang="en-US" dirty="0" smtClean="0"/>
              <a:t>Griffith Law School</a:t>
            </a:r>
            <a:endParaRPr lang="en-AU" altLang="en-US" dirty="0"/>
          </a:p>
        </p:txBody>
      </p:sp>
    </p:spTree>
    <p:extLst>
      <p:ext uri="{BB962C8B-B14F-4D97-AF65-F5344CB8AC3E}">
        <p14:creationId xmlns:p14="http://schemas.microsoft.com/office/powerpoint/2010/main" val="893341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>
                <a:solidFill>
                  <a:srgbClr val="0070C0"/>
                </a:solidFill>
              </a:rPr>
              <a:t>Key Legislation</a:t>
            </a:r>
            <a:endParaRPr lang="en-AU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Clr>
                <a:srgbClr val="006666"/>
              </a:buClr>
              <a:buSzPct val="70000"/>
              <a:buFont typeface="Wingdings" pitchFamily="2" charset="2"/>
              <a:buChar char="¡"/>
            </a:pPr>
            <a:r>
              <a:rPr lang="en-AU" sz="2400" dirty="0">
                <a:solidFill>
                  <a:srgbClr val="000000"/>
                </a:solidFill>
                <a:latin typeface="Verdana"/>
              </a:rPr>
              <a:t>Animal welfare largely a matter for States and Territories (except live export), but there is a push for nationally consistent approach.</a:t>
            </a:r>
          </a:p>
          <a:p>
            <a:pPr lvl="0">
              <a:buClr>
                <a:srgbClr val="006666"/>
              </a:buClr>
              <a:buSzPct val="70000"/>
              <a:buFont typeface="Wingdings" pitchFamily="2" charset="2"/>
              <a:buChar char="¡"/>
            </a:pPr>
            <a:r>
              <a:rPr lang="en-AU" sz="2400" dirty="0">
                <a:solidFill>
                  <a:srgbClr val="000000"/>
                </a:solidFill>
                <a:latin typeface="Verdana"/>
              </a:rPr>
              <a:t>In </a:t>
            </a:r>
            <a:r>
              <a:rPr lang="en-AU" sz="2400" dirty="0" smtClean="0">
                <a:solidFill>
                  <a:srgbClr val="000000"/>
                </a:solidFill>
                <a:latin typeface="Verdana"/>
              </a:rPr>
              <a:t>Queensland:</a:t>
            </a:r>
            <a:endParaRPr lang="en-AU" sz="2400" dirty="0">
              <a:solidFill>
                <a:srgbClr val="000000"/>
              </a:solidFill>
              <a:latin typeface="Verdana"/>
            </a:endParaRPr>
          </a:p>
          <a:p>
            <a:pPr lvl="1">
              <a:buClr>
                <a:srgbClr val="99CCCC"/>
              </a:buClr>
              <a:buSzPct val="70000"/>
              <a:buFont typeface="Wingdings" pitchFamily="2" charset="2"/>
              <a:buChar char="l"/>
            </a:pPr>
            <a:r>
              <a:rPr lang="en-AU" sz="2000" dirty="0">
                <a:solidFill>
                  <a:srgbClr val="000000"/>
                </a:solidFill>
                <a:latin typeface="Verdana"/>
              </a:rPr>
              <a:t>prohibition against </a:t>
            </a:r>
            <a:r>
              <a:rPr lang="en-AU" sz="2000" dirty="0" smtClean="0">
                <a:solidFill>
                  <a:srgbClr val="000000"/>
                </a:solidFill>
                <a:latin typeface="Verdana"/>
              </a:rPr>
              <a:t>cruelty (s 18 ACPA) and duty of care imposed (s 17 ACPA).</a:t>
            </a:r>
            <a:endParaRPr lang="en-AU" sz="2000" dirty="0">
              <a:solidFill>
                <a:srgbClr val="000000"/>
              </a:solidFill>
              <a:latin typeface="Verdana"/>
            </a:endParaRPr>
          </a:p>
          <a:p>
            <a:pPr lvl="1">
              <a:buClr>
                <a:srgbClr val="99CCCC"/>
              </a:buClr>
              <a:buSzPct val="70000"/>
              <a:buFont typeface="Wingdings" pitchFamily="2" charset="2"/>
              <a:buChar char="l"/>
            </a:pPr>
            <a:r>
              <a:rPr lang="en-AU" sz="2000" dirty="0">
                <a:solidFill>
                  <a:srgbClr val="000000"/>
                </a:solidFill>
                <a:latin typeface="Verdana"/>
              </a:rPr>
              <a:t>prohibition against </a:t>
            </a:r>
            <a:r>
              <a:rPr lang="en-AU" sz="2000" i="1" dirty="0">
                <a:solidFill>
                  <a:srgbClr val="000000"/>
                </a:solidFill>
                <a:latin typeface="Verdana"/>
              </a:rPr>
              <a:t>aggravated</a:t>
            </a:r>
            <a:r>
              <a:rPr lang="en-AU" sz="2000" dirty="0">
                <a:solidFill>
                  <a:srgbClr val="000000"/>
                </a:solidFill>
                <a:latin typeface="Verdana"/>
              </a:rPr>
              <a:t> cruelty: </a:t>
            </a:r>
            <a:r>
              <a:rPr lang="en-AU" sz="2000" dirty="0" smtClean="0">
                <a:solidFill>
                  <a:srgbClr val="000000"/>
                </a:solidFill>
                <a:latin typeface="Verdana"/>
              </a:rPr>
              <a:t>proposed by A-G late March 2014.</a:t>
            </a:r>
            <a:endParaRPr lang="en-AU" sz="2500" dirty="0">
              <a:solidFill>
                <a:srgbClr val="000000"/>
              </a:solidFill>
              <a:latin typeface="Verdana"/>
            </a:endParaRPr>
          </a:p>
          <a:p>
            <a:pPr lvl="1">
              <a:buClr>
                <a:srgbClr val="99CCCC"/>
              </a:buClr>
              <a:buSzPct val="70000"/>
              <a:buFont typeface="Wingdings" pitchFamily="2" charset="2"/>
              <a:buChar char="l"/>
            </a:pPr>
            <a:r>
              <a:rPr lang="en-AU" sz="2000" dirty="0">
                <a:solidFill>
                  <a:srgbClr val="000000"/>
                </a:solidFill>
                <a:latin typeface="Verdana"/>
              </a:rPr>
              <a:t>key phrasing: “no unreasonable pain or suffering”, but what is “unreasonable”? Flexible term, meaning can vary over </a:t>
            </a:r>
            <a:r>
              <a:rPr lang="en-AU" sz="2000" dirty="0" smtClean="0">
                <a:solidFill>
                  <a:srgbClr val="000000"/>
                </a:solidFill>
                <a:latin typeface="Verdana"/>
              </a:rPr>
              <a:t>time but rarely tested in Australian courts.</a:t>
            </a:r>
            <a:endParaRPr lang="en-AU" sz="2000" dirty="0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AU" altLang="en-US" dirty="0" smtClean="0"/>
              <a:t>Griffith Law School</a:t>
            </a:r>
            <a:endParaRPr lang="en-AU" altLang="en-US" dirty="0"/>
          </a:p>
        </p:txBody>
      </p:sp>
    </p:spTree>
    <p:extLst>
      <p:ext uri="{BB962C8B-B14F-4D97-AF65-F5344CB8AC3E}">
        <p14:creationId xmlns:p14="http://schemas.microsoft.com/office/powerpoint/2010/main" val="3414437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>
                <a:solidFill>
                  <a:srgbClr val="0070C0"/>
                </a:solidFill>
              </a:rPr>
              <a:t>Key Legislation (cont)</a:t>
            </a:r>
            <a:endParaRPr lang="en-AU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Clr>
                <a:srgbClr val="006666"/>
              </a:buClr>
              <a:buSzPct val="70000"/>
              <a:buFont typeface="Wingdings" pitchFamily="2" charset="2"/>
              <a:buChar char="¡"/>
            </a:pPr>
            <a:r>
              <a:rPr lang="en-AU" sz="2400" dirty="0" smtClean="0">
                <a:solidFill>
                  <a:srgbClr val="000000"/>
                </a:solidFill>
                <a:latin typeface="Verdana"/>
              </a:rPr>
              <a:t>Sections 17 &amp; 18 nominally apply </a:t>
            </a:r>
            <a:r>
              <a:rPr lang="en-AU" sz="2400" dirty="0">
                <a:solidFill>
                  <a:srgbClr val="000000"/>
                </a:solidFill>
                <a:latin typeface="Verdana"/>
              </a:rPr>
              <a:t>to all animals.</a:t>
            </a:r>
          </a:p>
          <a:p>
            <a:pPr lvl="0">
              <a:buClr>
                <a:srgbClr val="006666"/>
              </a:buClr>
              <a:buSzPct val="70000"/>
              <a:buFont typeface="Wingdings" pitchFamily="2" charset="2"/>
              <a:buChar char="¡"/>
            </a:pPr>
            <a:r>
              <a:rPr lang="en-AU" sz="2400" dirty="0">
                <a:solidFill>
                  <a:srgbClr val="000000"/>
                </a:solidFill>
                <a:latin typeface="Verdana"/>
              </a:rPr>
              <a:t>However:</a:t>
            </a:r>
          </a:p>
          <a:p>
            <a:pPr lvl="1">
              <a:buClr>
                <a:srgbClr val="99CCCC"/>
              </a:buClr>
              <a:buSzPct val="70000"/>
              <a:buFont typeface="Wingdings" pitchFamily="2" charset="2"/>
              <a:buChar char="l"/>
            </a:pPr>
            <a:r>
              <a:rPr lang="en-AU" sz="2000" u="sng" dirty="0">
                <a:solidFill>
                  <a:srgbClr val="000000"/>
                </a:solidFill>
                <a:latin typeface="Verdana"/>
              </a:rPr>
              <a:t>exemptions</a:t>
            </a:r>
            <a:r>
              <a:rPr lang="en-AU" sz="2000" dirty="0">
                <a:solidFill>
                  <a:srgbClr val="000000"/>
                </a:solidFill>
                <a:latin typeface="Verdana"/>
              </a:rPr>
              <a:t> from </a:t>
            </a:r>
            <a:r>
              <a:rPr lang="en-AU" sz="2000" dirty="0" smtClean="0">
                <a:solidFill>
                  <a:srgbClr val="000000"/>
                </a:solidFill>
                <a:latin typeface="Verdana"/>
              </a:rPr>
              <a:t>ss 17 &amp; 18 offences, </a:t>
            </a:r>
            <a:r>
              <a:rPr lang="en-AU" sz="2000" dirty="0">
                <a:solidFill>
                  <a:srgbClr val="000000"/>
                </a:solidFill>
                <a:latin typeface="Verdana"/>
              </a:rPr>
              <a:t>including where compliance with a code of </a:t>
            </a:r>
            <a:r>
              <a:rPr lang="en-AU" sz="2000" dirty="0" smtClean="0">
                <a:solidFill>
                  <a:srgbClr val="000000"/>
                </a:solidFill>
                <a:latin typeface="Verdana"/>
              </a:rPr>
              <a:t>practice/standards and guidelines: </a:t>
            </a:r>
            <a:r>
              <a:rPr lang="en-AU" sz="2000" dirty="0" smtClean="0"/>
              <a:t>ss 38, 40 ACPA and s 2 and Schs 1-3 of the ACP Regulation 2012</a:t>
            </a:r>
            <a:r>
              <a:rPr lang="en-AU" sz="2000" dirty="0" smtClean="0">
                <a:solidFill>
                  <a:srgbClr val="000000"/>
                </a:solidFill>
                <a:latin typeface="Verdana"/>
              </a:rPr>
              <a:t>.</a:t>
            </a:r>
            <a:endParaRPr lang="en-AU" sz="2000" dirty="0">
              <a:solidFill>
                <a:srgbClr val="000000"/>
              </a:solidFill>
              <a:latin typeface="Verdana"/>
            </a:endParaRPr>
          </a:p>
          <a:p>
            <a:pPr lvl="1">
              <a:buClr>
                <a:srgbClr val="99CCCC"/>
              </a:buClr>
              <a:buSzPct val="70000"/>
              <a:buFont typeface="Wingdings" pitchFamily="2" charset="2"/>
              <a:buChar char="l"/>
            </a:pPr>
            <a:r>
              <a:rPr lang="en-AU" sz="2000" dirty="0">
                <a:solidFill>
                  <a:srgbClr val="000000"/>
                </a:solidFill>
                <a:latin typeface="Verdana"/>
              </a:rPr>
              <a:t>what does this mean?  </a:t>
            </a:r>
            <a:r>
              <a:rPr lang="en-AU" sz="2000" u="sng" dirty="0">
                <a:solidFill>
                  <a:srgbClr val="000000"/>
                </a:solidFill>
                <a:latin typeface="Verdana"/>
              </a:rPr>
              <a:t>Practices which otherwise would be “cruel” are legal</a:t>
            </a:r>
            <a:r>
              <a:rPr lang="en-AU" sz="2000" dirty="0">
                <a:solidFill>
                  <a:srgbClr val="000000"/>
                </a:solidFill>
                <a:latin typeface="Verdana"/>
              </a:rPr>
              <a:t>, so long as included in a code of </a:t>
            </a:r>
            <a:r>
              <a:rPr lang="en-AU" sz="2000" dirty="0" smtClean="0">
                <a:solidFill>
                  <a:srgbClr val="000000"/>
                </a:solidFill>
                <a:latin typeface="Verdana"/>
              </a:rPr>
              <a:t>practice/ standards and guidelines </a:t>
            </a:r>
            <a:r>
              <a:rPr lang="en-AU" sz="2000" dirty="0">
                <a:solidFill>
                  <a:srgbClr val="000000"/>
                </a:solidFill>
                <a:latin typeface="Verdana"/>
              </a:rPr>
              <a:t>(eg </a:t>
            </a:r>
            <a:r>
              <a:rPr lang="en-AU" sz="2000" dirty="0" smtClean="0">
                <a:solidFill>
                  <a:srgbClr val="000000"/>
                </a:solidFill>
                <a:latin typeface="Verdana"/>
              </a:rPr>
              <a:t>beak </a:t>
            </a:r>
            <a:r>
              <a:rPr lang="en-AU" sz="2000" dirty="0">
                <a:solidFill>
                  <a:srgbClr val="000000"/>
                </a:solidFill>
                <a:latin typeface="Verdana"/>
              </a:rPr>
              <a:t>trimming, sow stalls, mulesing etc).</a:t>
            </a:r>
            <a:endParaRPr lang="en-AU" sz="2500" dirty="0">
              <a:solidFill>
                <a:srgbClr val="000000"/>
              </a:solidFill>
              <a:latin typeface="Verdana"/>
            </a:endParaRPr>
          </a:p>
          <a:p>
            <a:pPr lvl="1">
              <a:buClr>
                <a:srgbClr val="99CCCC"/>
              </a:buClr>
              <a:buSzPct val="70000"/>
              <a:buFont typeface="Wingdings" pitchFamily="2" charset="2"/>
              <a:buChar char="l"/>
            </a:pPr>
            <a:r>
              <a:rPr lang="en-AU" sz="2000" dirty="0">
                <a:solidFill>
                  <a:srgbClr val="000000"/>
                </a:solidFill>
                <a:latin typeface="Verdana"/>
              </a:rPr>
              <a:t>key issue: who prepares codes of </a:t>
            </a:r>
            <a:r>
              <a:rPr lang="en-AU" sz="2000" dirty="0" smtClean="0">
                <a:solidFill>
                  <a:srgbClr val="000000"/>
                </a:solidFill>
                <a:latin typeface="Verdana"/>
              </a:rPr>
              <a:t>practice/standards and guidelines?</a:t>
            </a:r>
            <a:endParaRPr lang="en-AU" sz="2000" dirty="0">
              <a:solidFill>
                <a:srgbClr val="000000"/>
              </a:solidFill>
              <a:latin typeface="Verdana"/>
            </a:endParaRPr>
          </a:p>
          <a:p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AU" altLang="en-US" dirty="0" smtClean="0"/>
              <a:t>Griffith Law School</a:t>
            </a:r>
            <a:endParaRPr lang="en-AU" altLang="en-US" dirty="0"/>
          </a:p>
        </p:txBody>
      </p:sp>
    </p:spTree>
    <p:extLst>
      <p:ext uri="{BB962C8B-B14F-4D97-AF65-F5344CB8AC3E}">
        <p14:creationId xmlns:p14="http://schemas.microsoft.com/office/powerpoint/2010/main" val="2167806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>
                <a:solidFill>
                  <a:srgbClr val="0070C0"/>
                </a:solidFill>
              </a:rPr>
              <a:t>Issues in Animal Law</a:t>
            </a:r>
            <a:endParaRPr lang="en-AU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Clr>
                <a:srgbClr val="99CCCC"/>
              </a:buClr>
              <a:buSzPct val="70000"/>
              <a:buFont typeface="Wingdings" pitchFamily="2" charset="2"/>
              <a:buChar char="l"/>
            </a:pPr>
            <a:r>
              <a:rPr lang="en-AU" sz="2500" dirty="0">
                <a:solidFill>
                  <a:srgbClr val="000000"/>
                </a:solidFill>
                <a:latin typeface="Verdana"/>
              </a:rPr>
              <a:t>Companion animals:</a:t>
            </a:r>
          </a:p>
          <a:p>
            <a:pPr lvl="2">
              <a:buClr>
                <a:srgbClr val="006666"/>
              </a:buClr>
              <a:buSzPct val="65000"/>
              <a:buFont typeface="Wingdings" pitchFamily="2" charset="2"/>
              <a:buChar char="¡"/>
            </a:pPr>
            <a:r>
              <a:rPr lang="en-AU" sz="2200" dirty="0">
                <a:solidFill>
                  <a:srgbClr val="000000"/>
                </a:solidFill>
                <a:latin typeface="Verdana"/>
              </a:rPr>
              <a:t>overwhelmingly regarded as ‘members of the family’.</a:t>
            </a:r>
          </a:p>
          <a:p>
            <a:pPr lvl="2">
              <a:buClr>
                <a:srgbClr val="006666"/>
              </a:buClr>
              <a:buSzPct val="65000"/>
              <a:buFont typeface="Wingdings" pitchFamily="2" charset="2"/>
              <a:buChar char="¡"/>
            </a:pPr>
            <a:r>
              <a:rPr lang="en-AU" sz="2200" dirty="0">
                <a:solidFill>
                  <a:srgbClr val="000000"/>
                </a:solidFill>
                <a:latin typeface="Verdana"/>
              </a:rPr>
              <a:t>in strict legal terms best protected of nearly all categories of animal but range of issues:</a:t>
            </a:r>
          </a:p>
          <a:p>
            <a:pPr lvl="3">
              <a:buClr>
                <a:srgbClr val="99CCCC"/>
              </a:buClr>
              <a:buSzPct val="70000"/>
              <a:buFont typeface="Wingdings" pitchFamily="2" charset="2"/>
              <a:buChar char="l"/>
            </a:pPr>
            <a:r>
              <a:rPr lang="en-AU" sz="1900" dirty="0">
                <a:solidFill>
                  <a:srgbClr val="000000"/>
                </a:solidFill>
                <a:latin typeface="Verdana"/>
              </a:rPr>
              <a:t>cruelty/duty of care + sentencing</a:t>
            </a:r>
          </a:p>
          <a:p>
            <a:pPr lvl="3">
              <a:buClr>
                <a:srgbClr val="99CCCC"/>
              </a:buClr>
              <a:buSzPct val="70000"/>
              <a:buFont typeface="Wingdings" pitchFamily="2" charset="2"/>
              <a:buChar char="l"/>
            </a:pPr>
            <a:r>
              <a:rPr lang="en-AU" sz="1900" dirty="0" smtClean="0">
                <a:solidFill>
                  <a:srgbClr val="000000"/>
                </a:solidFill>
                <a:latin typeface="Verdana"/>
              </a:rPr>
              <a:t>overpopulation</a:t>
            </a:r>
          </a:p>
          <a:p>
            <a:pPr lvl="3">
              <a:buClr>
                <a:srgbClr val="99CCCC"/>
              </a:buClr>
              <a:buSzPct val="70000"/>
              <a:buFont typeface="Wingdings" pitchFamily="2" charset="2"/>
              <a:buChar char="l"/>
            </a:pPr>
            <a:r>
              <a:rPr lang="en-AU" sz="1900" dirty="0" smtClean="0">
                <a:solidFill>
                  <a:srgbClr val="000000"/>
                </a:solidFill>
                <a:latin typeface="Verdana"/>
              </a:rPr>
              <a:t>puppy farming</a:t>
            </a:r>
            <a:endParaRPr lang="en-AU" sz="1900" dirty="0">
              <a:solidFill>
                <a:srgbClr val="000000"/>
              </a:solidFill>
              <a:latin typeface="Verdana"/>
            </a:endParaRPr>
          </a:p>
          <a:p>
            <a:pPr lvl="3">
              <a:buClr>
                <a:srgbClr val="99CCCC"/>
              </a:buClr>
              <a:buSzPct val="70000"/>
              <a:buFont typeface="Wingdings" pitchFamily="2" charset="2"/>
              <a:buChar char="l"/>
            </a:pPr>
            <a:r>
              <a:rPr lang="en-AU" sz="1900" dirty="0">
                <a:solidFill>
                  <a:srgbClr val="000000"/>
                </a:solidFill>
                <a:latin typeface="Verdana"/>
              </a:rPr>
              <a:t>dangerous dogs</a:t>
            </a:r>
          </a:p>
          <a:p>
            <a:pPr lvl="3">
              <a:buClr>
                <a:srgbClr val="99CCCC"/>
              </a:buClr>
              <a:buSzPct val="70000"/>
              <a:buFont typeface="Wingdings" pitchFamily="2" charset="2"/>
              <a:buChar char="l"/>
            </a:pPr>
            <a:r>
              <a:rPr lang="en-AU" sz="1900" dirty="0">
                <a:solidFill>
                  <a:srgbClr val="000000"/>
                </a:solidFill>
                <a:latin typeface="Verdana"/>
              </a:rPr>
              <a:t>succession</a:t>
            </a:r>
          </a:p>
          <a:p>
            <a:pPr lvl="3">
              <a:buClr>
                <a:srgbClr val="99CCCC"/>
              </a:buClr>
              <a:buSzPct val="70000"/>
              <a:buFont typeface="Wingdings" pitchFamily="2" charset="2"/>
              <a:buChar char="l"/>
            </a:pPr>
            <a:r>
              <a:rPr lang="en-AU" sz="1900" dirty="0">
                <a:solidFill>
                  <a:srgbClr val="000000"/>
                </a:solidFill>
                <a:latin typeface="Verdana"/>
              </a:rPr>
              <a:t>veterinarian liability for malpractice</a:t>
            </a:r>
          </a:p>
          <a:p>
            <a:pPr lvl="3">
              <a:buClr>
                <a:srgbClr val="99CCCC"/>
              </a:buClr>
              <a:buSzPct val="70000"/>
              <a:buFont typeface="Wingdings" pitchFamily="2" charset="2"/>
              <a:buChar char="l"/>
            </a:pPr>
            <a:r>
              <a:rPr lang="en-AU" sz="1900" dirty="0">
                <a:solidFill>
                  <a:srgbClr val="000000"/>
                </a:solidFill>
                <a:latin typeface="Verdana"/>
              </a:rPr>
              <a:t>pet custody </a:t>
            </a:r>
            <a:r>
              <a:rPr lang="en-AU" sz="1900" dirty="0" smtClean="0">
                <a:solidFill>
                  <a:srgbClr val="000000"/>
                </a:solidFill>
                <a:latin typeface="Verdana"/>
              </a:rPr>
              <a:t>disputes</a:t>
            </a:r>
            <a:endParaRPr lang="en-AU" sz="1900" dirty="0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AU" altLang="en-US" dirty="0" smtClean="0"/>
              <a:t>Griffith Law School</a:t>
            </a:r>
            <a:endParaRPr lang="en-AU" altLang="en-US" dirty="0"/>
          </a:p>
        </p:txBody>
      </p:sp>
    </p:spTree>
    <p:extLst>
      <p:ext uri="{BB962C8B-B14F-4D97-AF65-F5344CB8AC3E}">
        <p14:creationId xmlns:p14="http://schemas.microsoft.com/office/powerpoint/2010/main" val="3138308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>
                <a:solidFill>
                  <a:srgbClr val="0070C0"/>
                </a:solidFill>
              </a:rPr>
              <a:t>Issues in Animal Law (cont)</a:t>
            </a:r>
            <a:endParaRPr lang="en-AU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lnSpc>
                <a:spcPct val="90000"/>
              </a:lnSpc>
              <a:buClr>
                <a:srgbClr val="99CCCC"/>
              </a:buClr>
              <a:buSzPct val="70000"/>
              <a:buFont typeface="Wingdings" pitchFamily="2" charset="2"/>
              <a:buChar char="l"/>
            </a:pPr>
            <a:r>
              <a:rPr lang="en-AU" sz="2500" dirty="0">
                <a:solidFill>
                  <a:srgbClr val="000000"/>
                </a:solidFill>
                <a:latin typeface="Verdana"/>
              </a:rPr>
              <a:t>Farm animals:</a:t>
            </a:r>
          </a:p>
          <a:p>
            <a:pPr lvl="2">
              <a:lnSpc>
                <a:spcPct val="90000"/>
              </a:lnSpc>
              <a:buClr>
                <a:srgbClr val="006666"/>
              </a:buClr>
              <a:buSzPct val="65000"/>
              <a:buFont typeface="Wingdings" pitchFamily="2" charset="2"/>
              <a:buChar char="¡"/>
            </a:pPr>
            <a:r>
              <a:rPr lang="en-AU" sz="2200" dirty="0">
                <a:solidFill>
                  <a:srgbClr val="000000"/>
                </a:solidFill>
                <a:latin typeface="Verdana"/>
              </a:rPr>
              <a:t>cruelty and welfare, including in factory farming and live export.</a:t>
            </a:r>
          </a:p>
          <a:p>
            <a:pPr lvl="2">
              <a:lnSpc>
                <a:spcPct val="90000"/>
              </a:lnSpc>
              <a:buClr>
                <a:srgbClr val="006666"/>
              </a:buClr>
              <a:buSzPct val="65000"/>
              <a:buFont typeface="Wingdings" pitchFamily="2" charset="2"/>
              <a:buChar char="¡"/>
            </a:pPr>
            <a:r>
              <a:rPr lang="en-AU" sz="2200" dirty="0">
                <a:solidFill>
                  <a:srgbClr val="000000"/>
                </a:solidFill>
                <a:latin typeface="Verdana"/>
              </a:rPr>
              <a:t>exemption from cruelty prohibition and duty of care obligations where compliance with code of </a:t>
            </a:r>
            <a:r>
              <a:rPr lang="en-AU" sz="2200" dirty="0" smtClean="0">
                <a:solidFill>
                  <a:srgbClr val="000000"/>
                </a:solidFill>
                <a:latin typeface="Verdana"/>
              </a:rPr>
              <a:t>practice/standards and guidelines </a:t>
            </a:r>
            <a:r>
              <a:rPr lang="en-AU" sz="2200" dirty="0">
                <a:solidFill>
                  <a:srgbClr val="000000"/>
                </a:solidFill>
                <a:latin typeface="Verdana"/>
              </a:rPr>
              <a:t>(see earlier slide).</a:t>
            </a:r>
          </a:p>
          <a:p>
            <a:pPr lvl="2">
              <a:lnSpc>
                <a:spcPct val="90000"/>
              </a:lnSpc>
              <a:buClr>
                <a:srgbClr val="006666"/>
              </a:buClr>
              <a:buSzPct val="65000"/>
              <a:buFont typeface="Wingdings" pitchFamily="2" charset="2"/>
              <a:buChar char="¡"/>
            </a:pPr>
            <a:r>
              <a:rPr lang="en-AU" sz="2200" dirty="0">
                <a:solidFill>
                  <a:srgbClr val="000000"/>
                </a:solidFill>
                <a:latin typeface="Verdana"/>
              </a:rPr>
              <a:t>currently shifting from codes of practice to national standards and guidelines.</a:t>
            </a:r>
          </a:p>
          <a:p>
            <a:pPr lvl="2">
              <a:lnSpc>
                <a:spcPct val="90000"/>
              </a:lnSpc>
              <a:buClr>
                <a:srgbClr val="006666"/>
              </a:buClr>
              <a:buSzPct val="65000"/>
              <a:buFont typeface="Wingdings" pitchFamily="2" charset="2"/>
              <a:buChar char="¡"/>
            </a:pPr>
            <a:r>
              <a:rPr lang="en-AU" sz="2200" dirty="0">
                <a:solidFill>
                  <a:srgbClr val="000000"/>
                </a:solidFill>
                <a:latin typeface="Verdana"/>
              </a:rPr>
              <a:t>labelling – inconsistent approaches/lack of clarity.</a:t>
            </a:r>
          </a:p>
          <a:p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AU" altLang="en-US" dirty="0" smtClean="0"/>
              <a:t>Griffith Law School</a:t>
            </a:r>
            <a:endParaRPr lang="en-AU" altLang="en-US" dirty="0"/>
          </a:p>
        </p:txBody>
      </p:sp>
    </p:spTree>
    <p:extLst>
      <p:ext uri="{BB962C8B-B14F-4D97-AF65-F5344CB8AC3E}">
        <p14:creationId xmlns:p14="http://schemas.microsoft.com/office/powerpoint/2010/main" val="1833931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>
                <a:solidFill>
                  <a:srgbClr val="0070C0"/>
                </a:solidFill>
              </a:rPr>
              <a:t>Issues in Animal Law (cont)</a:t>
            </a:r>
            <a:endParaRPr lang="en-AU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lnSpc>
                <a:spcPct val="90000"/>
              </a:lnSpc>
              <a:buClr>
                <a:srgbClr val="99CCCC"/>
              </a:buClr>
              <a:buSzPct val="70000"/>
              <a:buFont typeface="Wingdings" pitchFamily="2" charset="2"/>
              <a:buChar char="l"/>
            </a:pPr>
            <a:r>
              <a:rPr lang="en-AU" sz="2500" dirty="0">
                <a:solidFill>
                  <a:srgbClr val="000000"/>
                </a:solidFill>
                <a:latin typeface="Verdana"/>
              </a:rPr>
              <a:t>Animals used in research:</a:t>
            </a:r>
          </a:p>
          <a:p>
            <a:pPr lvl="2">
              <a:lnSpc>
                <a:spcPct val="90000"/>
              </a:lnSpc>
              <a:buClr>
                <a:srgbClr val="006666"/>
              </a:buClr>
              <a:buSzPct val="65000"/>
              <a:buFont typeface="Wingdings" pitchFamily="2" charset="2"/>
              <a:buChar char="¡"/>
            </a:pPr>
            <a:r>
              <a:rPr lang="en-AU" sz="2200" dirty="0">
                <a:solidFill>
                  <a:srgbClr val="000000"/>
                </a:solidFill>
                <a:latin typeface="Verdana"/>
              </a:rPr>
              <a:t>regulated by </a:t>
            </a:r>
            <a:r>
              <a:rPr lang="en-US" sz="2200" dirty="0">
                <a:solidFill>
                  <a:srgbClr val="000000"/>
                </a:solidFill>
                <a:latin typeface="Verdana"/>
              </a:rPr>
              <a:t>Australian code for the care and use of animals for scientific purposes 8th edition (2013).</a:t>
            </a:r>
          </a:p>
          <a:p>
            <a:pPr lvl="2">
              <a:lnSpc>
                <a:spcPct val="90000"/>
              </a:lnSpc>
              <a:buClr>
                <a:srgbClr val="006666"/>
              </a:buClr>
              <a:buSzPct val="65000"/>
              <a:buFont typeface="Wingdings" pitchFamily="2" charset="2"/>
              <a:buChar char="¡"/>
            </a:pPr>
            <a:r>
              <a:rPr lang="en-US" sz="2200" dirty="0">
                <a:solidFill>
                  <a:srgbClr val="000000"/>
                </a:solidFill>
                <a:latin typeface="Verdana"/>
              </a:rPr>
              <a:t>defence to cruelty offences where compliance with the Australian code</a:t>
            </a:r>
            <a:r>
              <a:rPr lang="en-US" sz="2200" dirty="0" smtClean="0">
                <a:solidFill>
                  <a:srgbClr val="000000"/>
                </a:solidFill>
                <a:latin typeface="Verdana"/>
              </a:rPr>
              <a:t>: ACPA s 40.</a:t>
            </a:r>
            <a:endParaRPr lang="en-AU" sz="2200" dirty="0">
              <a:solidFill>
                <a:srgbClr val="000000"/>
              </a:solidFill>
              <a:latin typeface="Verdana"/>
            </a:endParaRPr>
          </a:p>
          <a:p>
            <a:pPr lvl="2">
              <a:lnSpc>
                <a:spcPct val="90000"/>
              </a:lnSpc>
              <a:buClr>
                <a:srgbClr val="006666"/>
              </a:buClr>
              <a:buSzPct val="65000"/>
              <a:buFont typeface="Wingdings" pitchFamily="2" charset="2"/>
              <a:buChar char="¡"/>
            </a:pPr>
            <a:r>
              <a:rPr lang="en-AU" sz="2200" dirty="0">
                <a:solidFill>
                  <a:srgbClr val="000000"/>
                </a:solidFill>
                <a:latin typeface="Verdana"/>
              </a:rPr>
              <a:t>role of Animal Ethics Committees, transparency/accountability</a:t>
            </a:r>
            <a:r>
              <a:rPr lang="en-AU" sz="2200" dirty="0" smtClean="0">
                <a:solidFill>
                  <a:srgbClr val="000000"/>
                </a:solidFill>
                <a:latin typeface="Verdana"/>
              </a:rPr>
              <a:t>.</a:t>
            </a:r>
          </a:p>
          <a:p>
            <a:pPr lvl="2">
              <a:lnSpc>
                <a:spcPct val="90000"/>
              </a:lnSpc>
              <a:buClr>
                <a:srgbClr val="006666"/>
              </a:buClr>
              <a:buSzPct val="65000"/>
              <a:buFont typeface="Wingdings" pitchFamily="2" charset="2"/>
              <a:buChar char="¡"/>
            </a:pPr>
            <a:r>
              <a:rPr lang="en-AU" sz="2200" dirty="0" smtClean="0">
                <a:solidFill>
                  <a:srgbClr val="000000"/>
                </a:solidFill>
                <a:latin typeface="Verdana"/>
              </a:rPr>
              <a:t>meta-studies of research effectiveness increasingly calling into question necessity/usefulness of much animal research.</a:t>
            </a:r>
            <a:endParaRPr lang="en-AU" sz="2200" dirty="0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AU" altLang="en-US" dirty="0" smtClean="0"/>
              <a:t>Griffith Law School</a:t>
            </a:r>
            <a:endParaRPr lang="en-AU" altLang="en-US" dirty="0"/>
          </a:p>
        </p:txBody>
      </p:sp>
    </p:spTree>
    <p:extLst>
      <p:ext uri="{BB962C8B-B14F-4D97-AF65-F5344CB8AC3E}">
        <p14:creationId xmlns:p14="http://schemas.microsoft.com/office/powerpoint/2010/main" val="3382496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>
                <a:solidFill>
                  <a:srgbClr val="0070C0"/>
                </a:solidFill>
              </a:rPr>
              <a:t>Issues in Animal Law (cont)</a:t>
            </a:r>
            <a:endParaRPr lang="en-AU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lnSpc>
                <a:spcPct val="90000"/>
              </a:lnSpc>
              <a:buClr>
                <a:srgbClr val="99CCCC"/>
              </a:buClr>
              <a:buSzPct val="70000"/>
              <a:buFont typeface="Wingdings" pitchFamily="2" charset="2"/>
              <a:buChar char="l"/>
            </a:pPr>
            <a:r>
              <a:rPr lang="en-AU" sz="2800" dirty="0">
                <a:solidFill>
                  <a:srgbClr val="000000"/>
                </a:solidFill>
                <a:latin typeface="Verdana"/>
              </a:rPr>
              <a:t>Wild animals:</a:t>
            </a:r>
          </a:p>
          <a:p>
            <a:pPr lvl="2">
              <a:lnSpc>
                <a:spcPct val="90000"/>
              </a:lnSpc>
              <a:buClr>
                <a:srgbClr val="006666"/>
              </a:buClr>
              <a:buSzPct val="65000"/>
              <a:buFont typeface="Wingdings" pitchFamily="2" charset="2"/>
              <a:buChar char="¡"/>
            </a:pPr>
            <a:r>
              <a:rPr lang="en-AU" sz="2400" dirty="0">
                <a:solidFill>
                  <a:srgbClr val="000000"/>
                </a:solidFill>
                <a:latin typeface="Verdana"/>
              </a:rPr>
              <a:t>protection, farming and killing of native </a:t>
            </a:r>
            <a:r>
              <a:rPr lang="en-AU" sz="2400" dirty="0" smtClean="0">
                <a:solidFill>
                  <a:srgbClr val="000000"/>
                </a:solidFill>
                <a:latin typeface="Verdana"/>
              </a:rPr>
              <a:t>species.</a:t>
            </a:r>
            <a:endParaRPr lang="en-AU" sz="2400" dirty="0">
              <a:solidFill>
                <a:srgbClr val="000000"/>
              </a:solidFill>
              <a:latin typeface="Verdana"/>
            </a:endParaRPr>
          </a:p>
          <a:p>
            <a:pPr lvl="2">
              <a:lnSpc>
                <a:spcPct val="90000"/>
              </a:lnSpc>
              <a:buClr>
                <a:srgbClr val="006666"/>
              </a:buClr>
              <a:buSzPct val="65000"/>
              <a:buFont typeface="Wingdings" pitchFamily="2" charset="2"/>
              <a:buChar char="¡"/>
            </a:pPr>
            <a:r>
              <a:rPr lang="en-AU" sz="2400" dirty="0">
                <a:solidFill>
                  <a:srgbClr val="000000"/>
                </a:solidFill>
                <a:latin typeface="Verdana"/>
              </a:rPr>
              <a:t>killing of so-called ’feral’ or ‘pest’ </a:t>
            </a:r>
            <a:r>
              <a:rPr lang="en-AU" sz="2400" dirty="0" smtClean="0">
                <a:solidFill>
                  <a:srgbClr val="000000"/>
                </a:solidFill>
                <a:latin typeface="Verdana"/>
              </a:rPr>
              <a:t>animals.</a:t>
            </a:r>
            <a:endParaRPr lang="en-AU" sz="2400" dirty="0">
              <a:solidFill>
                <a:srgbClr val="000000"/>
              </a:solidFill>
              <a:latin typeface="Verdana"/>
            </a:endParaRPr>
          </a:p>
          <a:p>
            <a:pPr lvl="2">
              <a:lnSpc>
                <a:spcPct val="90000"/>
              </a:lnSpc>
              <a:buClr>
                <a:srgbClr val="006666"/>
              </a:buClr>
              <a:buSzPct val="65000"/>
              <a:buFont typeface="Wingdings" pitchFamily="2" charset="2"/>
              <a:buChar char="¡"/>
            </a:pPr>
            <a:r>
              <a:rPr lang="en-AU" sz="2400" dirty="0">
                <a:solidFill>
                  <a:srgbClr val="000000"/>
                </a:solidFill>
                <a:latin typeface="Verdana"/>
              </a:rPr>
              <a:t>intersection with environmental law:</a:t>
            </a:r>
          </a:p>
          <a:p>
            <a:pPr lvl="3">
              <a:lnSpc>
                <a:spcPct val="90000"/>
              </a:lnSpc>
              <a:buClr>
                <a:srgbClr val="99CCCC"/>
              </a:buClr>
              <a:buSzPct val="70000"/>
              <a:buFont typeface="Wingdings" pitchFamily="2" charset="2"/>
              <a:buChar char="l"/>
            </a:pPr>
            <a:r>
              <a:rPr lang="en-AU" sz="2000" dirty="0">
                <a:solidFill>
                  <a:srgbClr val="000000"/>
                </a:solidFill>
                <a:latin typeface="Verdana"/>
              </a:rPr>
              <a:t>conservation legislation can have significant implications for animal welfare: see, eg, </a:t>
            </a:r>
            <a:r>
              <a:rPr lang="en-AU" sz="2000" i="1" dirty="0">
                <a:solidFill>
                  <a:srgbClr val="000000"/>
                </a:solidFill>
                <a:latin typeface="Verdana"/>
              </a:rPr>
              <a:t>Environment Protection and Biodiversity Conservation Act 1999 </a:t>
            </a:r>
            <a:r>
              <a:rPr lang="en-AU" sz="2000" dirty="0">
                <a:solidFill>
                  <a:srgbClr val="000000"/>
                </a:solidFill>
                <a:latin typeface="Verdana"/>
              </a:rPr>
              <a:t>(Cth).</a:t>
            </a:r>
          </a:p>
          <a:p>
            <a:pPr lvl="3">
              <a:lnSpc>
                <a:spcPct val="90000"/>
              </a:lnSpc>
              <a:buClr>
                <a:srgbClr val="99CCCC"/>
              </a:buClr>
              <a:buSzPct val="70000"/>
              <a:buFont typeface="Wingdings" pitchFamily="2" charset="2"/>
              <a:buChar char="l"/>
            </a:pPr>
            <a:r>
              <a:rPr lang="en-AU" sz="2000" dirty="0">
                <a:solidFill>
                  <a:srgbClr val="000000"/>
                </a:solidFill>
                <a:latin typeface="Verdana"/>
              </a:rPr>
              <a:t>conflict between animal protection law and environmental law</a:t>
            </a:r>
            <a:r>
              <a:rPr lang="en-AU" sz="2000" dirty="0" smtClean="0">
                <a:solidFill>
                  <a:srgbClr val="000000"/>
                </a:solidFill>
                <a:latin typeface="Verdana"/>
              </a:rPr>
              <a:t>?</a:t>
            </a:r>
            <a:endParaRPr lang="en-AU" sz="2000" dirty="0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AU" altLang="en-US" dirty="0" smtClean="0"/>
              <a:t>Griffith Law School</a:t>
            </a:r>
            <a:endParaRPr lang="en-AU" altLang="en-US" dirty="0"/>
          </a:p>
        </p:txBody>
      </p:sp>
    </p:spTree>
    <p:extLst>
      <p:ext uri="{BB962C8B-B14F-4D97-AF65-F5344CB8AC3E}">
        <p14:creationId xmlns:p14="http://schemas.microsoft.com/office/powerpoint/2010/main" val="479365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>
                <a:solidFill>
                  <a:srgbClr val="0070C0"/>
                </a:solidFill>
              </a:rPr>
              <a:t>Role of Commonwealth</a:t>
            </a:r>
            <a:endParaRPr lang="en-AU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Clr>
                <a:srgbClr val="006666"/>
              </a:buClr>
              <a:buSzPct val="70000"/>
              <a:buFont typeface="Wingdings" pitchFamily="2" charset="2"/>
              <a:buChar char="¡"/>
            </a:pPr>
            <a:r>
              <a:rPr lang="en-AU" sz="2000" dirty="0">
                <a:solidFill>
                  <a:srgbClr val="000000"/>
                </a:solidFill>
                <a:latin typeface="Verdana"/>
              </a:rPr>
              <a:t>Traditionally limited role, but increasingly more </a:t>
            </a:r>
            <a:r>
              <a:rPr lang="en-AU" sz="2000" dirty="0" smtClean="0">
                <a:solidFill>
                  <a:srgbClr val="000000"/>
                </a:solidFill>
                <a:latin typeface="Verdana"/>
              </a:rPr>
              <a:t>significant from 1970s.</a:t>
            </a:r>
            <a:endParaRPr lang="en-AU" sz="2000" dirty="0">
              <a:solidFill>
                <a:srgbClr val="000000"/>
              </a:solidFill>
              <a:latin typeface="Verdana"/>
            </a:endParaRPr>
          </a:p>
          <a:p>
            <a:pPr lvl="0">
              <a:buClr>
                <a:srgbClr val="006666"/>
              </a:buClr>
              <a:buSzPct val="70000"/>
              <a:buFont typeface="Wingdings" pitchFamily="2" charset="2"/>
              <a:buChar char="¡"/>
            </a:pPr>
            <a:r>
              <a:rPr lang="en-AU" sz="2000" dirty="0">
                <a:solidFill>
                  <a:srgbClr val="000000"/>
                </a:solidFill>
                <a:latin typeface="Verdana"/>
              </a:rPr>
              <a:t>Commonwealth:</a:t>
            </a:r>
          </a:p>
          <a:p>
            <a:pPr lvl="1">
              <a:buClr>
                <a:srgbClr val="99CCCC"/>
              </a:buClr>
              <a:buSzPct val="70000"/>
              <a:buFont typeface="Wingdings" pitchFamily="2" charset="2"/>
              <a:buChar char="l"/>
            </a:pPr>
            <a:r>
              <a:rPr lang="en-AU" sz="1800" dirty="0">
                <a:solidFill>
                  <a:srgbClr val="000000"/>
                </a:solidFill>
                <a:latin typeface="Verdana"/>
              </a:rPr>
              <a:t>largely regulates live export.</a:t>
            </a:r>
          </a:p>
          <a:p>
            <a:pPr lvl="1">
              <a:buClr>
                <a:srgbClr val="99CCCC"/>
              </a:buClr>
              <a:buSzPct val="70000"/>
              <a:buFont typeface="Wingdings" pitchFamily="2" charset="2"/>
              <a:buChar char="l"/>
            </a:pPr>
            <a:r>
              <a:rPr lang="en-AU" sz="1800" dirty="0" smtClean="0">
                <a:solidFill>
                  <a:srgbClr val="000000"/>
                </a:solidFill>
                <a:latin typeface="Verdana"/>
              </a:rPr>
              <a:t>until last year funded and coordinated </a:t>
            </a:r>
            <a:r>
              <a:rPr lang="en-AU" sz="1800" i="1" dirty="0">
                <a:solidFill>
                  <a:srgbClr val="000000"/>
                </a:solidFill>
                <a:latin typeface="Verdana"/>
              </a:rPr>
              <a:t>Australian Animal Welfare Strategy</a:t>
            </a:r>
            <a:r>
              <a:rPr lang="en-AU" sz="1800" dirty="0">
                <a:solidFill>
                  <a:srgbClr val="000000"/>
                </a:solidFill>
                <a:latin typeface="Verdana"/>
              </a:rPr>
              <a:t>, with major goal of nationally consistent approach to animal welfare.</a:t>
            </a:r>
          </a:p>
          <a:p>
            <a:pPr lvl="1">
              <a:buClr>
                <a:srgbClr val="99CCCC"/>
              </a:buClr>
              <a:buSzPct val="70000"/>
              <a:buFont typeface="Wingdings" pitchFamily="2" charset="2"/>
              <a:buChar char="l"/>
            </a:pPr>
            <a:r>
              <a:rPr lang="en-AU" sz="1800" dirty="0">
                <a:solidFill>
                  <a:srgbClr val="000000"/>
                </a:solidFill>
                <a:latin typeface="Verdana"/>
              </a:rPr>
              <a:t>coordinates codes of practice and, more recently, preparation of Australian Animal Welfare Standards and Guidelines.</a:t>
            </a:r>
          </a:p>
          <a:p>
            <a:pPr lvl="1">
              <a:buClr>
                <a:srgbClr val="99CCCC"/>
              </a:buClr>
              <a:buSzPct val="70000"/>
              <a:buFont typeface="Wingdings" pitchFamily="2" charset="2"/>
              <a:buChar char="l"/>
            </a:pPr>
            <a:r>
              <a:rPr lang="en-AU" sz="1800" dirty="0">
                <a:solidFill>
                  <a:srgbClr val="000000"/>
                </a:solidFill>
                <a:latin typeface="Verdana"/>
              </a:rPr>
              <a:t>need for federal legislation and Independent Office of Animal Welfare?</a:t>
            </a:r>
          </a:p>
          <a:p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AU" altLang="en-US" dirty="0" smtClean="0"/>
              <a:t>Griffith Law School</a:t>
            </a:r>
            <a:endParaRPr lang="en-AU" altLang="en-US" dirty="0"/>
          </a:p>
        </p:txBody>
      </p:sp>
    </p:spTree>
    <p:extLst>
      <p:ext uri="{BB962C8B-B14F-4D97-AF65-F5344CB8AC3E}">
        <p14:creationId xmlns:p14="http://schemas.microsoft.com/office/powerpoint/2010/main" val="4122019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AU" altLang="en-US" dirty="0" smtClean="0"/>
              <a:t>Griffith Law School</a:t>
            </a:r>
            <a:endParaRPr lang="en-AU" altLang="en-US" dirty="0"/>
          </a:p>
        </p:txBody>
      </p:sp>
      <p:sp>
        <p:nvSpPr>
          <p:cNvPr id="4118" name="Rectangle 2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altLang="en-US" dirty="0" smtClean="0">
                <a:solidFill>
                  <a:srgbClr val="0070C0"/>
                </a:solidFill>
              </a:rPr>
              <a:t>Overview</a:t>
            </a:r>
            <a:endParaRPr lang="en-AU" altLang="en-US" dirty="0">
              <a:solidFill>
                <a:srgbClr val="0070C0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0">
              <a:buClr>
                <a:srgbClr val="006666"/>
              </a:buClr>
              <a:buSzPct val="70000"/>
              <a:buFont typeface="Wingdings" pitchFamily="2" charset="2"/>
              <a:buChar char="¡"/>
            </a:pPr>
            <a:r>
              <a:rPr lang="en-AU" sz="2900" dirty="0">
                <a:solidFill>
                  <a:srgbClr val="000000"/>
                </a:solidFill>
                <a:latin typeface="Verdana"/>
              </a:rPr>
              <a:t>This presentation will:</a:t>
            </a:r>
          </a:p>
          <a:p>
            <a:pPr lvl="1">
              <a:buClr>
                <a:srgbClr val="99CCCC"/>
              </a:buClr>
              <a:buSzPct val="70000"/>
              <a:buFont typeface="Wingdings" pitchFamily="2" charset="2"/>
              <a:buChar char="l"/>
            </a:pPr>
            <a:r>
              <a:rPr lang="en-AU" sz="2500" dirty="0">
                <a:solidFill>
                  <a:srgbClr val="000000"/>
                </a:solidFill>
                <a:latin typeface="Verdana"/>
              </a:rPr>
              <a:t>address the question ‘what is animal law?’</a:t>
            </a:r>
          </a:p>
          <a:p>
            <a:pPr lvl="1">
              <a:buClr>
                <a:srgbClr val="99CCCC"/>
              </a:buClr>
              <a:buSzPct val="70000"/>
              <a:buFont typeface="Wingdings" pitchFamily="2" charset="2"/>
              <a:buChar char="l"/>
            </a:pPr>
            <a:r>
              <a:rPr lang="en-AU" sz="2500" dirty="0">
                <a:solidFill>
                  <a:srgbClr val="000000"/>
                </a:solidFill>
                <a:latin typeface="Verdana"/>
              </a:rPr>
              <a:t>describe the development of animal law in Australia and internationally.</a:t>
            </a:r>
          </a:p>
          <a:p>
            <a:pPr lvl="1">
              <a:buClr>
                <a:srgbClr val="99CCCC"/>
              </a:buClr>
              <a:buSzPct val="70000"/>
              <a:buFont typeface="Wingdings" pitchFamily="2" charset="2"/>
              <a:buChar char="l"/>
            </a:pPr>
            <a:r>
              <a:rPr lang="en-AU" sz="2500" dirty="0">
                <a:solidFill>
                  <a:srgbClr val="000000"/>
                </a:solidFill>
                <a:latin typeface="Verdana"/>
              </a:rPr>
              <a:t>canvas some of the key principles and issue areas in animal law</a:t>
            </a:r>
            <a:r>
              <a:rPr lang="en-AU" sz="2500" dirty="0" smtClean="0">
                <a:solidFill>
                  <a:srgbClr val="000000"/>
                </a:solidFill>
                <a:latin typeface="Verdana"/>
              </a:rPr>
              <a:t>.</a:t>
            </a:r>
          </a:p>
        </p:txBody>
      </p:sp>
      <p:sp>
        <p:nvSpPr>
          <p:cNvPr id="4133" name="Line 37"/>
          <p:cNvSpPr>
            <a:spLocks noChangeShapeType="1"/>
          </p:cNvSpPr>
          <p:nvPr/>
        </p:nvSpPr>
        <p:spPr bwMode="auto">
          <a:xfrm>
            <a:off x="838200" y="1557338"/>
            <a:ext cx="7848600" cy="0"/>
          </a:xfrm>
          <a:prstGeom prst="line">
            <a:avLst/>
          </a:prstGeom>
          <a:noFill/>
          <a:ln w="3175">
            <a:solidFill>
              <a:srgbClr val="C0242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>
                <a:solidFill>
                  <a:srgbClr val="0070C0"/>
                </a:solidFill>
              </a:rPr>
              <a:t>What is Animal Law?</a:t>
            </a:r>
            <a:endParaRPr lang="en-AU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lnSpc>
                <a:spcPct val="80000"/>
              </a:lnSpc>
              <a:buClr>
                <a:srgbClr val="006666"/>
              </a:buClr>
              <a:buSzPct val="70000"/>
              <a:buFont typeface="Wingdings" pitchFamily="2" charset="2"/>
              <a:buChar char="¡"/>
            </a:pPr>
            <a:r>
              <a:rPr lang="en-AU" sz="2400" dirty="0">
                <a:solidFill>
                  <a:srgbClr val="000000"/>
                </a:solidFill>
                <a:latin typeface="Verdana"/>
              </a:rPr>
              <a:t>In the broadest sense:</a:t>
            </a:r>
          </a:p>
          <a:p>
            <a:pPr lvl="1">
              <a:lnSpc>
                <a:spcPct val="80000"/>
              </a:lnSpc>
              <a:buClr>
                <a:srgbClr val="99CCCC"/>
              </a:buClr>
              <a:buSzPct val="70000"/>
              <a:buFont typeface="Wingdings" pitchFamily="2" charset="2"/>
              <a:buChar char="l"/>
            </a:pPr>
            <a:r>
              <a:rPr lang="en-AU" sz="2400" dirty="0">
                <a:solidFill>
                  <a:srgbClr val="000000"/>
                </a:solidFill>
                <a:latin typeface="Verdana"/>
              </a:rPr>
              <a:t>legal doctrine in which the legal, social or biological nature of nonhuman animals is an important factor </a:t>
            </a:r>
            <a:r>
              <a:rPr lang="en-AU" sz="2000" dirty="0">
                <a:solidFill>
                  <a:srgbClr val="000000"/>
                </a:solidFill>
                <a:latin typeface="Verdana"/>
              </a:rPr>
              <a:t>(Schaffner, </a:t>
            </a:r>
            <a:r>
              <a:rPr lang="en-AU" sz="2000" i="1" dirty="0">
                <a:solidFill>
                  <a:srgbClr val="000000"/>
                </a:solidFill>
                <a:latin typeface="Verdana"/>
              </a:rPr>
              <a:t>An Introduction to Animals and the Law</a:t>
            </a:r>
            <a:r>
              <a:rPr lang="en-AU" sz="2000" dirty="0">
                <a:solidFill>
                  <a:srgbClr val="000000"/>
                </a:solidFill>
                <a:latin typeface="Verdana"/>
              </a:rPr>
              <a:t>)</a:t>
            </a:r>
            <a:r>
              <a:rPr lang="en-AU" sz="2400" dirty="0">
                <a:solidFill>
                  <a:srgbClr val="000000"/>
                </a:solidFill>
                <a:latin typeface="Verdana"/>
              </a:rPr>
              <a:t>.</a:t>
            </a:r>
          </a:p>
          <a:p>
            <a:pPr lvl="1">
              <a:lnSpc>
                <a:spcPct val="80000"/>
              </a:lnSpc>
              <a:buClr>
                <a:srgbClr val="99CCCC"/>
              </a:buClr>
              <a:buSzPct val="70000"/>
              <a:buFont typeface="Wingdings" pitchFamily="2" charset="2"/>
              <a:buChar char="l"/>
            </a:pPr>
            <a:r>
              <a:rPr lang="en-AU" sz="2400" dirty="0">
                <a:solidFill>
                  <a:srgbClr val="000000"/>
                </a:solidFill>
                <a:latin typeface="Verdana"/>
              </a:rPr>
              <a:t>consistent with a ‘black letter’ approach to law.</a:t>
            </a:r>
          </a:p>
          <a:p>
            <a:pPr lvl="1">
              <a:lnSpc>
                <a:spcPct val="80000"/>
              </a:lnSpc>
              <a:buClr>
                <a:srgbClr val="99CCCC"/>
              </a:buClr>
              <a:buSzPct val="70000"/>
              <a:buFont typeface="Wingdings" pitchFamily="2" charset="2"/>
              <a:buChar char="l"/>
            </a:pPr>
            <a:r>
              <a:rPr lang="en-AU" sz="2400" dirty="0">
                <a:solidFill>
                  <a:srgbClr val="000000"/>
                </a:solidFill>
                <a:latin typeface="Verdana"/>
              </a:rPr>
              <a:t>focus on established doctrinal categories (eg property, contract, torts, administrative law, succession etc) and identify legislation and cases which in any way concern animals</a:t>
            </a:r>
            <a:r>
              <a:rPr lang="en-AU" sz="2400" dirty="0" smtClean="0">
                <a:solidFill>
                  <a:srgbClr val="000000"/>
                </a:solidFill>
                <a:latin typeface="Verdana"/>
              </a:rPr>
              <a:t>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AU" altLang="en-US" dirty="0" smtClean="0"/>
              <a:t>Griffith Law School</a:t>
            </a:r>
            <a:endParaRPr lang="en-AU" altLang="en-US" dirty="0"/>
          </a:p>
        </p:txBody>
      </p:sp>
    </p:spTree>
    <p:extLst>
      <p:ext uri="{BB962C8B-B14F-4D97-AF65-F5344CB8AC3E}">
        <p14:creationId xmlns:p14="http://schemas.microsoft.com/office/powerpoint/2010/main" val="1537271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What is Animal Law? (cont)</a:t>
            </a:r>
            <a:endParaRPr lang="en-AU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lnSpc>
                <a:spcPct val="80000"/>
              </a:lnSpc>
              <a:buClr>
                <a:srgbClr val="006666"/>
              </a:buClr>
              <a:buSzPct val="70000"/>
              <a:buFont typeface="Wingdings" pitchFamily="2" charset="2"/>
              <a:buChar char="¡"/>
            </a:pPr>
            <a:r>
              <a:rPr lang="en-AU" sz="2400" dirty="0">
                <a:solidFill>
                  <a:srgbClr val="000000"/>
                </a:solidFill>
                <a:latin typeface="Verdana"/>
              </a:rPr>
              <a:t>In a narrower sense, focus on animal protection:</a:t>
            </a:r>
          </a:p>
          <a:p>
            <a:pPr lvl="1">
              <a:lnSpc>
                <a:spcPct val="80000"/>
              </a:lnSpc>
              <a:buClr>
                <a:srgbClr val="99CCCC"/>
              </a:buClr>
              <a:buSzPct val="70000"/>
              <a:buFont typeface="Wingdings" pitchFamily="2" charset="2"/>
              <a:buChar char="l"/>
            </a:pPr>
            <a:r>
              <a:rPr lang="en-AU" sz="2000" dirty="0" smtClean="0">
                <a:solidFill>
                  <a:srgbClr val="000000"/>
                </a:solidFill>
                <a:latin typeface="Verdana"/>
              </a:rPr>
              <a:t>places </a:t>
            </a:r>
            <a:r>
              <a:rPr lang="en-AU" sz="2000" dirty="0">
                <a:solidFill>
                  <a:srgbClr val="000000"/>
                </a:solidFill>
                <a:latin typeface="Verdana"/>
              </a:rPr>
              <a:t>the animal at the centre of legal consideration.</a:t>
            </a:r>
          </a:p>
          <a:p>
            <a:pPr lvl="1">
              <a:lnSpc>
                <a:spcPct val="80000"/>
              </a:lnSpc>
              <a:buClr>
                <a:srgbClr val="99CCCC"/>
              </a:buClr>
              <a:buSzPct val="70000"/>
              <a:buFont typeface="Wingdings" pitchFamily="2" charset="2"/>
              <a:buChar char="l"/>
            </a:pPr>
            <a:r>
              <a:rPr lang="en-AU" sz="2000" dirty="0">
                <a:solidFill>
                  <a:srgbClr val="000000"/>
                </a:solidFill>
                <a:latin typeface="Verdana"/>
              </a:rPr>
              <a:t>concerned to improve the legal status and/or protection of animals.</a:t>
            </a:r>
          </a:p>
          <a:p>
            <a:pPr lvl="1">
              <a:lnSpc>
                <a:spcPct val="80000"/>
              </a:lnSpc>
              <a:buClr>
                <a:srgbClr val="99CCCC"/>
              </a:buClr>
              <a:buSzPct val="70000"/>
              <a:buFont typeface="Wingdings" pitchFamily="2" charset="2"/>
              <a:buChar char="l"/>
            </a:pPr>
            <a:r>
              <a:rPr lang="en-AU" sz="2000" dirty="0">
                <a:solidFill>
                  <a:srgbClr val="000000"/>
                </a:solidFill>
                <a:latin typeface="Verdana"/>
              </a:rPr>
              <a:t>draws on non-legal disciplinary knowledge including:</a:t>
            </a:r>
          </a:p>
          <a:p>
            <a:pPr lvl="2">
              <a:lnSpc>
                <a:spcPct val="80000"/>
              </a:lnSpc>
              <a:buClr>
                <a:srgbClr val="006666"/>
              </a:buClr>
              <a:buSzPct val="65000"/>
              <a:buFont typeface="Wingdings" pitchFamily="2" charset="2"/>
              <a:buChar char="¡"/>
            </a:pPr>
            <a:r>
              <a:rPr lang="en-AU" sz="2000" dirty="0">
                <a:solidFill>
                  <a:srgbClr val="000000"/>
                </a:solidFill>
                <a:latin typeface="Verdana"/>
              </a:rPr>
              <a:t>animal welfare science (scientific </a:t>
            </a:r>
            <a:r>
              <a:rPr lang="en-AU" sz="2000" dirty="0" smtClean="0">
                <a:solidFill>
                  <a:srgbClr val="000000"/>
                </a:solidFill>
                <a:latin typeface="Verdana"/>
              </a:rPr>
              <a:t>study of </a:t>
            </a:r>
            <a:r>
              <a:rPr lang="en-AU" sz="2000" dirty="0">
                <a:solidFill>
                  <a:srgbClr val="000000"/>
                </a:solidFill>
                <a:latin typeface="Verdana"/>
              </a:rPr>
              <a:t>animal behaviour/sentiency);</a:t>
            </a:r>
          </a:p>
          <a:p>
            <a:pPr lvl="2">
              <a:lnSpc>
                <a:spcPct val="80000"/>
              </a:lnSpc>
              <a:buClr>
                <a:srgbClr val="006666"/>
              </a:buClr>
              <a:buSzPct val="65000"/>
              <a:buFont typeface="Wingdings" pitchFamily="2" charset="2"/>
              <a:buChar char="¡"/>
            </a:pPr>
            <a:r>
              <a:rPr lang="en-AU" sz="2000" dirty="0">
                <a:solidFill>
                  <a:srgbClr val="000000"/>
                </a:solidFill>
                <a:latin typeface="Verdana"/>
              </a:rPr>
              <a:t>ethics;</a:t>
            </a:r>
          </a:p>
          <a:p>
            <a:pPr lvl="2">
              <a:lnSpc>
                <a:spcPct val="80000"/>
              </a:lnSpc>
              <a:buClr>
                <a:srgbClr val="006666"/>
              </a:buClr>
              <a:buSzPct val="65000"/>
              <a:buFont typeface="Wingdings" pitchFamily="2" charset="2"/>
              <a:buChar char="¡"/>
            </a:pPr>
            <a:r>
              <a:rPr lang="en-AU" sz="2000" dirty="0">
                <a:solidFill>
                  <a:srgbClr val="000000"/>
                </a:solidFill>
                <a:latin typeface="Verdana"/>
              </a:rPr>
              <a:t>politics/political theory; and</a:t>
            </a:r>
          </a:p>
          <a:p>
            <a:pPr lvl="2">
              <a:lnSpc>
                <a:spcPct val="80000"/>
              </a:lnSpc>
              <a:buClr>
                <a:srgbClr val="006666"/>
              </a:buClr>
              <a:buSzPct val="65000"/>
              <a:buFont typeface="Wingdings" pitchFamily="2" charset="2"/>
              <a:buChar char="¡"/>
            </a:pPr>
            <a:r>
              <a:rPr lang="en-AU" sz="2000" dirty="0">
                <a:solidFill>
                  <a:srgbClr val="000000"/>
                </a:solidFill>
                <a:latin typeface="Verdana"/>
              </a:rPr>
              <a:t>sociology.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AU" altLang="en-US" dirty="0" smtClean="0"/>
              <a:t>Griffith Law School</a:t>
            </a:r>
            <a:endParaRPr lang="en-AU" altLang="en-US" dirty="0"/>
          </a:p>
        </p:txBody>
      </p:sp>
    </p:spTree>
    <p:extLst>
      <p:ext uri="{BB962C8B-B14F-4D97-AF65-F5344CB8AC3E}">
        <p14:creationId xmlns:p14="http://schemas.microsoft.com/office/powerpoint/2010/main" val="1560797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>
                <a:solidFill>
                  <a:srgbClr val="0070C0"/>
                </a:solidFill>
              </a:rPr>
              <a:t>Development of Animal Law</a:t>
            </a:r>
            <a:endParaRPr lang="en-AU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lnSpc>
                <a:spcPct val="90000"/>
              </a:lnSpc>
              <a:buClr>
                <a:srgbClr val="006666"/>
              </a:buClr>
              <a:buSzPct val="70000"/>
              <a:buFont typeface="Wingdings" pitchFamily="2" charset="2"/>
              <a:buChar char="¡"/>
            </a:pPr>
            <a:r>
              <a:rPr lang="en-AU" sz="2400" dirty="0">
                <a:solidFill>
                  <a:srgbClr val="000000"/>
                </a:solidFill>
                <a:latin typeface="Verdana"/>
              </a:rPr>
              <a:t>In the United States:</a:t>
            </a:r>
          </a:p>
          <a:p>
            <a:pPr lvl="1">
              <a:lnSpc>
                <a:spcPct val="90000"/>
              </a:lnSpc>
              <a:buClr>
                <a:srgbClr val="99CCCC"/>
              </a:buClr>
              <a:buSzPct val="70000"/>
              <a:buFont typeface="Wingdings" pitchFamily="2" charset="2"/>
              <a:buChar char="l"/>
            </a:pPr>
            <a:r>
              <a:rPr lang="en-AU" sz="1800" dirty="0">
                <a:solidFill>
                  <a:srgbClr val="000000"/>
                </a:solidFill>
                <a:latin typeface="Verdana"/>
              </a:rPr>
              <a:t>first taught in 1986 in one law school, has now been taught in more than 100 law schools.</a:t>
            </a:r>
          </a:p>
          <a:p>
            <a:pPr lvl="1">
              <a:lnSpc>
                <a:spcPct val="90000"/>
              </a:lnSpc>
              <a:buClr>
                <a:srgbClr val="99CCCC"/>
              </a:buClr>
              <a:buSzPct val="70000"/>
              <a:buFont typeface="Wingdings" pitchFamily="2" charset="2"/>
              <a:buChar char="l"/>
            </a:pPr>
            <a:r>
              <a:rPr lang="en-AU" sz="1800" dirty="0">
                <a:solidFill>
                  <a:srgbClr val="000000"/>
                </a:solidFill>
                <a:latin typeface="Verdana"/>
              </a:rPr>
              <a:t>Center for Animal Law Studies (Lewis &amp; Clark Law School, Portland, Oregon) – offers a suite of courses in animal law.</a:t>
            </a:r>
          </a:p>
          <a:p>
            <a:pPr lvl="1">
              <a:lnSpc>
                <a:spcPct val="90000"/>
              </a:lnSpc>
              <a:buClr>
                <a:srgbClr val="99CCCC"/>
              </a:buClr>
              <a:buSzPct val="70000"/>
              <a:buFont typeface="Wingdings" pitchFamily="2" charset="2"/>
              <a:buChar char="l"/>
            </a:pPr>
            <a:r>
              <a:rPr lang="en-AU" sz="1800" dirty="0">
                <a:solidFill>
                  <a:srgbClr val="000000"/>
                </a:solidFill>
                <a:latin typeface="Verdana"/>
              </a:rPr>
              <a:t>number of law journals established including:</a:t>
            </a:r>
          </a:p>
          <a:p>
            <a:pPr lvl="2">
              <a:lnSpc>
                <a:spcPct val="90000"/>
              </a:lnSpc>
              <a:buClr>
                <a:srgbClr val="006666"/>
              </a:buClr>
              <a:buSzPct val="65000"/>
              <a:buFont typeface="Wingdings" pitchFamily="2" charset="2"/>
              <a:buChar char="¡"/>
            </a:pPr>
            <a:r>
              <a:rPr lang="en-AU" sz="1800" i="1" dirty="0">
                <a:solidFill>
                  <a:srgbClr val="000000"/>
                </a:solidFill>
                <a:latin typeface="Verdana"/>
              </a:rPr>
              <a:t>Animal Law Review</a:t>
            </a:r>
            <a:r>
              <a:rPr lang="en-AU" sz="1800" dirty="0">
                <a:solidFill>
                  <a:srgbClr val="000000"/>
                </a:solidFill>
                <a:latin typeface="Verdana"/>
              </a:rPr>
              <a:t>;</a:t>
            </a:r>
            <a:endParaRPr lang="en-AU" sz="1800" i="1" dirty="0">
              <a:solidFill>
                <a:srgbClr val="000000"/>
              </a:solidFill>
              <a:latin typeface="Verdana"/>
            </a:endParaRPr>
          </a:p>
          <a:p>
            <a:pPr lvl="2">
              <a:lnSpc>
                <a:spcPct val="90000"/>
              </a:lnSpc>
              <a:buClr>
                <a:srgbClr val="006666"/>
              </a:buClr>
              <a:buSzPct val="65000"/>
              <a:buFont typeface="Wingdings" pitchFamily="2" charset="2"/>
              <a:buChar char="¡"/>
            </a:pPr>
            <a:r>
              <a:rPr lang="en-AU" sz="1800" i="1" dirty="0">
                <a:solidFill>
                  <a:srgbClr val="000000"/>
                </a:solidFill>
                <a:latin typeface="Verdana"/>
              </a:rPr>
              <a:t>Journal of Animal and Environmental Law</a:t>
            </a:r>
            <a:r>
              <a:rPr lang="en-AU" sz="1800" dirty="0">
                <a:solidFill>
                  <a:srgbClr val="000000"/>
                </a:solidFill>
                <a:latin typeface="Verdana"/>
              </a:rPr>
              <a:t>;</a:t>
            </a:r>
          </a:p>
          <a:p>
            <a:pPr lvl="2">
              <a:lnSpc>
                <a:spcPct val="90000"/>
              </a:lnSpc>
              <a:buClr>
                <a:srgbClr val="006666"/>
              </a:buClr>
              <a:buSzPct val="65000"/>
              <a:buFont typeface="Wingdings" pitchFamily="2" charset="2"/>
              <a:buChar char="¡"/>
            </a:pPr>
            <a:r>
              <a:rPr lang="en-AU" sz="1800" i="1" dirty="0">
                <a:solidFill>
                  <a:srgbClr val="000000"/>
                </a:solidFill>
                <a:latin typeface="Verdana"/>
              </a:rPr>
              <a:t>Journal of Animal Law</a:t>
            </a:r>
            <a:r>
              <a:rPr lang="en-AU" sz="1800" dirty="0">
                <a:solidFill>
                  <a:srgbClr val="000000"/>
                </a:solidFill>
                <a:latin typeface="Verdana"/>
              </a:rPr>
              <a:t>; and</a:t>
            </a:r>
          </a:p>
          <a:p>
            <a:pPr lvl="2">
              <a:lnSpc>
                <a:spcPct val="90000"/>
              </a:lnSpc>
              <a:buClr>
                <a:srgbClr val="006666"/>
              </a:buClr>
              <a:buSzPct val="65000"/>
              <a:buFont typeface="Wingdings" pitchFamily="2" charset="2"/>
              <a:buChar char="¡"/>
            </a:pPr>
            <a:r>
              <a:rPr lang="en-AU" sz="1800" i="1" dirty="0">
                <a:solidFill>
                  <a:srgbClr val="000000"/>
                </a:solidFill>
                <a:latin typeface="Verdana"/>
              </a:rPr>
              <a:t>Stanford Journal of Animal Law and Policy.</a:t>
            </a:r>
          </a:p>
          <a:p>
            <a:pPr lvl="1">
              <a:lnSpc>
                <a:spcPct val="90000"/>
              </a:lnSpc>
              <a:buClr>
                <a:srgbClr val="99CCCC"/>
              </a:buClr>
              <a:buSzPct val="70000"/>
              <a:buFont typeface="Wingdings" pitchFamily="2" charset="2"/>
              <a:buChar char="l"/>
            </a:pPr>
            <a:r>
              <a:rPr lang="en-AU" sz="1800" dirty="0">
                <a:solidFill>
                  <a:srgbClr val="000000"/>
                </a:solidFill>
                <a:latin typeface="Verdana"/>
              </a:rPr>
              <a:t>comparatively well-resourced advocacy organisations: Animal Legal Defense Fund; Humane Society of the United States; PETA</a:t>
            </a:r>
            <a:r>
              <a:rPr lang="en-AU" sz="1800" dirty="0" smtClean="0">
                <a:solidFill>
                  <a:srgbClr val="000000"/>
                </a:solidFill>
                <a:latin typeface="Verdana"/>
              </a:rPr>
              <a:t>.</a:t>
            </a:r>
            <a:endParaRPr lang="en-AU" sz="1800" dirty="0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AU" altLang="en-US" dirty="0" smtClean="0"/>
              <a:t>Griffith Law School</a:t>
            </a:r>
            <a:endParaRPr lang="en-AU" altLang="en-US" dirty="0"/>
          </a:p>
        </p:txBody>
      </p:sp>
    </p:spTree>
    <p:extLst>
      <p:ext uri="{BB962C8B-B14F-4D97-AF65-F5344CB8AC3E}">
        <p14:creationId xmlns:p14="http://schemas.microsoft.com/office/powerpoint/2010/main" val="81567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Development of Animal Law (cont)</a:t>
            </a:r>
            <a:endParaRPr lang="en-AU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Clr>
                <a:srgbClr val="006666"/>
              </a:buClr>
              <a:buSzPct val="70000"/>
              <a:buFont typeface="Wingdings" pitchFamily="2" charset="2"/>
              <a:buChar char="¡"/>
            </a:pPr>
            <a:r>
              <a:rPr lang="en-AU" sz="2500" dirty="0">
                <a:solidFill>
                  <a:srgbClr val="000000"/>
                </a:solidFill>
                <a:latin typeface="Verdana"/>
              </a:rPr>
              <a:t>In Australia:</a:t>
            </a:r>
          </a:p>
          <a:p>
            <a:pPr lvl="1">
              <a:buClr>
                <a:srgbClr val="99CCCC"/>
              </a:buClr>
              <a:buSzPct val="70000"/>
              <a:buFont typeface="Wingdings" pitchFamily="2" charset="2"/>
              <a:buChar char="l"/>
            </a:pPr>
            <a:r>
              <a:rPr lang="en-AU" sz="2100" dirty="0">
                <a:solidFill>
                  <a:srgbClr val="000000"/>
                </a:solidFill>
                <a:latin typeface="Verdana"/>
              </a:rPr>
              <a:t>first offered by UNSW in 2005.  </a:t>
            </a:r>
            <a:r>
              <a:rPr lang="en-AU" sz="2100" dirty="0" smtClean="0">
                <a:solidFill>
                  <a:srgbClr val="000000"/>
                </a:solidFill>
                <a:latin typeface="Verdana"/>
              </a:rPr>
              <a:t>Thirteen universities </a:t>
            </a:r>
            <a:r>
              <a:rPr lang="en-AU" sz="2100" dirty="0">
                <a:solidFill>
                  <a:srgbClr val="000000"/>
                </a:solidFill>
                <a:latin typeface="Verdana"/>
              </a:rPr>
              <a:t>offer or have </a:t>
            </a:r>
            <a:r>
              <a:rPr lang="en-AU" sz="2100" dirty="0" smtClean="0">
                <a:solidFill>
                  <a:srgbClr val="000000"/>
                </a:solidFill>
                <a:latin typeface="Verdana"/>
              </a:rPr>
              <a:t>since offered </a:t>
            </a:r>
            <a:r>
              <a:rPr lang="en-AU" sz="2100" dirty="0">
                <a:solidFill>
                  <a:srgbClr val="000000"/>
                </a:solidFill>
                <a:latin typeface="Verdana"/>
              </a:rPr>
              <a:t>animal law: Adelaide, ANU, Bond, Flinders, Griffith, Macquarie, Melbourne, SCU, Sydney, Tasmania, UNSW, UTS &amp; Wollongong.</a:t>
            </a:r>
          </a:p>
          <a:p>
            <a:pPr lvl="1">
              <a:buClr>
                <a:srgbClr val="99CCCC"/>
              </a:buClr>
              <a:buSzPct val="70000"/>
              <a:buFont typeface="Wingdings" pitchFamily="2" charset="2"/>
              <a:buChar char="l"/>
            </a:pPr>
            <a:r>
              <a:rPr lang="en-AU" sz="2100" i="1" dirty="0">
                <a:solidFill>
                  <a:srgbClr val="000000"/>
                </a:solidFill>
                <a:latin typeface="Verdana"/>
              </a:rPr>
              <a:t>Australian Animal Protection Law Journal</a:t>
            </a:r>
            <a:r>
              <a:rPr lang="en-AU" sz="2100" dirty="0">
                <a:solidFill>
                  <a:srgbClr val="000000"/>
                </a:solidFill>
                <a:latin typeface="Verdana"/>
              </a:rPr>
              <a:t> established in 2008.</a:t>
            </a:r>
          </a:p>
          <a:p>
            <a:pPr lvl="1">
              <a:buClr>
                <a:srgbClr val="99CCCC"/>
              </a:buClr>
              <a:buSzPct val="70000"/>
              <a:buFont typeface="Wingdings" pitchFamily="2" charset="2"/>
              <a:buChar char="l"/>
            </a:pPr>
            <a:r>
              <a:rPr lang="en-AU" sz="2100" dirty="0">
                <a:solidFill>
                  <a:srgbClr val="000000"/>
                </a:solidFill>
                <a:latin typeface="Verdana"/>
              </a:rPr>
              <a:t>a plethora of new texts (see over), as well as a freely accessible e-book: </a:t>
            </a:r>
            <a:r>
              <a:rPr lang="en-AU" sz="2100" i="1" dirty="0">
                <a:solidFill>
                  <a:srgbClr val="000000"/>
                </a:solidFill>
                <a:latin typeface="Verdana"/>
              </a:rPr>
              <a:t>Animal Law: Principles and Frontiers</a:t>
            </a:r>
            <a:r>
              <a:rPr lang="en-AU" sz="2100" dirty="0">
                <a:solidFill>
                  <a:srgbClr val="000000"/>
                </a:solidFill>
                <a:latin typeface="Verdana"/>
              </a:rPr>
              <a:t> (Graeme McEwen, 2011 </a:t>
            </a:r>
            <a:r>
              <a:rPr lang="en-AU" sz="2000" dirty="0">
                <a:solidFill>
                  <a:srgbClr val="000000"/>
                </a:solidFill>
                <a:latin typeface="Verdana"/>
                <a:hlinkClick r:id="rId2"/>
              </a:rPr>
              <a:t>http://bawp.org.au/animal-law-e-book/</a:t>
            </a:r>
            <a:r>
              <a:rPr lang="en-AU" sz="2100" dirty="0">
                <a:solidFill>
                  <a:srgbClr val="000000"/>
                </a:solidFill>
                <a:latin typeface="Verdana"/>
              </a:rPr>
              <a:t>) .</a:t>
            </a:r>
          </a:p>
          <a:p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AU" altLang="en-US" dirty="0" smtClean="0"/>
              <a:t>Griffith Law School</a:t>
            </a:r>
            <a:endParaRPr lang="en-AU" altLang="en-US" dirty="0"/>
          </a:p>
        </p:txBody>
      </p:sp>
    </p:spTree>
    <p:extLst>
      <p:ext uri="{BB962C8B-B14F-4D97-AF65-F5344CB8AC3E}">
        <p14:creationId xmlns:p14="http://schemas.microsoft.com/office/powerpoint/2010/main" val="3006598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AU" altLang="en-US" dirty="0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>
                <a:solidFill>
                  <a:srgbClr val="0070C0"/>
                </a:solidFill>
              </a:rPr>
              <a:t>Development of Animal Law (cont)</a:t>
            </a:r>
            <a:endParaRPr lang="en-AU" altLang="en-US" dirty="0">
              <a:solidFill>
                <a:srgbClr val="0070C0"/>
              </a:solidFill>
            </a:endParaRPr>
          </a:p>
        </p:txBody>
      </p:sp>
      <p:sp>
        <p:nvSpPr>
          <p:cNvPr id="5128" name="Rectangle 8"/>
          <p:cNvSpPr>
            <a:spLocks noGrp="1" noChangeArrowheads="1"/>
          </p:cNvSpPr>
          <p:nvPr>
            <p:ph type="body" sz="half" idx="1"/>
          </p:nvPr>
        </p:nvSpPr>
        <p:spPr>
          <a:xfrm>
            <a:off x="838200" y="1733550"/>
            <a:ext cx="3889375" cy="4657725"/>
          </a:xfrm>
        </p:spPr>
        <p:txBody>
          <a:bodyPr/>
          <a:lstStyle/>
          <a:p>
            <a:pPr lvl="0">
              <a:buClr>
                <a:srgbClr val="006666"/>
              </a:buClr>
              <a:buSzPct val="70000"/>
              <a:buFont typeface="Wingdings" pitchFamily="2" charset="2"/>
              <a:buChar char="¡"/>
            </a:pPr>
            <a:r>
              <a:rPr lang="en-AU" sz="1600" i="1" dirty="0">
                <a:solidFill>
                  <a:srgbClr val="000000"/>
                </a:solidFill>
                <a:latin typeface="Verdana"/>
              </a:rPr>
              <a:t>Animal Law in Australasia </a:t>
            </a:r>
            <a:r>
              <a:rPr lang="en-AU" sz="1600" dirty="0">
                <a:solidFill>
                  <a:srgbClr val="000000"/>
                </a:solidFill>
                <a:latin typeface="Verdana"/>
              </a:rPr>
              <a:t>(2</a:t>
            </a:r>
            <a:r>
              <a:rPr lang="en-AU" sz="1600" baseline="30000" dirty="0">
                <a:solidFill>
                  <a:srgbClr val="000000"/>
                </a:solidFill>
                <a:latin typeface="Verdana"/>
              </a:rPr>
              <a:t>nd</a:t>
            </a:r>
            <a:r>
              <a:rPr lang="en-AU" sz="1600" dirty="0">
                <a:solidFill>
                  <a:srgbClr val="000000"/>
                </a:solidFill>
                <a:latin typeface="Verdana"/>
              </a:rPr>
              <a:t> ed, 2013; 1</a:t>
            </a:r>
            <a:r>
              <a:rPr lang="en-AU" sz="1600" baseline="30000" dirty="0">
                <a:solidFill>
                  <a:srgbClr val="000000"/>
                </a:solidFill>
                <a:latin typeface="Verdana"/>
              </a:rPr>
              <a:t>st</a:t>
            </a:r>
            <a:r>
              <a:rPr lang="en-AU" sz="1600" dirty="0">
                <a:solidFill>
                  <a:srgbClr val="000000"/>
                </a:solidFill>
                <a:latin typeface="Verdana"/>
              </a:rPr>
              <a:t> ed 2009)</a:t>
            </a:r>
          </a:p>
          <a:p>
            <a:pPr>
              <a:buFont typeface="Wingdings" pitchFamily="2" charset="2"/>
              <a:buNone/>
            </a:pPr>
            <a:endParaRPr lang="en-AU" altLang="en-US" sz="1600" dirty="0"/>
          </a:p>
          <a:p>
            <a:endParaRPr lang="en-AU" altLang="en-US" sz="1300" dirty="0" smtClean="0"/>
          </a:p>
          <a:p>
            <a:endParaRPr lang="en-AU" altLang="en-US" sz="1300" dirty="0"/>
          </a:p>
          <a:p>
            <a:endParaRPr lang="en-AU" altLang="en-US" sz="1300" dirty="0" smtClean="0"/>
          </a:p>
          <a:p>
            <a:endParaRPr lang="en-AU" altLang="en-US" sz="1300" dirty="0"/>
          </a:p>
          <a:p>
            <a:endParaRPr lang="en-AU" altLang="en-US" sz="1300" dirty="0" smtClean="0"/>
          </a:p>
          <a:p>
            <a:endParaRPr lang="en-AU" altLang="en-US" sz="1300" dirty="0"/>
          </a:p>
          <a:p>
            <a:endParaRPr lang="en-AU" altLang="en-US" sz="1300" dirty="0" smtClean="0"/>
          </a:p>
          <a:p>
            <a:endParaRPr lang="en-AU" altLang="en-US" sz="1300" dirty="0"/>
          </a:p>
          <a:p>
            <a:r>
              <a:rPr lang="en-AU" sz="1600" i="1" dirty="0" smtClean="0">
                <a:solidFill>
                  <a:srgbClr val="000000"/>
                </a:solidFill>
                <a:latin typeface="Verdana"/>
              </a:rPr>
              <a:t>Animal </a:t>
            </a:r>
            <a:r>
              <a:rPr lang="en-AU" sz="1600" i="1" dirty="0">
                <a:solidFill>
                  <a:srgbClr val="000000"/>
                </a:solidFill>
                <a:latin typeface="Verdana"/>
              </a:rPr>
              <a:t>Law in Aust </a:t>
            </a:r>
            <a:r>
              <a:rPr lang="en-AU" sz="1600" dirty="0">
                <a:solidFill>
                  <a:srgbClr val="000000"/>
                </a:solidFill>
                <a:latin typeface="Verdana"/>
              </a:rPr>
              <a:t>(2011</a:t>
            </a:r>
            <a:r>
              <a:rPr lang="en-AU" sz="1600" dirty="0" smtClean="0">
                <a:solidFill>
                  <a:srgbClr val="000000"/>
                </a:solidFill>
                <a:latin typeface="Verdana"/>
              </a:rPr>
              <a:t>)</a:t>
            </a:r>
          </a:p>
          <a:p>
            <a:endParaRPr lang="en-AU" altLang="en-US" sz="1300" dirty="0"/>
          </a:p>
        </p:txBody>
      </p:sp>
      <p:sp>
        <p:nvSpPr>
          <p:cNvPr id="5129" name="Rectangle 9"/>
          <p:cNvSpPr>
            <a:spLocks noGrp="1" noChangeArrowheads="1"/>
          </p:cNvSpPr>
          <p:nvPr>
            <p:ph type="body" sz="half" idx="2"/>
          </p:nvPr>
        </p:nvSpPr>
        <p:spPr>
          <a:xfrm>
            <a:off x="4860032" y="1730325"/>
            <a:ext cx="3889375" cy="4657725"/>
          </a:xfrm>
        </p:spPr>
        <p:txBody>
          <a:bodyPr/>
          <a:lstStyle/>
          <a:p>
            <a:pPr lvl="0">
              <a:buClr>
                <a:srgbClr val="006666"/>
              </a:buClr>
              <a:buSzPct val="70000"/>
              <a:buFont typeface="Wingdings" pitchFamily="2" charset="2"/>
              <a:buChar char="¡"/>
            </a:pPr>
            <a:r>
              <a:rPr lang="en-AU" sz="1600" i="1" dirty="0">
                <a:solidFill>
                  <a:srgbClr val="000000"/>
                </a:solidFill>
                <a:latin typeface="Verdana"/>
              </a:rPr>
              <a:t>Humanising Animals, Civilising People </a:t>
            </a:r>
            <a:r>
              <a:rPr lang="en-AU" sz="1600" dirty="0">
                <a:solidFill>
                  <a:srgbClr val="000000"/>
                </a:solidFill>
                <a:latin typeface="Verdana"/>
              </a:rPr>
              <a:t>(2012)</a:t>
            </a:r>
          </a:p>
          <a:p>
            <a:pPr>
              <a:buFont typeface="Wingdings" pitchFamily="2" charset="2"/>
              <a:buNone/>
            </a:pPr>
            <a:endParaRPr lang="en-AU" altLang="en-US" sz="1600" dirty="0"/>
          </a:p>
          <a:p>
            <a:pPr marL="0" indent="0">
              <a:buNone/>
            </a:pPr>
            <a:endParaRPr lang="en-AU" altLang="en-US" sz="1300" dirty="0" smtClean="0"/>
          </a:p>
          <a:p>
            <a:endParaRPr lang="en-AU" altLang="en-US" sz="1300" dirty="0"/>
          </a:p>
          <a:p>
            <a:endParaRPr lang="en-AU" altLang="en-US" sz="1300" dirty="0" smtClean="0"/>
          </a:p>
          <a:p>
            <a:endParaRPr lang="en-AU" altLang="en-US" sz="1300" dirty="0"/>
          </a:p>
          <a:p>
            <a:endParaRPr lang="en-AU" altLang="en-US" sz="1300" dirty="0" smtClean="0"/>
          </a:p>
          <a:p>
            <a:endParaRPr lang="en-AU" altLang="en-US" sz="1300" dirty="0"/>
          </a:p>
          <a:p>
            <a:endParaRPr lang="en-AU" altLang="en-US" sz="1300" dirty="0" smtClean="0"/>
          </a:p>
          <a:p>
            <a:endParaRPr lang="en-AU" altLang="en-US" sz="1300" dirty="0"/>
          </a:p>
          <a:p>
            <a:r>
              <a:rPr lang="en-US" altLang="en-US" sz="1600" i="1" dirty="0">
                <a:solidFill>
                  <a:srgbClr val="000000"/>
                </a:solidFill>
                <a:latin typeface="Verdana"/>
              </a:rPr>
              <a:t>Animal Law in Aust &amp; NZ (2010)</a:t>
            </a:r>
          </a:p>
          <a:p>
            <a:endParaRPr lang="en-AU" altLang="en-US" sz="1300" dirty="0" smtClean="0"/>
          </a:p>
          <a:p>
            <a:endParaRPr lang="en-AU" altLang="en-US" sz="1300" dirty="0"/>
          </a:p>
        </p:txBody>
      </p:sp>
      <p:sp>
        <p:nvSpPr>
          <p:cNvPr id="5131" name="Line 11"/>
          <p:cNvSpPr>
            <a:spLocks noChangeShapeType="1"/>
          </p:cNvSpPr>
          <p:nvPr/>
        </p:nvSpPr>
        <p:spPr bwMode="auto">
          <a:xfrm>
            <a:off x="838200" y="1557338"/>
            <a:ext cx="7848600" cy="0"/>
          </a:xfrm>
          <a:prstGeom prst="line">
            <a:avLst/>
          </a:prstGeom>
          <a:noFill/>
          <a:ln w="3175">
            <a:solidFill>
              <a:srgbClr val="C0242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AU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6472" y="2420888"/>
            <a:ext cx="1047750" cy="163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4093" y="4725144"/>
            <a:ext cx="2417466" cy="20326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2609734"/>
            <a:ext cx="1047750" cy="157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4725144"/>
            <a:ext cx="1096963" cy="163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Development of Animal Law (cont)</a:t>
            </a:r>
            <a:endParaRPr lang="en-AU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lnSpc>
                <a:spcPct val="90000"/>
              </a:lnSpc>
              <a:buClr>
                <a:srgbClr val="006666"/>
              </a:buClr>
              <a:buSzPct val="70000"/>
              <a:buFont typeface="Wingdings" pitchFamily="2" charset="2"/>
              <a:buChar char="¡"/>
            </a:pPr>
            <a:r>
              <a:rPr lang="en-AU" sz="2900" dirty="0">
                <a:solidFill>
                  <a:srgbClr val="000000"/>
                </a:solidFill>
                <a:latin typeface="Verdana"/>
              </a:rPr>
              <a:t>Animal law practice </a:t>
            </a:r>
            <a:r>
              <a:rPr lang="en-AU" sz="2900" dirty="0" smtClean="0">
                <a:solidFill>
                  <a:srgbClr val="000000"/>
                </a:solidFill>
                <a:latin typeface="Verdana"/>
              </a:rPr>
              <a:t>and/or </a:t>
            </a:r>
            <a:r>
              <a:rPr lang="en-AU" sz="2900" dirty="0">
                <a:solidFill>
                  <a:srgbClr val="000000"/>
                </a:solidFill>
                <a:latin typeface="Verdana"/>
              </a:rPr>
              <a:t>advocacy:</a:t>
            </a:r>
          </a:p>
          <a:p>
            <a:pPr lvl="1">
              <a:lnSpc>
                <a:spcPct val="90000"/>
              </a:lnSpc>
              <a:buClr>
                <a:srgbClr val="99CCCC"/>
              </a:buClr>
              <a:buSzPct val="70000"/>
              <a:buFont typeface="Wingdings" pitchFamily="2" charset="2"/>
              <a:buChar char="l"/>
            </a:pPr>
            <a:r>
              <a:rPr lang="en-AU" sz="2400" dirty="0" smtClean="0">
                <a:solidFill>
                  <a:srgbClr val="000000"/>
                </a:solidFill>
                <a:latin typeface="Verdana"/>
              </a:rPr>
              <a:t>Voiceless.</a:t>
            </a:r>
          </a:p>
          <a:p>
            <a:pPr lvl="1">
              <a:lnSpc>
                <a:spcPct val="90000"/>
              </a:lnSpc>
              <a:buClr>
                <a:srgbClr val="99CCCC"/>
              </a:buClr>
              <a:buSzPct val="70000"/>
              <a:buFont typeface="Wingdings" pitchFamily="2" charset="2"/>
              <a:buChar char="l"/>
            </a:pPr>
            <a:r>
              <a:rPr lang="en-AU" sz="2400" dirty="0" smtClean="0">
                <a:solidFill>
                  <a:srgbClr val="000000"/>
                </a:solidFill>
                <a:latin typeface="Verdana"/>
              </a:rPr>
              <a:t>Barristers </a:t>
            </a:r>
            <a:r>
              <a:rPr lang="en-AU" sz="2400" dirty="0">
                <a:solidFill>
                  <a:srgbClr val="000000"/>
                </a:solidFill>
                <a:latin typeface="Verdana"/>
              </a:rPr>
              <a:t>Animal Welfare Panel (national).</a:t>
            </a:r>
          </a:p>
          <a:p>
            <a:pPr lvl="1">
              <a:lnSpc>
                <a:spcPct val="90000"/>
              </a:lnSpc>
              <a:buClr>
                <a:srgbClr val="99CCCC"/>
              </a:buClr>
              <a:buSzPct val="70000"/>
              <a:buFont typeface="Wingdings" pitchFamily="2" charset="2"/>
              <a:buChar char="l"/>
            </a:pPr>
            <a:r>
              <a:rPr lang="en-AU" sz="2400" dirty="0">
                <a:solidFill>
                  <a:srgbClr val="000000"/>
                </a:solidFill>
                <a:latin typeface="Verdana"/>
              </a:rPr>
              <a:t>BLEATS (Qld).</a:t>
            </a:r>
          </a:p>
          <a:p>
            <a:pPr lvl="1">
              <a:lnSpc>
                <a:spcPct val="90000"/>
              </a:lnSpc>
              <a:buClr>
                <a:srgbClr val="99CCCC"/>
              </a:buClr>
              <a:buSzPct val="70000"/>
              <a:buFont typeface="Wingdings" pitchFamily="2" charset="2"/>
              <a:buChar char="l"/>
            </a:pPr>
            <a:r>
              <a:rPr lang="en-AU" sz="2400" dirty="0">
                <a:solidFill>
                  <a:srgbClr val="000000"/>
                </a:solidFill>
                <a:latin typeface="Verdana"/>
              </a:rPr>
              <a:t>Animal Welfare Community Legal Centre (Tas).</a:t>
            </a:r>
          </a:p>
          <a:p>
            <a:pPr lvl="1">
              <a:lnSpc>
                <a:spcPct val="90000"/>
              </a:lnSpc>
              <a:buClr>
                <a:srgbClr val="99CCCC"/>
              </a:buClr>
              <a:buSzPct val="70000"/>
              <a:buFont typeface="Wingdings" pitchFamily="2" charset="2"/>
              <a:buChar char="l"/>
            </a:pPr>
            <a:r>
              <a:rPr lang="en-AU" sz="2400" dirty="0">
                <a:solidFill>
                  <a:srgbClr val="000000"/>
                </a:solidFill>
                <a:latin typeface="Verdana"/>
              </a:rPr>
              <a:t>Pro Bono Animal Law Service (PILCH in Vic and NSW).</a:t>
            </a:r>
          </a:p>
          <a:p>
            <a:pPr lvl="1">
              <a:lnSpc>
                <a:spcPct val="90000"/>
              </a:lnSpc>
              <a:buClr>
                <a:srgbClr val="99CCCC"/>
              </a:buClr>
              <a:buSzPct val="70000"/>
              <a:buFont typeface="Wingdings" pitchFamily="2" charset="2"/>
              <a:buChar char="l"/>
            </a:pPr>
            <a:r>
              <a:rPr lang="en-AU" sz="2400" dirty="0">
                <a:solidFill>
                  <a:srgbClr val="000000"/>
                </a:solidFill>
                <a:latin typeface="Verdana"/>
              </a:rPr>
              <a:t>Couper Geysen Lawyers (Brisbane) – first private practice firm in Australia to specialise in animal law.</a:t>
            </a:r>
          </a:p>
          <a:p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AU" altLang="en-US" dirty="0" smtClean="0"/>
              <a:t>Griffith Law School</a:t>
            </a:r>
            <a:endParaRPr lang="en-AU" altLang="en-US" dirty="0"/>
          </a:p>
        </p:txBody>
      </p:sp>
    </p:spTree>
    <p:extLst>
      <p:ext uri="{BB962C8B-B14F-4D97-AF65-F5344CB8AC3E}">
        <p14:creationId xmlns:p14="http://schemas.microsoft.com/office/powerpoint/2010/main" val="1354269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>
                <a:solidFill>
                  <a:srgbClr val="0070C0"/>
                </a:solidFill>
              </a:rPr>
              <a:t>Foundation Principles in Animal Law</a:t>
            </a:r>
            <a:endParaRPr lang="en-AU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lnSpc>
                <a:spcPct val="90000"/>
              </a:lnSpc>
              <a:buClr>
                <a:srgbClr val="006666"/>
              </a:buClr>
              <a:buSzPct val="70000"/>
              <a:buFont typeface="Wingdings" pitchFamily="2" charset="2"/>
              <a:buChar char="¡"/>
            </a:pPr>
            <a:r>
              <a:rPr lang="en-AU" sz="2500" dirty="0">
                <a:solidFill>
                  <a:srgbClr val="000000"/>
                </a:solidFill>
                <a:latin typeface="Verdana"/>
              </a:rPr>
              <a:t>First things first:</a:t>
            </a:r>
          </a:p>
          <a:p>
            <a:pPr lvl="1">
              <a:lnSpc>
                <a:spcPct val="90000"/>
              </a:lnSpc>
              <a:buClr>
                <a:srgbClr val="99CCCC"/>
              </a:buClr>
              <a:buSzPct val="70000"/>
              <a:buFont typeface="Wingdings" pitchFamily="2" charset="2"/>
              <a:buChar char="l"/>
            </a:pPr>
            <a:r>
              <a:rPr lang="en-AU" sz="2100" dirty="0">
                <a:solidFill>
                  <a:srgbClr val="000000"/>
                </a:solidFill>
                <a:latin typeface="Verdana"/>
              </a:rPr>
              <a:t>Why and how do animals matter?</a:t>
            </a:r>
          </a:p>
          <a:p>
            <a:pPr lvl="2">
              <a:lnSpc>
                <a:spcPct val="90000"/>
              </a:lnSpc>
              <a:buClr>
                <a:srgbClr val="006666"/>
              </a:buClr>
              <a:buSzPct val="65000"/>
              <a:buFont typeface="Wingdings" pitchFamily="2" charset="2"/>
              <a:buChar char="¡"/>
            </a:pPr>
            <a:r>
              <a:rPr lang="en-AU" sz="1800" dirty="0">
                <a:solidFill>
                  <a:srgbClr val="000000"/>
                </a:solidFill>
                <a:latin typeface="Verdana"/>
              </a:rPr>
              <a:t>a moral/ethical question.</a:t>
            </a:r>
          </a:p>
          <a:p>
            <a:pPr lvl="2">
              <a:lnSpc>
                <a:spcPct val="90000"/>
              </a:lnSpc>
              <a:buClr>
                <a:srgbClr val="006666"/>
              </a:buClr>
              <a:buSzPct val="65000"/>
              <a:buFont typeface="Wingdings" pitchFamily="2" charset="2"/>
              <a:buChar char="¡"/>
            </a:pPr>
            <a:r>
              <a:rPr lang="en-AU" sz="1800" dirty="0">
                <a:solidFill>
                  <a:srgbClr val="000000"/>
                </a:solidFill>
                <a:latin typeface="Verdana"/>
              </a:rPr>
              <a:t>obligations owed to animals:</a:t>
            </a:r>
          </a:p>
          <a:p>
            <a:pPr lvl="3">
              <a:lnSpc>
                <a:spcPct val="90000"/>
              </a:lnSpc>
              <a:buClr>
                <a:srgbClr val="99CCCC"/>
              </a:buClr>
              <a:buSzPct val="70000"/>
              <a:buFont typeface="Wingdings" pitchFamily="2" charset="2"/>
              <a:buChar char="l"/>
            </a:pPr>
            <a:r>
              <a:rPr lang="en-AU" sz="1700" dirty="0">
                <a:solidFill>
                  <a:srgbClr val="000000"/>
                </a:solidFill>
                <a:latin typeface="Verdana"/>
              </a:rPr>
              <a:t>animal welfare: prevailing approach - humane treatment only to extent doesn’t interfere with human interests, even where those interests trivial.</a:t>
            </a:r>
          </a:p>
          <a:p>
            <a:pPr lvl="3">
              <a:lnSpc>
                <a:spcPct val="90000"/>
              </a:lnSpc>
              <a:buClr>
                <a:srgbClr val="99CCCC"/>
              </a:buClr>
              <a:buSzPct val="70000"/>
              <a:buFont typeface="Wingdings" pitchFamily="2" charset="2"/>
              <a:buChar char="l"/>
            </a:pPr>
            <a:r>
              <a:rPr lang="en-AU" sz="1700" dirty="0">
                <a:solidFill>
                  <a:srgbClr val="000000"/>
                </a:solidFill>
                <a:latin typeface="Verdana"/>
              </a:rPr>
              <a:t>animal interests: weigh up human and animal interests, without devaluing animal interests.</a:t>
            </a:r>
          </a:p>
          <a:p>
            <a:pPr lvl="3">
              <a:lnSpc>
                <a:spcPct val="90000"/>
              </a:lnSpc>
              <a:buClr>
                <a:srgbClr val="99CCCC"/>
              </a:buClr>
              <a:buSzPct val="70000"/>
              <a:buFont typeface="Wingdings" pitchFamily="2" charset="2"/>
              <a:buChar char="l"/>
            </a:pPr>
            <a:r>
              <a:rPr lang="en-AU" sz="1700" dirty="0">
                <a:solidFill>
                  <a:srgbClr val="000000"/>
                </a:solidFill>
                <a:latin typeface="Verdana"/>
              </a:rPr>
              <a:t>animal rights: cognition and/or sentiency of animals demands recognition of animals as bearers of rights.</a:t>
            </a:r>
          </a:p>
          <a:p>
            <a:pPr lvl="2">
              <a:lnSpc>
                <a:spcPct val="90000"/>
              </a:lnSpc>
              <a:buClr>
                <a:srgbClr val="006666"/>
              </a:buClr>
              <a:buSzPct val="65000"/>
              <a:buFont typeface="Wingdings" pitchFamily="2" charset="2"/>
              <a:buChar char="¡"/>
            </a:pPr>
            <a:r>
              <a:rPr lang="en-AU" sz="1800" dirty="0">
                <a:solidFill>
                  <a:srgbClr val="000000"/>
                </a:solidFill>
                <a:latin typeface="Verdana"/>
              </a:rPr>
              <a:t>many other ways of thinking about why we have obligations to animals: kinship, antidiscrimination, capabilities, etc</a:t>
            </a:r>
            <a:r>
              <a:rPr lang="en-AU" sz="1800" dirty="0" smtClean="0">
                <a:solidFill>
                  <a:srgbClr val="000000"/>
                </a:solidFill>
                <a:latin typeface="Verdana"/>
              </a:rPr>
              <a:t>.</a:t>
            </a:r>
            <a:endParaRPr lang="en-AU" sz="1800" dirty="0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AU" altLang="en-US" dirty="0" smtClean="0"/>
              <a:t>Griffith Law School</a:t>
            </a:r>
            <a:endParaRPr lang="en-AU" altLang="en-US" dirty="0"/>
          </a:p>
        </p:txBody>
      </p:sp>
    </p:spTree>
    <p:extLst>
      <p:ext uri="{BB962C8B-B14F-4D97-AF65-F5344CB8AC3E}">
        <p14:creationId xmlns:p14="http://schemas.microsoft.com/office/powerpoint/2010/main" val="36257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riffith-corporate-powerpoint-template">
  <a:themeElements>
    <a:clrScheme name="griffith-corporate-powerpoint-templ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griffith-corporate-powerpoint-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en-AU" altLang="en-US" sz="1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en-AU" altLang="en-US" sz="1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griffith-corporate-powerpoint-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riffith-corporate-powerpoint-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riffith-corporate-powerpoint-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riffith-corporate-powerpoint-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riffith-corporate-powerpoint-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riffith-corporate-powerpoint-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iffith-corporate-powerpoint-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iffith-corporate-powerpoint-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iffith-corporate-powerpoint-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iffith-corporate-powerpoint-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iffith-corporate-powerpoint-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iffith-corporate-powerpoint-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griffith-corporate-powerpoint-template</Template>
  <TotalTime>81</TotalTime>
  <Words>1386</Words>
  <Application>Microsoft Office PowerPoint</Application>
  <PresentationFormat>On-screen Show (4:3)</PresentationFormat>
  <Paragraphs>163</Paragraphs>
  <Slides>18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1" baseType="lpstr">
      <vt:lpstr>Arial</vt:lpstr>
      <vt:lpstr>Wingdings</vt:lpstr>
      <vt:lpstr>griffith-corporate-powerpoint-template</vt:lpstr>
      <vt:lpstr>Introduction to Animal Law</vt:lpstr>
      <vt:lpstr>Overview</vt:lpstr>
      <vt:lpstr>What is Animal Law?</vt:lpstr>
      <vt:lpstr>What is Animal Law? (cont)</vt:lpstr>
      <vt:lpstr>Development of Animal Law</vt:lpstr>
      <vt:lpstr>Development of Animal Law (cont)</vt:lpstr>
      <vt:lpstr>Development of Animal Law (cont)</vt:lpstr>
      <vt:lpstr>Development of Animal Law (cont)</vt:lpstr>
      <vt:lpstr>Foundation Principles in Animal Law</vt:lpstr>
      <vt:lpstr>Foundation Principles in Animal Law (cont)</vt:lpstr>
      <vt:lpstr>Foundation Principles in Animal Law (cont)</vt:lpstr>
      <vt:lpstr>Key Legislation</vt:lpstr>
      <vt:lpstr>Key Legislation (cont)</vt:lpstr>
      <vt:lpstr>Issues in Animal Law</vt:lpstr>
      <vt:lpstr>Issues in Animal Law (cont)</vt:lpstr>
      <vt:lpstr>Issues in Animal Law (cont)</vt:lpstr>
      <vt:lpstr>Issues in Animal Law (cont)</vt:lpstr>
      <vt:lpstr>Role of Commonwealth</vt:lpstr>
    </vt:vector>
  </TitlesOfParts>
  <Company>Griffith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user</dc:creator>
  <cp:lastModifiedBy>Steven White</cp:lastModifiedBy>
  <cp:revision>10</cp:revision>
  <dcterms:created xsi:type="dcterms:W3CDTF">2009-08-17T00:21:13Z</dcterms:created>
  <dcterms:modified xsi:type="dcterms:W3CDTF">2014-05-11T12:17:13Z</dcterms:modified>
</cp:coreProperties>
</file>