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9" r:id="rId4"/>
    <p:sldId id="261" r:id="rId5"/>
    <p:sldId id="267" r:id="rId6"/>
    <p:sldId id="258" r:id="rId7"/>
    <p:sldId id="262" r:id="rId8"/>
    <p:sldId id="279" r:id="rId9"/>
    <p:sldId id="263" r:id="rId10"/>
    <p:sldId id="266" r:id="rId11"/>
    <p:sldId id="265" r:id="rId12"/>
    <p:sldId id="277" r:id="rId13"/>
    <p:sldId id="278" r:id="rId14"/>
    <p:sldId id="272" r:id="rId15"/>
    <p:sldId id="273" r:id="rId16"/>
    <p:sldId id="274" r:id="rId17"/>
    <p:sldId id="275" r:id="rId18"/>
    <p:sldId id="276"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5" autoAdjust="0"/>
    <p:restoredTop sz="86467" autoAdjust="0"/>
  </p:normalViewPr>
  <p:slideViewPr>
    <p:cSldViewPr>
      <p:cViewPr varScale="1">
        <p:scale>
          <a:sx n="82" d="100"/>
          <a:sy n="82" d="100"/>
        </p:scale>
        <p:origin x="-1240" y="-112"/>
      </p:cViewPr>
      <p:guideLst>
        <p:guide orient="horz" pos="2160"/>
        <p:guide pos="2880"/>
      </p:guideLst>
    </p:cSldViewPr>
  </p:slideViewPr>
  <p:outlineViewPr>
    <p:cViewPr>
      <p:scale>
        <a:sx n="33" d="100"/>
        <a:sy n="33" d="100"/>
      </p:scale>
      <p:origin x="0" y="146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3D432-36C2-47E8-ADB6-417F160708FF}" type="datetimeFigureOut">
              <a:rPr lang="en-AU" smtClean="0"/>
              <a:pPr/>
              <a:t>26/06/2015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3FFFF1-AE7D-4920-8A9B-AE85A1126A51}" type="slidenum">
              <a:rPr lang="en-AU" smtClean="0"/>
              <a:pPr/>
              <a:t>‹#›</a:t>
            </a:fld>
            <a:endParaRPr lang="en-AU"/>
          </a:p>
        </p:txBody>
      </p:sp>
    </p:spTree>
    <p:extLst>
      <p:ext uri="{BB962C8B-B14F-4D97-AF65-F5344CB8AC3E}">
        <p14:creationId xmlns:p14="http://schemas.microsoft.com/office/powerpoint/2010/main" val="3438172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D745D8-B9F0-4986-89E8-42495B2E2AC4}" type="datetimeFigureOut">
              <a:rPr lang="en-AU" smtClean="0"/>
              <a:pPr/>
              <a:t>26/06/2015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3762F-0D1B-4913-B4CB-700F10ABC7ED}" type="slidenum">
              <a:rPr lang="en-AU" smtClean="0"/>
              <a:pPr/>
              <a:t>‹#›</a:t>
            </a:fld>
            <a:endParaRPr lang="en-AU"/>
          </a:p>
        </p:txBody>
      </p:sp>
    </p:spTree>
    <p:extLst>
      <p:ext uri="{BB962C8B-B14F-4D97-AF65-F5344CB8AC3E}">
        <p14:creationId xmlns:p14="http://schemas.microsoft.com/office/powerpoint/2010/main" val="17734439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Costs are not just monetary:</a:t>
            </a:r>
          </a:p>
          <a:p>
            <a:r>
              <a:rPr lang="en-AU" dirty="0" smtClean="0"/>
              <a:t>• Loss of productivity</a:t>
            </a:r>
          </a:p>
          <a:p>
            <a:r>
              <a:rPr lang="en-AU" dirty="0" smtClean="0"/>
              <a:t>• Loss of focus </a:t>
            </a:r>
          </a:p>
          <a:p>
            <a:r>
              <a:rPr lang="en-AU" dirty="0" smtClean="0"/>
              <a:t>• Draining of emotional energy</a:t>
            </a:r>
          </a:p>
          <a:p>
            <a:r>
              <a:rPr lang="en-AU" dirty="0" smtClean="0"/>
              <a:t>• Stress</a:t>
            </a:r>
          </a:p>
          <a:p>
            <a:r>
              <a:rPr lang="en-AU" dirty="0" smtClean="0"/>
              <a:t>• Strained or terminated relationships</a:t>
            </a:r>
          </a:p>
          <a:p>
            <a:r>
              <a:rPr lang="en-AU" dirty="0" smtClean="0"/>
              <a:t>• Loss of productivity</a:t>
            </a:r>
          </a:p>
          <a:p>
            <a:r>
              <a:rPr lang="en-AU" dirty="0" smtClean="0"/>
              <a:t>• Lower morale</a:t>
            </a:r>
          </a:p>
          <a:p>
            <a:r>
              <a:rPr lang="en-AU" dirty="0" smtClean="0"/>
              <a:t>• Damaged reputation</a:t>
            </a:r>
          </a:p>
          <a:p>
            <a:r>
              <a:rPr lang="en-AU" dirty="0" smtClean="0"/>
              <a:t>• More time spent on the conflict</a:t>
            </a:r>
          </a:p>
          <a:p>
            <a:r>
              <a:rPr lang="en-AU" dirty="0" smtClean="0"/>
              <a:t>• More money and other resources spent on the conflict</a:t>
            </a:r>
          </a:p>
          <a:p>
            <a:endParaRPr lang="en-AU" dirty="0" smtClean="0"/>
          </a:p>
          <a:p>
            <a:r>
              <a:rPr lang="en-AU" dirty="0" smtClean="0"/>
              <a:t> </a:t>
            </a:r>
            <a:endParaRPr lang="en-AU" dirty="0" smtClean="0"/>
          </a:p>
        </p:txBody>
      </p:sp>
      <p:sp>
        <p:nvSpPr>
          <p:cNvPr id="4" name="Slide Number Placeholder 3"/>
          <p:cNvSpPr>
            <a:spLocks noGrp="1"/>
          </p:cNvSpPr>
          <p:nvPr>
            <p:ph type="sldNum" sz="quarter" idx="10"/>
          </p:nvPr>
        </p:nvSpPr>
        <p:spPr/>
        <p:txBody>
          <a:bodyPr/>
          <a:lstStyle/>
          <a:p>
            <a:fld id="{A693762F-0D1B-4913-B4CB-700F10ABC7ED}"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Approaches to Conflict </a:t>
            </a:r>
          </a:p>
          <a:p>
            <a:endParaRPr lang="en-AU" dirty="0" smtClean="0"/>
          </a:p>
          <a:p>
            <a:r>
              <a:rPr lang="en-AU" dirty="0" smtClean="0"/>
              <a:t>1</a:t>
            </a:r>
            <a:r>
              <a:rPr lang="en-AU" dirty="0" smtClean="0"/>
              <a:t>.  Power based approaches use power to handle the problem. </a:t>
            </a:r>
          </a:p>
          <a:p>
            <a:r>
              <a:rPr lang="en-AU" dirty="0" smtClean="0"/>
              <a:t>I'm the boss. We do it my way. You do the dishes. </a:t>
            </a:r>
          </a:p>
          <a:p>
            <a:r>
              <a:rPr lang="en-AU" dirty="0" smtClean="0"/>
              <a:t>Can also use threats, manipulation, physical force, intimidation, strikes, </a:t>
            </a:r>
          </a:p>
          <a:p>
            <a:r>
              <a:rPr lang="en-AU" dirty="0" smtClean="0"/>
              <a:t>acts of disobedience </a:t>
            </a:r>
          </a:p>
          <a:p>
            <a:r>
              <a:rPr lang="en-AU" dirty="0" smtClean="0"/>
              <a:t> </a:t>
            </a:r>
          </a:p>
          <a:p>
            <a:r>
              <a:rPr lang="en-AU" dirty="0" smtClean="0"/>
              <a:t>2.  Rights-based approaches appeal to a general standard and apply it to a </a:t>
            </a:r>
          </a:p>
          <a:p>
            <a:r>
              <a:rPr lang="en-AU" dirty="0" smtClean="0"/>
              <a:t>particular case. </a:t>
            </a:r>
          </a:p>
          <a:p>
            <a:r>
              <a:rPr lang="en-AU" dirty="0" smtClean="0"/>
              <a:t>Our policy says the interns do the dishes.   </a:t>
            </a:r>
          </a:p>
          <a:p>
            <a:r>
              <a:rPr lang="en-AU" dirty="0" smtClean="0"/>
              <a:t>May be explicit in laws, policy manuals, contracts, religious moral codes, </a:t>
            </a:r>
          </a:p>
          <a:p>
            <a:r>
              <a:rPr lang="en-AU" dirty="0" smtClean="0"/>
              <a:t>or may be implicit in given contexts. </a:t>
            </a:r>
          </a:p>
          <a:p>
            <a:r>
              <a:rPr lang="en-AU" dirty="0" smtClean="0"/>
              <a:t> </a:t>
            </a:r>
          </a:p>
          <a:p>
            <a:r>
              <a:rPr lang="en-AU" dirty="0" smtClean="0"/>
              <a:t>3.  Interest-based approaches ask the question “what needs or underlying </a:t>
            </a:r>
          </a:p>
          <a:p>
            <a:r>
              <a:rPr lang="en-AU" dirty="0" smtClean="0"/>
              <a:t>interests are you trying to address by taking a certain position?” </a:t>
            </a:r>
          </a:p>
          <a:p>
            <a:r>
              <a:rPr lang="en-AU" dirty="0" smtClean="0"/>
              <a:t>You'd rather to do the dishes, I'd rather take out the garbage.   </a:t>
            </a:r>
          </a:p>
          <a:p>
            <a:r>
              <a:rPr lang="en-AU" dirty="0" smtClean="0"/>
              <a:t>Involves identifying underlying needs of the particular individuals in the </a:t>
            </a:r>
          </a:p>
          <a:p>
            <a:r>
              <a:rPr lang="en-AU" dirty="0" smtClean="0"/>
              <a:t>conflict to generate new ways of meeting as many needs as possible.  </a:t>
            </a:r>
          </a:p>
          <a:p>
            <a:r>
              <a:rPr lang="en-AU" dirty="0" smtClean="0"/>
              <a:t> </a:t>
            </a:r>
          </a:p>
          <a:p>
            <a:r>
              <a:rPr lang="en-AU" dirty="0" smtClean="0"/>
              <a:t>Interest based approaches require good listening skills.  Good listening require a </a:t>
            </a:r>
          </a:p>
          <a:p>
            <a:r>
              <a:rPr lang="en-AU" dirty="0" smtClean="0"/>
              <a:t>certain amount of self-reflection and skills we can all learn and practice.   </a:t>
            </a:r>
          </a:p>
          <a:p>
            <a:r>
              <a:rPr lang="en-AU" dirty="0" smtClean="0"/>
              <a:t> </a:t>
            </a:r>
            <a:endParaRPr lang="en-AU" dirty="0"/>
          </a:p>
        </p:txBody>
      </p:sp>
      <p:sp>
        <p:nvSpPr>
          <p:cNvPr id="4" name="Slide Number Placeholder 3"/>
          <p:cNvSpPr>
            <a:spLocks noGrp="1"/>
          </p:cNvSpPr>
          <p:nvPr>
            <p:ph type="sldNum" sz="quarter" idx="10"/>
          </p:nvPr>
        </p:nvSpPr>
        <p:spPr/>
        <p:txBody>
          <a:bodyPr/>
          <a:lstStyle/>
          <a:p>
            <a:fld id="{A693762F-0D1B-4913-B4CB-700F10ABC7ED}" type="slidenum">
              <a:rPr lang="en-AU" smtClean="0"/>
              <a:pPr/>
              <a:t>3</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693762F-0D1B-4913-B4CB-700F10ABC7ED}" type="slidenum">
              <a:rPr lang="en-AU" smtClean="0"/>
              <a:pPr/>
              <a:t>6</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AU" dirty="0" smtClean="0"/>
              <a:t>multi party, </a:t>
            </a:r>
          </a:p>
          <a:p>
            <a:pPr>
              <a:buFontTx/>
              <a:buChar char="-"/>
            </a:pPr>
            <a:r>
              <a:rPr lang="en-AU" dirty="0" smtClean="0"/>
              <a:t>planning, </a:t>
            </a:r>
          </a:p>
          <a:p>
            <a:pPr>
              <a:buFontTx/>
              <a:buChar char="-"/>
            </a:pPr>
            <a:r>
              <a:rPr lang="en-AU" dirty="0" smtClean="0"/>
              <a:t>Information</a:t>
            </a:r>
          </a:p>
          <a:p>
            <a:pPr>
              <a:buFontTx/>
              <a:buChar char="-"/>
            </a:pPr>
            <a:r>
              <a:rPr lang="en-AU" dirty="0" smtClean="0"/>
              <a:t> Conflict </a:t>
            </a:r>
            <a:endParaRPr lang="en-AU" dirty="0"/>
          </a:p>
        </p:txBody>
      </p:sp>
      <p:sp>
        <p:nvSpPr>
          <p:cNvPr id="4" name="Slide Number Placeholder 3"/>
          <p:cNvSpPr>
            <a:spLocks noGrp="1"/>
          </p:cNvSpPr>
          <p:nvPr>
            <p:ph type="sldNum" sz="quarter" idx="10"/>
          </p:nvPr>
        </p:nvSpPr>
        <p:spPr/>
        <p:txBody>
          <a:bodyPr/>
          <a:lstStyle/>
          <a:p>
            <a:fld id="{A693762F-0D1B-4913-B4CB-700F10ABC7ED}" type="slidenum">
              <a:rPr lang="en-AU" smtClean="0"/>
              <a:pPr/>
              <a:t>9</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BD326-0F73-7042-80B9-7466279A1DE7}" type="slidenum">
              <a:rPr lang="en-US" smtClean="0"/>
              <a:pPr/>
              <a:t>17</a:t>
            </a:fld>
            <a:endParaRPr lang="en-US" dirty="0"/>
          </a:p>
        </p:txBody>
      </p:sp>
    </p:spTree>
    <p:extLst>
      <p:ext uri="{BB962C8B-B14F-4D97-AF65-F5344CB8AC3E}">
        <p14:creationId xmlns:p14="http://schemas.microsoft.com/office/powerpoint/2010/main" val="35433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B6DB546-6DF8-4A7E-852D-E9660A21E92F}" type="datetime1">
              <a:rPr lang="en-AU" smtClean="0"/>
              <a:pPr/>
              <a:t>26/06/2015</a:t>
            </a:fld>
            <a:endParaRPr lang="en-AU"/>
          </a:p>
        </p:txBody>
      </p:sp>
      <p:sp>
        <p:nvSpPr>
          <p:cNvPr id="5" name="Footer Placeholder 4"/>
          <p:cNvSpPr>
            <a:spLocks noGrp="1"/>
          </p:cNvSpPr>
          <p:nvPr>
            <p:ph type="ftr" sz="quarter" idx="11"/>
          </p:nvPr>
        </p:nvSpPr>
        <p:spPr/>
        <p:txBody>
          <a:bodyPr/>
          <a:lstStyle/>
          <a:p>
            <a:r>
              <a:rPr lang="en-AU" smtClean="0"/>
              <a:t>AELA Law &amp; Governance Workshop 2015 </a:t>
            </a:r>
            <a:endParaRPr lang="en-AU"/>
          </a:p>
        </p:txBody>
      </p:sp>
      <p:sp>
        <p:nvSpPr>
          <p:cNvPr id="6" name="Slide Number Placeholder 5"/>
          <p:cNvSpPr>
            <a:spLocks noGrp="1"/>
          </p:cNvSpPr>
          <p:nvPr>
            <p:ph type="sldNum" sz="quarter" idx="12"/>
          </p:nvPr>
        </p:nvSpPr>
        <p:spPr/>
        <p:txBody>
          <a:bodyPr/>
          <a:lstStyle/>
          <a:p>
            <a:fld id="{AD9B11C1-6F13-4043-8F77-E404A4930463}"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74F975-D35A-4853-A169-48CA94396573}" type="datetime1">
              <a:rPr lang="en-AU" smtClean="0"/>
              <a:pPr/>
              <a:t>26/06/2015</a:t>
            </a:fld>
            <a:endParaRPr lang="en-AU"/>
          </a:p>
        </p:txBody>
      </p:sp>
      <p:sp>
        <p:nvSpPr>
          <p:cNvPr id="5" name="Footer Placeholder 4"/>
          <p:cNvSpPr>
            <a:spLocks noGrp="1"/>
          </p:cNvSpPr>
          <p:nvPr>
            <p:ph type="ftr" sz="quarter" idx="11"/>
          </p:nvPr>
        </p:nvSpPr>
        <p:spPr/>
        <p:txBody>
          <a:bodyPr/>
          <a:lstStyle/>
          <a:p>
            <a:r>
              <a:rPr lang="en-AU" smtClean="0"/>
              <a:t>AELA Law &amp; Governance Workshop 2015 </a:t>
            </a:r>
            <a:endParaRPr lang="en-AU"/>
          </a:p>
        </p:txBody>
      </p:sp>
      <p:sp>
        <p:nvSpPr>
          <p:cNvPr id="6" name="Slide Number Placeholder 5"/>
          <p:cNvSpPr>
            <a:spLocks noGrp="1"/>
          </p:cNvSpPr>
          <p:nvPr>
            <p:ph type="sldNum" sz="quarter" idx="12"/>
          </p:nvPr>
        </p:nvSpPr>
        <p:spPr/>
        <p:txBody>
          <a:bodyPr/>
          <a:lstStyle/>
          <a:p>
            <a:fld id="{AD9B11C1-6F13-4043-8F77-E404A493046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5529088-92C5-4281-9C43-499C8E1AA65B}" type="datetime1">
              <a:rPr lang="en-AU" smtClean="0"/>
              <a:pPr/>
              <a:t>26/06/2015</a:t>
            </a:fld>
            <a:endParaRPr lang="en-AU"/>
          </a:p>
        </p:txBody>
      </p:sp>
      <p:sp>
        <p:nvSpPr>
          <p:cNvPr id="5" name="Footer Placeholder 4"/>
          <p:cNvSpPr>
            <a:spLocks noGrp="1"/>
          </p:cNvSpPr>
          <p:nvPr>
            <p:ph type="ftr" sz="quarter" idx="11"/>
          </p:nvPr>
        </p:nvSpPr>
        <p:spPr/>
        <p:txBody>
          <a:bodyPr/>
          <a:lstStyle/>
          <a:p>
            <a:r>
              <a:rPr lang="en-AU" smtClean="0"/>
              <a:t>AELA Law &amp; Governance Workshop 2015 </a:t>
            </a:r>
            <a:endParaRPr lang="en-AU"/>
          </a:p>
        </p:txBody>
      </p:sp>
      <p:sp>
        <p:nvSpPr>
          <p:cNvPr id="6" name="Slide Number Placeholder 5"/>
          <p:cNvSpPr>
            <a:spLocks noGrp="1"/>
          </p:cNvSpPr>
          <p:nvPr>
            <p:ph type="sldNum" sz="quarter" idx="12"/>
          </p:nvPr>
        </p:nvSpPr>
        <p:spPr/>
        <p:txBody>
          <a:bodyPr/>
          <a:lstStyle/>
          <a:p>
            <a:fld id="{AD9B11C1-6F13-4043-8F77-E404A4930463}"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387ADEB-7B4E-4209-A4A4-3B1B072496E0}" type="datetime1">
              <a:rPr lang="en-AU" smtClean="0"/>
              <a:pPr/>
              <a:t>26/06/2015</a:t>
            </a:fld>
            <a:endParaRPr lang="en-AU"/>
          </a:p>
        </p:txBody>
      </p:sp>
      <p:sp>
        <p:nvSpPr>
          <p:cNvPr id="5" name="Footer Placeholder 4"/>
          <p:cNvSpPr>
            <a:spLocks noGrp="1"/>
          </p:cNvSpPr>
          <p:nvPr>
            <p:ph type="ftr" sz="quarter" idx="11"/>
          </p:nvPr>
        </p:nvSpPr>
        <p:spPr/>
        <p:txBody>
          <a:bodyPr/>
          <a:lstStyle/>
          <a:p>
            <a:r>
              <a:rPr lang="en-AU" smtClean="0"/>
              <a:t>AELA Law &amp; Governance Workshop 2015 </a:t>
            </a:r>
            <a:endParaRPr lang="en-AU"/>
          </a:p>
        </p:txBody>
      </p:sp>
      <p:sp>
        <p:nvSpPr>
          <p:cNvPr id="6" name="Slide Number Placeholder 5"/>
          <p:cNvSpPr>
            <a:spLocks noGrp="1"/>
          </p:cNvSpPr>
          <p:nvPr>
            <p:ph type="sldNum" sz="quarter" idx="12"/>
          </p:nvPr>
        </p:nvSpPr>
        <p:spPr/>
        <p:txBody>
          <a:bodyPr/>
          <a:lstStyle/>
          <a:p>
            <a:fld id="{AD9B11C1-6F13-4043-8F77-E404A4930463}"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B8C87-18F5-422F-8D7D-F99CEE2AA862}" type="datetime1">
              <a:rPr lang="en-AU" smtClean="0"/>
              <a:pPr/>
              <a:t>26/06/2015</a:t>
            </a:fld>
            <a:endParaRPr lang="en-AU"/>
          </a:p>
        </p:txBody>
      </p:sp>
      <p:sp>
        <p:nvSpPr>
          <p:cNvPr id="5" name="Footer Placeholder 4"/>
          <p:cNvSpPr>
            <a:spLocks noGrp="1"/>
          </p:cNvSpPr>
          <p:nvPr>
            <p:ph type="ftr" sz="quarter" idx="11"/>
          </p:nvPr>
        </p:nvSpPr>
        <p:spPr/>
        <p:txBody>
          <a:bodyPr/>
          <a:lstStyle/>
          <a:p>
            <a:r>
              <a:rPr lang="en-AU" smtClean="0"/>
              <a:t>AELA Law &amp; Governance Workshop 2015 </a:t>
            </a:r>
            <a:endParaRPr lang="en-AU"/>
          </a:p>
        </p:txBody>
      </p:sp>
      <p:sp>
        <p:nvSpPr>
          <p:cNvPr id="6" name="Slide Number Placeholder 5"/>
          <p:cNvSpPr>
            <a:spLocks noGrp="1"/>
          </p:cNvSpPr>
          <p:nvPr>
            <p:ph type="sldNum" sz="quarter" idx="12"/>
          </p:nvPr>
        </p:nvSpPr>
        <p:spPr/>
        <p:txBody>
          <a:bodyPr/>
          <a:lstStyle/>
          <a:p>
            <a:fld id="{AD9B11C1-6F13-4043-8F77-E404A4930463}"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36B11AF-FE98-4158-BA60-345EB4426F02}" type="datetime1">
              <a:rPr lang="en-AU" smtClean="0"/>
              <a:pPr/>
              <a:t>26/06/2015</a:t>
            </a:fld>
            <a:endParaRPr lang="en-AU"/>
          </a:p>
        </p:txBody>
      </p:sp>
      <p:sp>
        <p:nvSpPr>
          <p:cNvPr id="6" name="Footer Placeholder 5"/>
          <p:cNvSpPr>
            <a:spLocks noGrp="1"/>
          </p:cNvSpPr>
          <p:nvPr>
            <p:ph type="ftr" sz="quarter" idx="11"/>
          </p:nvPr>
        </p:nvSpPr>
        <p:spPr/>
        <p:txBody>
          <a:bodyPr/>
          <a:lstStyle/>
          <a:p>
            <a:r>
              <a:rPr lang="en-AU" smtClean="0"/>
              <a:t>AELA Law &amp; Governance Workshop 2015 </a:t>
            </a:r>
            <a:endParaRPr lang="en-AU"/>
          </a:p>
        </p:txBody>
      </p:sp>
      <p:sp>
        <p:nvSpPr>
          <p:cNvPr id="7" name="Slide Number Placeholder 6"/>
          <p:cNvSpPr>
            <a:spLocks noGrp="1"/>
          </p:cNvSpPr>
          <p:nvPr>
            <p:ph type="sldNum" sz="quarter" idx="12"/>
          </p:nvPr>
        </p:nvSpPr>
        <p:spPr/>
        <p:txBody>
          <a:bodyPr/>
          <a:lstStyle/>
          <a:p>
            <a:fld id="{AD9B11C1-6F13-4043-8F77-E404A4930463}"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3E3281F-03B9-4D1C-AD48-93E631A1658E}" type="datetime1">
              <a:rPr lang="en-AU" smtClean="0"/>
              <a:pPr/>
              <a:t>26/06/2015</a:t>
            </a:fld>
            <a:endParaRPr lang="en-AU"/>
          </a:p>
        </p:txBody>
      </p:sp>
      <p:sp>
        <p:nvSpPr>
          <p:cNvPr id="8" name="Footer Placeholder 7"/>
          <p:cNvSpPr>
            <a:spLocks noGrp="1"/>
          </p:cNvSpPr>
          <p:nvPr>
            <p:ph type="ftr" sz="quarter" idx="11"/>
          </p:nvPr>
        </p:nvSpPr>
        <p:spPr/>
        <p:txBody>
          <a:bodyPr/>
          <a:lstStyle/>
          <a:p>
            <a:r>
              <a:rPr lang="en-AU" smtClean="0"/>
              <a:t>AELA Law &amp; Governance Workshop 2015 </a:t>
            </a:r>
            <a:endParaRPr lang="en-AU"/>
          </a:p>
        </p:txBody>
      </p:sp>
      <p:sp>
        <p:nvSpPr>
          <p:cNvPr id="9" name="Slide Number Placeholder 8"/>
          <p:cNvSpPr>
            <a:spLocks noGrp="1"/>
          </p:cNvSpPr>
          <p:nvPr>
            <p:ph type="sldNum" sz="quarter" idx="12"/>
          </p:nvPr>
        </p:nvSpPr>
        <p:spPr/>
        <p:txBody>
          <a:bodyPr/>
          <a:lstStyle/>
          <a:p>
            <a:fld id="{AD9B11C1-6F13-4043-8F77-E404A4930463}"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33A230E-16C1-4253-9650-91117310DD5E}" type="datetime1">
              <a:rPr lang="en-AU" smtClean="0"/>
              <a:pPr/>
              <a:t>26/06/2015</a:t>
            </a:fld>
            <a:endParaRPr lang="en-AU"/>
          </a:p>
        </p:txBody>
      </p:sp>
      <p:sp>
        <p:nvSpPr>
          <p:cNvPr id="4" name="Footer Placeholder 3"/>
          <p:cNvSpPr>
            <a:spLocks noGrp="1"/>
          </p:cNvSpPr>
          <p:nvPr>
            <p:ph type="ftr" sz="quarter" idx="11"/>
          </p:nvPr>
        </p:nvSpPr>
        <p:spPr/>
        <p:txBody>
          <a:bodyPr/>
          <a:lstStyle/>
          <a:p>
            <a:r>
              <a:rPr lang="en-AU" smtClean="0"/>
              <a:t>AELA Law &amp; Governance Workshop 2015 </a:t>
            </a:r>
            <a:endParaRPr lang="en-AU"/>
          </a:p>
        </p:txBody>
      </p:sp>
      <p:sp>
        <p:nvSpPr>
          <p:cNvPr id="5" name="Slide Number Placeholder 4"/>
          <p:cNvSpPr>
            <a:spLocks noGrp="1"/>
          </p:cNvSpPr>
          <p:nvPr>
            <p:ph type="sldNum" sz="quarter" idx="12"/>
          </p:nvPr>
        </p:nvSpPr>
        <p:spPr/>
        <p:txBody>
          <a:bodyPr/>
          <a:lstStyle/>
          <a:p>
            <a:fld id="{AD9B11C1-6F13-4043-8F77-E404A4930463}"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19EA5-2409-434B-92C2-B3C7298833B0}" type="datetime1">
              <a:rPr lang="en-AU" smtClean="0"/>
              <a:pPr/>
              <a:t>26/06/2015</a:t>
            </a:fld>
            <a:endParaRPr lang="en-AU"/>
          </a:p>
        </p:txBody>
      </p:sp>
      <p:sp>
        <p:nvSpPr>
          <p:cNvPr id="3" name="Footer Placeholder 2"/>
          <p:cNvSpPr>
            <a:spLocks noGrp="1"/>
          </p:cNvSpPr>
          <p:nvPr>
            <p:ph type="ftr" sz="quarter" idx="11"/>
          </p:nvPr>
        </p:nvSpPr>
        <p:spPr/>
        <p:txBody>
          <a:bodyPr/>
          <a:lstStyle/>
          <a:p>
            <a:r>
              <a:rPr lang="en-AU" smtClean="0"/>
              <a:t>AELA Law &amp; Governance Workshop 2015 </a:t>
            </a:r>
            <a:endParaRPr lang="en-AU"/>
          </a:p>
        </p:txBody>
      </p:sp>
      <p:sp>
        <p:nvSpPr>
          <p:cNvPr id="4" name="Slide Number Placeholder 3"/>
          <p:cNvSpPr>
            <a:spLocks noGrp="1"/>
          </p:cNvSpPr>
          <p:nvPr>
            <p:ph type="sldNum" sz="quarter" idx="12"/>
          </p:nvPr>
        </p:nvSpPr>
        <p:spPr/>
        <p:txBody>
          <a:bodyPr/>
          <a:lstStyle/>
          <a:p>
            <a:fld id="{AD9B11C1-6F13-4043-8F77-E404A493046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00DBF-4376-4818-AB54-76F258A0171B}" type="datetime1">
              <a:rPr lang="en-AU" smtClean="0"/>
              <a:pPr/>
              <a:t>26/06/2015</a:t>
            </a:fld>
            <a:endParaRPr lang="en-AU"/>
          </a:p>
        </p:txBody>
      </p:sp>
      <p:sp>
        <p:nvSpPr>
          <p:cNvPr id="6" name="Footer Placeholder 5"/>
          <p:cNvSpPr>
            <a:spLocks noGrp="1"/>
          </p:cNvSpPr>
          <p:nvPr>
            <p:ph type="ftr" sz="quarter" idx="11"/>
          </p:nvPr>
        </p:nvSpPr>
        <p:spPr/>
        <p:txBody>
          <a:bodyPr/>
          <a:lstStyle/>
          <a:p>
            <a:r>
              <a:rPr lang="en-AU" smtClean="0"/>
              <a:t>AELA Law &amp; Governance Workshop 2015 </a:t>
            </a:r>
            <a:endParaRPr lang="en-AU"/>
          </a:p>
        </p:txBody>
      </p:sp>
      <p:sp>
        <p:nvSpPr>
          <p:cNvPr id="7" name="Slide Number Placeholder 6"/>
          <p:cNvSpPr>
            <a:spLocks noGrp="1"/>
          </p:cNvSpPr>
          <p:nvPr>
            <p:ph type="sldNum" sz="quarter" idx="12"/>
          </p:nvPr>
        </p:nvSpPr>
        <p:spPr/>
        <p:txBody>
          <a:bodyPr/>
          <a:lstStyle/>
          <a:p>
            <a:fld id="{AD9B11C1-6F13-4043-8F77-E404A4930463}"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DDA09-D065-408E-8AA1-FDB26B5CAC33}" type="datetime1">
              <a:rPr lang="en-AU" smtClean="0"/>
              <a:pPr/>
              <a:t>26/06/2015</a:t>
            </a:fld>
            <a:endParaRPr lang="en-AU"/>
          </a:p>
        </p:txBody>
      </p:sp>
      <p:sp>
        <p:nvSpPr>
          <p:cNvPr id="6" name="Footer Placeholder 5"/>
          <p:cNvSpPr>
            <a:spLocks noGrp="1"/>
          </p:cNvSpPr>
          <p:nvPr>
            <p:ph type="ftr" sz="quarter" idx="11"/>
          </p:nvPr>
        </p:nvSpPr>
        <p:spPr/>
        <p:txBody>
          <a:bodyPr/>
          <a:lstStyle/>
          <a:p>
            <a:r>
              <a:rPr lang="en-AU" smtClean="0"/>
              <a:t>AELA Law &amp; Governance Workshop 2015 </a:t>
            </a:r>
            <a:endParaRPr lang="en-AU"/>
          </a:p>
        </p:txBody>
      </p:sp>
      <p:sp>
        <p:nvSpPr>
          <p:cNvPr id="7" name="Slide Number Placeholder 6"/>
          <p:cNvSpPr>
            <a:spLocks noGrp="1"/>
          </p:cNvSpPr>
          <p:nvPr>
            <p:ph type="sldNum" sz="quarter" idx="12"/>
          </p:nvPr>
        </p:nvSpPr>
        <p:spPr/>
        <p:txBody>
          <a:bodyPr/>
          <a:lstStyle/>
          <a:p>
            <a:fld id="{AD9B11C1-6F13-4043-8F77-E404A4930463}"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A52C2-0AAA-448E-A775-99E0819C4899}" type="datetime1">
              <a:rPr lang="en-AU" smtClean="0"/>
              <a:pPr/>
              <a:t>26/06/2015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AELA Law &amp; Governance Workshop 2015 </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B11C1-6F13-4043-8F77-E404A4930463}"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au/url?sa=i&amp;rct=j&amp;q=&amp;esrc=s&amp;frm=1&amp;source=images&amp;cd=&amp;cad=rja&amp;uact=8&amp;ved=0CAcQjRw&amp;url=http://oregonstate.edu/instruct/comm440-540/Collaboration.htm&amp;ei=cUGKVfTNL4TMmwXCwYC4Dw&amp;bvm=bv.96339352,d.dGY&amp;psig=AFQjCNHIamITuYKGGrR-uH_eOH5agljUXg&amp;ust=1435209966949772" TargetMode="Externa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au/url?sa=i&amp;rct=j&amp;q=&amp;esrc=s&amp;frm=1&amp;source=images&amp;cd=&amp;cad=rja&amp;uact=8&amp;ved=0CAcQjRw&amp;url=http://winwinhr.com/the-continuum-of-dispute-resolution-in-the-workplace/&amp;ei=Tk6KVYiuFMGtmAXrmICoDw&amp;bvm=bv.96339352,d.dGY&amp;psig=AFQjCNFdC7uIidAThz1VSwVmhguI1tG8Bw&amp;ust=1435213744008065" TargetMode="Externa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au/url?sa=i&amp;rct=j&amp;q=&amp;esrc=s&amp;frm=1&amp;source=images&amp;cd=&amp;cad=rja&amp;uact=8&amp;ved=0CAcQjRw&amp;url=http://www.netuni.nl/courses/conflict1/week1/1.7_week.html&amp;ei=-q6LVcq3D8LGmAW_05SADQ&amp;bvm=bv.96782255,d.dGY&amp;psig=AFQjCNEsgaDlOEDCmQwZ9mgv802vd4XtmA&amp;ust=1435304050441377" TargetMode="Externa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google.com.au/url?sa=i&amp;rct=j&amp;q=&amp;esrc=s&amp;frm=1&amp;source=images&amp;cd=&amp;cad=rja&amp;uact=8&amp;ved=0CAcQjRw&amp;url=https://laecovillage.wordpress.com/2011/08/08/outline-of-the-mediation-process/&amp;ei=cFSKVYK3I-TFmAWUhpG4Dw&amp;bvm=bv.96339352,d.dGY&amp;psig=AFQjCNH_O6qqJIPukHgix0lfgwojCASkNg&amp;ust=1435214750777356" TargetMode="Externa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3"/>
            <a:ext cx="7772400" cy="720080"/>
          </a:xfrm>
        </p:spPr>
        <p:txBody>
          <a:bodyPr>
            <a:normAutofit fontScale="90000"/>
          </a:bodyPr>
          <a:lstStyle/>
          <a:p>
            <a:r>
              <a:rPr lang="en-AU" dirty="0" smtClean="0"/>
              <a:t>Organisational Costs of Conflict </a:t>
            </a:r>
            <a:endParaRPr lang="en-AU" dirty="0"/>
          </a:p>
        </p:txBody>
      </p:sp>
      <p:sp>
        <p:nvSpPr>
          <p:cNvPr id="3" name="Subtitle 2"/>
          <p:cNvSpPr>
            <a:spLocks noGrp="1"/>
          </p:cNvSpPr>
          <p:nvPr>
            <p:ph type="subTitle" idx="1"/>
          </p:nvPr>
        </p:nvSpPr>
        <p:spPr>
          <a:xfrm>
            <a:off x="467544" y="1340768"/>
            <a:ext cx="7632848" cy="3888432"/>
          </a:xfrm>
        </p:spPr>
        <p:txBody>
          <a:bodyPr>
            <a:normAutofit fontScale="25000" lnSpcReduction="20000"/>
          </a:bodyPr>
          <a:lstStyle/>
          <a:p>
            <a:pPr algn="l" fontAlgn="ctr"/>
            <a:r>
              <a:rPr lang="en-GB" sz="9600" b="1" dirty="0" smtClean="0">
                <a:solidFill>
                  <a:schemeClr val="tx1"/>
                </a:solidFill>
              </a:rPr>
              <a:t>Individual </a:t>
            </a:r>
            <a:r>
              <a:rPr lang="en-GB" sz="9600" b="1" dirty="0">
                <a:solidFill>
                  <a:schemeClr val="tx1"/>
                </a:solidFill>
              </a:rPr>
              <a:t>distress</a:t>
            </a:r>
            <a:endParaRPr lang="en-AU" sz="9600" dirty="0">
              <a:solidFill>
                <a:schemeClr val="tx1"/>
              </a:solidFill>
            </a:endParaRPr>
          </a:p>
          <a:p>
            <a:pPr marL="628650" indent="174625" algn="l" fontAlgn="ctr">
              <a:buFont typeface="Arial" pitchFamily="34" charset="0"/>
              <a:buChar char="•"/>
            </a:pPr>
            <a:r>
              <a:rPr lang="en-GB" sz="6400" dirty="0" smtClean="0">
                <a:solidFill>
                  <a:schemeClr val="tx1"/>
                </a:solidFill>
              </a:rPr>
              <a:t>mental &amp;physical illness </a:t>
            </a:r>
          </a:p>
          <a:p>
            <a:pPr marL="628650" indent="174625" algn="l" fontAlgn="ctr">
              <a:buFont typeface="Arial" pitchFamily="34" charset="0"/>
              <a:buChar char="•"/>
            </a:pPr>
            <a:r>
              <a:rPr lang="en-GB" sz="6400" dirty="0" smtClean="0">
                <a:solidFill>
                  <a:schemeClr val="tx1"/>
                </a:solidFill>
              </a:rPr>
              <a:t>absenteeism ESPECIALLY WHEN WORK IS INVOLVED</a:t>
            </a:r>
            <a:endParaRPr lang="en-GB" sz="6400" dirty="0" smtClean="0">
              <a:solidFill>
                <a:schemeClr val="tx1"/>
              </a:solidFill>
            </a:endParaRPr>
          </a:p>
          <a:p>
            <a:pPr marL="628650" indent="174625" algn="l" fontAlgn="ctr">
              <a:buFont typeface="Arial" pitchFamily="34" charset="0"/>
              <a:buChar char="•"/>
            </a:pPr>
            <a:r>
              <a:rPr lang="en-GB" sz="6400" dirty="0" smtClean="0">
                <a:solidFill>
                  <a:schemeClr val="tx1"/>
                </a:solidFill>
              </a:rPr>
              <a:t>general dissatisfaction</a:t>
            </a:r>
          </a:p>
          <a:p>
            <a:pPr marL="628650" indent="174625" algn="l" fontAlgn="ctr">
              <a:buFont typeface="Arial" pitchFamily="34" charset="0"/>
              <a:buChar char="•"/>
            </a:pPr>
            <a:endParaRPr lang="en-AU" sz="6400" dirty="0">
              <a:solidFill>
                <a:schemeClr val="tx1"/>
              </a:solidFill>
            </a:endParaRPr>
          </a:p>
          <a:p>
            <a:pPr algn="l"/>
            <a:r>
              <a:rPr lang="en-GB" sz="9600" b="1" dirty="0">
                <a:solidFill>
                  <a:schemeClr val="tx1"/>
                </a:solidFill>
              </a:rPr>
              <a:t>Broken relationships</a:t>
            </a:r>
            <a:endParaRPr lang="en-AU" sz="9600" b="1" dirty="0">
              <a:solidFill>
                <a:schemeClr val="tx1"/>
              </a:solidFill>
            </a:endParaRPr>
          </a:p>
          <a:p>
            <a:pPr marL="628650" indent="174625" algn="l" fontAlgn="ctr">
              <a:buFont typeface="Arial" pitchFamily="34" charset="0"/>
              <a:buChar char="•"/>
            </a:pPr>
            <a:r>
              <a:rPr lang="en-GB" sz="6400" dirty="0">
                <a:solidFill>
                  <a:schemeClr val="tx1"/>
                </a:solidFill>
              </a:rPr>
              <a:t>decreased productivity, </a:t>
            </a:r>
          </a:p>
          <a:p>
            <a:pPr marL="628650" indent="174625" algn="l" fontAlgn="ctr">
              <a:buFont typeface="Arial" pitchFamily="34" charset="0"/>
              <a:buChar char="•"/>
            </a:pPr>
            <a:r>
              <a:rPr lang="en-GB" sz="6400" dirty="0">
                <a:solidFill>
                  <a:schemeClr val="tx1"/>
                </a:solidFill>
              </a:rPr>
              <a:t>declining  trust and morale </a:t>
            </a:r>
          </a:p>
          <a:p>
            <a:pPr marL="628650" indent="174625" algn="l" fontAlgn="ctr">
              <a:buFont typeface="Arial" pitchFamily="34" charset="0"/>
              <a:buChar char="•"/>
            </a:pPr>
            <a:r>
              <a:rPr lang="en-GB" sz="6400" dirty="0">
                <a:solidFill>
                  <a:schemeClr val="tx1"/>
                </a:solidFill>
              </a:rPr>
              <a:t>increased disharmony and disputation </a:t>
            </a:r>
            <a:endParaRPr lang="en-GB" sz="6400" dirty="0" smtClean="0">
              <a:solidFill>
                <a:schemeClr val="tx1"/>
              </a:solidFill>
            </a:endParaRPr>
          </a:p>
          <a:p>
            <a:pPr marL="628650" indent="174625" algn="l" fontAlgn="ctr"/>
            <a:endParaRPr lang="en-AU" sz="6400" dirty="0">
              <a:solidFill>
                <a:schemeClr val="tx1"/>
              </a:solidFill>
            </a:endParaRPr>
          </a:p>
          <a:p>
            <a:pPr algn="l" fontAlgn="ctr"/>
            <a:r>
              <a:rPr lang="en-GB" sz="9600" b="1" dirty="0">
                <a:solidFill>
                  <a:schemeClr val="tx1"/>
                </a:solidFill>
              </a:rPr>
              <a:t>Strained organisational resources</a:t>
            </a:r>
            <a:endParaRPr lang="en-AU" sz="9600" dirty="0">
              <a:solidFill>
                <a:schemeClr val="tx1"/>
              </a:solidFill>
            </a:endParaRPr>
          </a:p>
          <a:p>
            <a:pPr marL="628650" indent="174625" algn="l" fontAlgn="ctr">
              <a:buFont typeface="Arial" pitchFamily="34" charset="0"/>
              <a:buChar char="•"/>
            </a:pPr>
            <a:r>
              <a:rPr lang="en-GB" sz="6400" dirty="0">
                <a:solidFill>
                  <a:schemeClr val="tx1"/>
                </a:solidFill>
              </a:rPr>
              <a:t>case management </a:t>
            </a:r>
          </a:p>
          <a:p>
            <a:pPr marL="628650" indent="174625" algn="l" fontAlgn="ctr">
              <a:buFont typeface="Arial" pitchFamily="34" charset="0"/>
              <a:buChar char="•"/>
            </a:pPr>
            <a:r>
              <a:rPr lang="en-GB" sz="6400" dirty="0">
                <a:solidFill>
                  <a:schemeClr val="tx1"/>
                </a:solidFill>
              </a:rPr>
              <a:t>difficulties with </a:t>
            </a:r>
            <a:r>
              <a:rPr lang="en-GB" sz="6400" dirty="0" smtClean="0">
                <a:solidFill>
                  <a:schemeClr val="tx1"/>
                </a:solidFill>
              </a:rPr>
              <a:t>recruitment/membership </a:t>
            </a:r>
            <a:endParaRPr lang="en-GB" sz="6400" dirty="0">
              <a:solidFill>
                <a:schemeClr val="tx1"/>
              </a:solidFill>
            </a:endParaRPr>
          </a:p>
          <a:p>
            <a:pPr marL="628650" indent="174625" algn="l" fontAlgn="ctr">
              <a:buFont typeface="Arial" pitchFamily="34" charset="0"/>
              <a:buChar char="•"/>
            </a:pPr>
            <a:r>
              <a:rPr lang="en-GB" sz="6400" dirty="0">
                <a:solidFill>
                  <a:schemeClr val="tx1"/>
                </a:solidFill>
              </a:rPr>
              <a:t>reduced retention</a:t>
            </a:r>
            <a:r>
              <a:rPr lang="en-GB" sz="6400" dirty="0" smtClean="0">
                <a:solidFill>
                  <a:schemeClr val="tx1"/>
                </a:solidFill>
              </a:rPr>
              <a:t>.</a:t>
            </a:r>
          </a:p>
          <a:p>
            <a:pPr marL="628650" indent="174625" algn="l" fontAlgn="ctr">
              <a:buFont typeface="Arial" pitchFamily="34" charset="0"/>
              <a:buChar char="•"/>
            </a:pPr>
            <a:endParaRPr lang="en-GB" sz="6400" dirty="0" smtClean="0">
              <a:solidFill>
                <a:schemeClr val="tx1"/>
              </a:solidFill>
            </a:endParaRPr>
          </a:p>
          <a:p>
            <a:pPr marL="628650" indent="-628650" algn="l" fontAlgn="ctr"/>
            <a:endParaRPr lang="en-GB" sz="9600" b="1" dirty="0" smtClean="0">
              <a:solidFill>
                <a:schemeClr val="tx1"/>
              </a:solidFill>
            </a:endParaRPr>
          </a:p>
          <a:p>
            <a:pPr marL="628650" indent="-628650" algn="l" fontAlgn="ctr"/>
            <a:r>
              <a:rPr lang="en-GB" sz="9600" b="1" dirty="0" smtClean="0">
                <a:solidFill>
                  <a:schemeClr val="tx1"/>
                </a:solidFill>
              </a:rPr>
              <a:t>TIME SPENT IN DISPUTATION </a:t>
            </a:r>
            <a:endParaRPr lang="en-AU" sz="9600" b="1" dirty="0">
              <a:solidFill>
                <a:schemeClr val="tx1"/>
              </a:solidFill>
            </a:endParaRPr>
          </a:p>
          <a:p>
            <a:pPr marL="628650" indent="174625" algn="l" fontAlgn="ctr"/>
            <a:endParaRPr lang="en-AU" sz="6400" dirty="0">
              <a:solidFill>
                <a:schemeClr val="tx1"/>
              </a:solidFill>
            </a:endParaRPr>
          </a:p>
        </p:txBody>
      </p:sp>
      <p:sp>
        <p:nvSpPr>
          <p:cNvPr id="5" name="Slide Number Placeholder 4"/>
          <p:cNvSpPr>
            <a:spLocks noGrp="1"/>
          </p:cNvSpPr>
          <p:nvPr>
            <p:ph type="sldNum" sz="quarter" idx="12"/>
          </p:nvPr>
        </p:nvSpPr>
        <p:spPr/>
        <p:txBody>
          <a:bodyPr/>
          <a:lstStyle/>
          <a:p>
            <a:fld id="{AD9B11C1-6F13-4043-8F77-E404A4930463}" type="slidenum">
              <a:rPr lang="en-AU" smtClean="0"/>
              <a:pPr/>
              <a:t>1</a:t>
            </a:fld>
            <a:endParaRPr lang="en-AU"/>
          </a:p>
        </p:txBody>
      </p:sp>
      <p:sp>
        <p:nvSpPr>
          <p:cNvPr id="6" name="Footer Placeholder 5"/>
          <p:cNvSpPr>
            <a:spLocks noGrp="1"/>
          </p:cNvSpPr>
          <p:nvPr>
            <p:ph type="ftr" sz="quarter" idx="11"/>
          </p:nvPr>
        </p:nvSpPr>
        <p:spPr>
          <a:xfrm>
            <a:off x="3419872" y="6381328"/>
            <a:ext cx="2599928" cy="340147"/>
          </a:xfrm>
        </p:spPr>
        <p:txBody>
          <a:bodyPr/>
          <a:lstStyle/>
          <a:p>
            <a:r>
              <a:rPr lang="en-AU" sz="1000" dirty="0" smtClean="0">
                <a:solidFill>
                  <a:schemeClr val="tx1"/>
                </a:solidFill>
              </a:rPr>
              <a:t>AELA Law &amp; Governance Workshop 2015 </a:t>
            </a:r>
            <a:endParaRPr lang="en-AU" sz="1000" dirty="0">
              <a:solidFill>
                <a:schemeClr val="tx1"/>
              </a:solidFill>
            </a:endParaRPr>
          </a:p>
        </p:txBody>
      </p:sp>
      <p:sp>
        <p:nvSpPr>
          <p:cNvPr id="7" name="TextBox 6"/>
          <p:cNvSpPr txBox="1"/>
          <p:nvPr/>
        </p:nvSpPr>
        <p:spPr>
          <a:xfrm>
            <a:off x="5292080" y="4797153"/>
            <a:ext cx="3600400" cy="646331"/>
          </a:xfrm>
          <a:prstGeom prst="rect">
            <a:avLst/>
          </a:prstGeom>
          <a:noFill/>
        </p:spPr>
        <p:txBody>
          <a:bodyPr wrap="square" rtlCol="0">
            <a:spAutoFit/>
          </a:bodyPr>
          <a:lstStyle/>
          <a:p>
            <a:r>
              <a:rPr lang="en-US" sz="900" dirty="0" smtClean="0"/>
              <a:t/>
            </a:r>
            <a:br>
              <a:rPr lang="en-US" sz="900" dirty="0" smtClean="0"/>
            </a:br>
            <a:r>
              <a:rPr lang="en-GB" sz="900" dirty="0" smtClean="0"/>
              <a:t>based on  www.dpcd.vic.gov.au/communitysector</a:t>
            </a:r>
          </a:p>
          <a:p>
            <a:endParaRPr lang="en-AU" sz="900" dirty="0" smtClean="0"/>
          </a:p>
          <a:p>
            <a:endParaRPr lang="en-AU" sz="9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AELA Law &amp; Governance Workshop 2015 </a:t>
            </a:r>
            <a:endParaRPr lang="en-AU"/>
          </a:p>
        </p:txBody>
      </p:sp>
      <p:sp>
        <p:nvSpPr>
          <p:cNvPr id="3" name="Slide Number Placeholder 2"/>
          <p:cNvSpPr>
            <a:spLocks noGrp="1"/>
          </p:cNvSpPr>
          <p:nvPr>
            <p:ph type="sldNum" sz="quarter" idx="12"/>
          </p:nvPr>
        </p:nvSpPr>
        <p:spPr/>
        <p:txBody>
          <a:bodyPr/>
          <a:lstStyle/>
          <a:p>
            <a:fld id="{AD9B11C1-6F13-4043-8F77-E404A4930463}" type="slidenum">
              <a:rPr lang="en-AU" smtClean="0"/>
              <a:pPr/>
              <a:t>10</a:t>
            </a:fld>
            <a:endParaRPr lang="en-AU"/>
          </a:p>
        </p:txBody>
      </p:sp>
      <p:sp>
        <p:nvSpPr>
          <p:cNvPr id="4" name="Rectangle 3"/>
          <p:cNvSpPr/>
          <p:nvPr/>
        </p:nvSpPr>
        <p:spPr>
          <a:xfrm>
            <a:off x="395536" y="620688"/>
            <a:ext cx="8280920" cy="4924425"/>
          </a:xfrm>
          <a:prstGeom prst="rect">
            <a:avLst/>
          </a:prstGeom>
        </p:spPr>
        <p:txBody>
          <a:bodyPr wrap="square">
            <a:spAutoFit/>
          </a:bodyPr>
          <a:lstStyle/>
          <a:p>
            <a:r>
              <a:rPr lang="en-AU" sz="2800" dirty="0" smtClean="0"/>
              <a:t>A facilitator </a:t>
            </a:r>
            <a:r>
              <a:rPr lang="en-AU" sz="2800" dirty="0" smtClean="0"/>
              <a:t>is:</a:t>
            </a:r>
          </a:p>
          <a:p>
            <a:endParaRPr lang="en-AU" sz="2800" dirty="0" smtClean="0"/>
          </a:p>
          <a:p>
            <a:endParaRPr lang="en-AU" sz="2800" dirty="0" smtClean="0"/>
          </a:p>
          <a:p>
            <a:r>
              <a:rPr lang="en-AU" sz="2800" dirty="0" smtClean="0"/>
              <a:t>“One who contributes structure and process to interactions so groups are able to function effectively and make high-quality decisions.  A helper and enabler whose goal is to support others as they achieve exceptional performance.” </a:t>
            </a:r>
          </a:p>
          <a:p>
            <a:endParaRPr lang="en-AU" dirty="0" smtClean="0"/>
          </a:p>
          <a:p>
            <a:endParaRPr lang="en-AU" dirty="0" smtClean="0"/>
          </a:p>
          <a:p>
            <a:endParaRPr lang="en-AU" dirty="0" smtClean="0"/>
          </a:p>
          <a:p>
            <a:endParaRPr lang="en-AU" dirty="0" smtClean="0"/>
          </a:p>
          <a:p>
            <a:pPr algn="r"/>
            <a:r>
              <a:rPr lang="en-AU" dirty="0" smtClean="0"/>
              <a:t>- Ingrid Bens </a:t>
            </a:r>
            <a:endParaRPr lang="en-AU"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AELA Law &amp; Governance Workshop 2015 </a:t>
            </a:r>
            <a:endParaRPr lang="en-AU"/>
          </a:p>
        </p:txBody>
      </p:sp>
      <p:sp>
        <p:nvSpPr>
          <p:cNvPr id="3" name="Slide Number Placeholder 2"/>
          <p:cNvSpPr>
            <a:spLocks noGrp="1"/>
          </p:cNvSpPr>
          <p:nvPr>
            <p:ph type="sldNum" sz="quarter" idx="12"/>
          </p:nvPr>
        </p:nvSpPr>
        <p:spPr/>
        <p:txBody>
          <a:bodyPr/>
          <a:lstStyle/>
          <a:p>
            <a:fld id="{AD9B11C1-6F13-4043-8F77-E404A4930463}" type="slidenum">
              <a:rPr lang="en-AU" smtClean="0"/>
              <a:pPr/>
              <a:t>11</a:t>
            </a:fld>
            <a:endParaRPr lang="en-AU"/>
          </a:p>
        </p:txBody>
      </p:sp>
      <p:pic>
        <p:nvPicPr>
          <p:cNvPr id="2050" name="Picture 2"/>
          <p:cNvPicPr>
            <a:picLocks noChangeAspect="1" noChangeArrowheads="1"/>
          </p:cNvPicPr>
          <p:nvPr/>
        </p:nvPicPr>
        <p:blipFill>
          <a:blip r:embed="rId2" cstate="print"/>
          <a:srcRect/>
          <a:stretch>
            <a:fillRect/>
          </a:stretch>
        </p:blipFill>
        <p:spPr bwMode="auto">
          <a:xfrm>
            <a:off x="755576" y="332656"/>
            <a:ext cx="6883590" cy="4392488"/>
          </a:xfrm>
          <a:prstGeom prst="rect">
            <a:avLst/>
          </a:prstGeom>
          <a:noFill/>
          <a:ln w="9525">
            <a:noFill/>
            <a:miter lim="800000"/>
            <a:headEnd/>
            <a:tailEnd/>
          </a:ln>
        </p:spPr>
      </p:pic>
      <p:sp>
        <p:nvSpPr>
          <p:cNvPr id="6" name="TextBox 5"/>
          <p:cNvSpPr txBox="1"/>
          <p:nvPr/>
        </p:nvSpPr>
        <p:spPr>
          <a:xfrm>
            <a:off x="3995936" y="5157192"/>
            <a:ext cx="4752528" cy="369332"/>
          </a:xfrm>
          <a:prstGeom prst="rect">
            <a:avLst/>
          </a:prstGeom>
          <a:noFill/>
        </p:spPr>
        <p:txBody>
          <a:bodyPr wrap="square" rtlCol="0">
            <a:spAutoFit/>
          </a:bodyPr>
          <a:lstStyle/>
          <a:p>
            <a:r>
              <a:rPr lang="en-AU" sz="900" dirty="0" smtClean="0"/>
              <a:t>The Role of the Facilitator </a:t>
            </a:r>
          </a:p>
          <a:p>
            <a:r>
              <a:rPr lang="en-AU" sz="900" dirty="0" smtClean="0"/>
              <a:t>http://www.virginia.edu/processsimplification/resources/Facilitator.pdf</a:t>
            </a:r>
            <a:endParaRPr lang="en-AU" sz="9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229600" cy="994122"/>
          </a:xfrm>
        </p:spPr>
        <p:txBody>
          <a:bodyPr>
            <a:normAutofit fontScale="90000"/>
          </a:bodyPr>
          <a:lstStyle/>
          <a:p>
            <a:r>
              <a:rPr lang="en-GB" kern="0" dirty="0" smtClean="0">
                <a:solidFill>
                  <a:srgbClr val="000000"/>
                </a:solidFill>
                <a:cs typeface="Arial" pitchFamily="34"/>
              </a:rPr>
              <a:t>Developing a </a:t>
            </a:r>
            <a:r>
              <a:rPr lang="en-GB" b="1" kern="0" dirty="0" smtClean="0">
                <a:solidFill>
                  <a:srgbClr val="000000"/>
                </a:solidFill>
                <a:cs typeface="Arial" pitchFamily="34"/>
              </a:rPr>
              <a:t>‘resolution culture’</a:t>
            </a:r>
            <a:r>
              <a:rPr lang="en-GB" kern="0" dirty="0" smtClean="0">
                <a:solidFill>
                  <a:srgbClr val="000000"/>
                </a:solidFill>
                <a:cs typeface="Arial" pitchFamily="34"/>
              </a:rPr>
              <a:t/>
            </a:r>
            <a:br>
              <a:rPr lang="en-GB" kern="0" dirty="0" smtClean="0">
                <a:solidFill>
                  <a:srgbClr val="000000"/>
                </a:solidFill>
                <a:cs typeface="Arial" pitchFamily="34"/>
              </a:rPr>
            </a:br>
            <a:endParaRPr lang="en-AU" dirty="0"/>
          </a:p>
        </p:txBody>
      </p:sp>
      <p:sp>
        <p:nvSpPr>
          <p:cNvPr id="3" name="Content Placeholder 2"/>
          <p:cNvSpPr>
            <a:spLocks noGrp="1"/>
          </p:cNvSpPr>
          <p:nvPr>
            <p:ph sz="half" idx="1"/>
          </p:nvPr>
        </p:nvSpPr>
        <p:spPr/>
        <p:txBody>
          <a:bodyPr>
            <a:normAutofit fontScale="77500" lnSpcReduction="20000"/>
          </a:bodyPr>
          <a:lstStyle/>
          <a:p>
            <a:r>
              <a:rPr lang="en-GB" kern="0" dirty="0" smtClean="0">
                <a:solidFill>
                  <a:srgbClr val="C00000"/>
                </a:solidFill>
                <a:cs typeface="Arial" pitchFamily="34"/>
              </a:rPr>
              <a:t>Formal, </a:t>
            </a:r>
          </a:p>
          <a:p>
            <a:r>
              <a:rPr lang="en-GB" kern="0" dirty="0" smtClean="0">
                <a:solidFill>
                  <a:srgbClr val="C00000"/>
                </a:solidFill>
                <a:cs typeface="Arial" pitchFamily="34"/>
              </a:rPr>
              <a:t>adversarial,</a:t>
            </a:r>
          </a:p>
          <a:p>
            <a:r>
              <a:rPr lang="en-GB" kern="0" dirty="0" smtClean="0">
                <a:solidFill>
                  <a:srgbClr val="C00000"/>
                </a:solidFill>
                <a:cs typeface="Arial" pitchFamily="34"/>
              </a:rPr>
              <a:t> judgement, </a:t>
            </a:r>
          </a:p>
          <a:p>
            <a:r>
              <a:rPr lang="en-GB" kern="0" dirty="0" smtClean="0">
                <a:solidFill>
                  <a:srgbClr val="C00000"/>
                </a:solidFill>
                <a:cs typeface="Arial" pitchFamily="34"/>
              </a:rPr>
              <a:t>blame,  </a:t>
            </a:r>
          </a:p>
          <a:p>
            <a:r>
              <a:rPr lang="en-GB" kern="0" dirty="0" smtClean="0">
                <a:solidFill>
                  <a:srgbClr val="C00000"/>
                </a:solidFill>
                <a:cs typeface="Arial" pitchFamily="34"/>
              </a:rPr>
              <a:t>punitive, </a:t>
            </a:r>
          </a:p>
          <a:p>
            <a:r>
              <a:rPr lang="en-GB" kern="0" dirty="0" smtClean="0">
                <a:solidFill>
                  <a:srgbClr val="C00000"/>
                </a:solidFill>
                <a:cs typeface="Arial" pitchFamily="34"/>
              </a:rPr>
              <a:t>defensive, </a:t>
            </a:r>
          </a:p>
          <a:p>
            <a:r>
              <a:rPr lang="en-GB" kern="0" dirty="0" smtClean="0">
                <a:solidFill>
                  <a:srgbClr val="C00000"/>
                </a:solidFill>
                <a:cs typeface="Arial" pitchFamily="34"/>
              </a:rPr>
              <a:t>draconian, </a:t>
            </a:r>
          </a:p>
          <a:p>
            <a:r>
              <a:rPr lang="en-GB" kern="0" dirty="0" smtClean="0">
                <a:solidFill>
                  <a:srgbClr val="C00000"/>
                </a:solidFill>
                <a:cs typeface="Arial" pitchFamily="34"/>
              </a:rPr>
              <a:t>combative,  </a:t>
            </a:r>
          </a:p>
          <a:p>
            <a:r>
              <a:rPr lang="en-GB" kern="0" dirty="0" smtClean="0">
                <a:solidFill>
                  <a:srgbClr val="C00000"/>
                </a:solidFill>
                <a:cs typeface="Arial" pitchFamily="34"/>
              </a:rPr>
              <a:t>divisive, </a:t>
            </a:r>
          </a:p>
          <a:p>
            <a:r>
              <a:rPr lang="en-GB" kern="0" dirty="0" smtClean="0">
                <a:solidFill>
                  <a:srgbClr val="C00000"/>
                </a:solidFill>
                <a:cs typeface="Arial" pitchFamily="34"/>
              </a:rPr>
              <a:t>sanction, </a:t>
            </a:r>
          </a:p>
          <a:p>
            <a:r>
              <a:rPr lang="en-GB" kern="0" dirty="0" smtClean="0">
                <a:solidFill>
                  <a:srgbClr val="C00000"/>
                </a:solidFill>
                <a:cs typeface="Arial" pitchFamily="34"/>
              </a:rPr>
              <a:t>argument, </a:t>
            </a:r>
          </a:p>
          <a:p>
            <a:r>
              <a:rPr lang="en-GB" kern="0" dirty="0" smtClean="0">
                <a:solidFill>
                  <a:srgbClr val="C00000"/>
                </a:solidFill>
                <a:cs typeface="Arial" pitchFamily="34"/>
              </a:rPr>
              <a:t>win-lose.</a:t>
            </a:r>
            <a:endParaRPr lang="en-AU" dirty="0"/>
          </a:p>
        </p:txBody>
      </p:sp>
      <p:sp>
        <p:nvSpPr>
          <p:cNvPr id="4" name="Content Placeholder 3"/>
          <p:cNvSpPr>
            <a:spLocks noGrp="1"/>
          </p:cNvSpPr>
          <p:nvPr>
            <p:ph sz="half" idx="2"/>
          </p:nvPr>
        </p:nvSpPr>
        <p:spPr/>
        <p:txBody>
          <a:bodyPr>
            <a:normAutofit fontScale="77500" lnSpcReduction="20000"/>
          </a:bodyPr>
          <a:lstStyle/>
          <a:p>
            <a:r>
              <a:rPr lang="en-GB" kern="0" dirty="0" smtClean="0">
                <a:solidFill>
                  <a:srgbClr val="00B050"/>
                </a:solidFill>
                <a:cs typeface="Arial" pitchFamily="34"/>
              </a:rPr>
              <a:t>Informal, </a:t>
            </a:r>
          </a:p>
          <a:p>
            <a:r>
              <a:rPr lang="en-GB" kern="0" dirty="0" smtClean="0">
                <a:solidFill>
                  <a:srgbClr val="00B050"/>
                </a:solidFill>
                <a:cs typeface="Arial" pitchFamily="34"/>
              </a:rPr>
              <a:t>safe, </a:t>
            </a:r>
          </a:p>
          <a:p>
            <a:r>
              <a:rPr lang="en-GB" kern="0" dirty="0" smtClean="0">
                <a:solidFill>
                  <a:srgbClr val="00B050"/>
                </a:solidFill>
                <a:cs typeface="Arial" pitchFamily="34"/>
              </a:rPr>
              <a:t>talk, </a:t>
            </a:r>
          </a:p>
          <a:p>
            <a:r>
              <a:rPr lang="en-GB" kern="0" dirty="0" smtClean="0">
                <a:solidFill>
                  <a:srgbClr val="00B050"/>
                </a:solidFill>
                <a:cs typeface="Arial" pitchFamily="34"/>
              </a:rPr>
              <a:t>listen, </a:t>
            </a:r>
          </a:p>
          <a:p>
            <a:r>
              <a:rPr lang="en-GB" kern="0" dirty="0" smtClean="0">
                <a:solidFill>
                  <a:srgbClr val="00B050"/>
                </a:solidFill>
                <a:cs typeface="Arial" pitchFamily="34"/>
              </a:rPr>
              <a:t>empathy, </a:t>
            </a:r>
          </a:p>
          <a:p>
            <a:r>
              <a:rPr lang="en-GB" kern="0" dirty="0" smtClean="0">
                <a:solidFill>
                  <a:srgbClr val="00B050"/>
                </a:solidFill>
                <a:cs typeface="Arial" pitchFamily="34"/>
              </a:rPr>
              <a:t>dialogue, </a:t>
            </a:r>
          </a:p>
          <a:p>
            <a:r>
              <a:rPr lang="en-GB" kern="0" dirty="0" smtClean="0">
                <a:solidFill>
                  <a:srgbClr val="00B050"/>
                </a:solidFill>
                <a:cs typeface="Arial" pitchFamily="34"/>
              </a:rPr>
              <a:t>resolve, </a:t>
            </a:r>
          </a:p>
          <a:p>
            <a:r>
              <a:rPr lang="en-GB" kern="0" dirty="0" smtClean="0">
                <a:solidFill>
                  <a:srgbClr val="00B050"/>
                </a:solidFill>
                <a:cs typeface="Arial" pitchFamily="34"/>
              </a:rPr>
              <a:t>non adversarial, collaborative, </a:t>
            </a:r>
          </a:p>
          <a:p>
            <a:r>
              <a:rPr lang="en-GB" kern="0" dirty="0" smtClean="0">
                <a:solidFill>
                  <a:srgbClr val="00B050"/>
                </a:solidFill>
                <a:cs typeface="Arial" pitchFamily="34"/>
              </a:rPr>
              <a:t>openness, </a:t>
            </a:r>
          </a:p>
          <a:p>
            <a:r>
              <a:rPr lang="en-GB" kern="0" dirty="0" smtClean="0">
                <a:solidFill>
                  <a:srgbClr val="00B050"/>
                </a:solidFill>
                <a:cs typeface="Arial" pitchFamily="34"/>
              </a:rPr>
              <a:t>values, </a:t>
            </a:r>
          </a:p>
          <a:p>
            <a:r>
              <a:rPr lang="en-GB" kern="0" dirty="0" smtClean="0">
                <a:solidFill>
                  <a:srgbClr val="00B050"/>
                </a:solidFill>
                <a:cs typeface="Arial" pitchFamily="34"/>
              </a:rPr>
              <a:t>consensus, </a:t>
            </a:r>
          </a:p>
          <a:p>
            <a:r>
              <a:rPr lang="en-GB" kern="0" dirty="0" smtClean="0">
                <a:solidFill>
                  <a:srgbClr val="00B050"/>
                </a:solidFill>
                <a:cs typeface="Arial" pitchFamily="34"/>
              </a:rPr>
              <a:t>win-win.</a:t>
            </a:r>
          </a:p>
          <a:p>
            <a:endParaRPr lang="en-AU" dirty="0"/>
          </a:p>
        </p:txBody>
      </p:sp>
      <p:sp>
        <p:nvSpPr>
          <p:cNvPr id="5" name="Footer Placeholder 4"/>
          <p:cNvSpPr>
            <a:spLocks noGrp="1"/>
          </p:cNvSpPr>
          <p:nvPr>
            <p:ph type="ftr" sz="quarter" idx="11"/>
          </p:nvPr>
        </p:nvSpPr>
        <p:spPr/>
        <p:txBody>
          <a:bodyPr/>
          <a:lstStyle/>
          <a:p>
            <a:r>
              <a:rPr lang="en-AU" smtClean="0"/>
              <a:t>AELA Law &amp; Governance Workshop 2015 </a:t>
            </a:r>
            <a:endParaRPr lang="en-AU"/>
          </a:p>
        </p:txBody>
      </p:sp>
      <p:sp>
        <p:nvSpPr>
          <p:cNvPr id="6" name="Slide Number Placeholder 5"/>
          <p:cNvSpPr>
            <a:spLocks noGrp="1"/>
          </p:cNvSpPr>
          <p:nvPr>
            <p:ph type="sldNum" sz="quarter" idx="12"/>
          </p:nvPr>
        </p:nvSpPr>
        <p:spPr/>
        <p:txBody>
          <a:bodyPr/>
          <a:lstStyle/>
          <a:p>
            <a:fld id="{AD9B11C1-6F13-4043-8F77-E404A4930463}" type="slidenum">
              <a:rPr lang="en-AU" smtClean="0"/>
              <a:pPr/>
              <a:t>12</a:t>
            </a:fld>
            <a:endParaRPr lang="en-AU"/>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7584" y="332657"/>
            <a:ext cx="7772400" cy="720080"/>
          </a:xfrm>
        </p:spPr>
        <p:txBody>
          <a:bodyPr>
            <a:normAutofit fontScale="90000"/>
          </a:bodyPr>
          <a:lstStyle/>
          <a:p>
            <a:r>
              <a:rPr lang="en-AU" dirty="0" smtClean="0"/>
              <a:t>Imbedding Conflict Competence </a:t>
            </a:r>
            <a:endParaRPr lang="en-AU" dirty="0"/>
          </a:p>
        </p:txBody>
      </p:sp>
      <p:sp>
        <p:nvSpPr>
          <p:cNvPr id="5" name="Subtitle 4"/>
          <p:cNvSpPr>
            <a:spLocks noGrp="1"/>
          </p:cNvSpPr>
          <p:nvPr>
            <p:ph type="subTitle" idx="1"/>
          </p:nvPr>
        </p:nvSpPr>
        <p:spPr>
          <a:xfrm>
            <a:off x="611560" y="1196752"/>
            <a:ext cx="7632848" cy="4968552"/>
          </a:xfrm>
        </p:spPr>
        <p:txBody>
          <a:bodyPr/>
          <a:lstStyle/>
          <a:p>
            <a:pPr algn="l"/>
            <a:r>
              <a:rPr lang="en-AU" sz="2000" dirty="0" smtClean="0">
                <a:solidFill>
                  <a:schemeClr val="tx1"/>
                </a:solidFill>
                <a:latin typeface="+mj-lt"/>
                <a:ea typeface="+mj-ea"/>
                <a:cs typeface="+mj-cs"/>
              </a:rPr>
              <a:t>Skill development </a:t>
            </a:r>
          </a:p>
          <a:p>
            <a:pPr marL="534988" indent="-92075" algn="l">
              <a:buFont typeface="Arial" pitchFamily="34" charset="0"/>
              <a:buChar char="•"/>
            </a:pPr>
            <a:r>
              <a:rPr lang="en-AU" sz="2000" dirty="0" smtClean="0">
                <a:solidFill>
                  <a:schemeClr val="tx1"/>
                </a:solidFill>
                <a:latin typeface="+mj-lt"/>
                <a:ea typeface="+mj-ea"/>
                <a:cs typeface="+mj-cs"/>
              </a:rPr>
              <a:t>	committee/board/management </a:t>
            </a:r>
          </a:p>
          <a:p>
            <a:pPr marL="534988" indent="-92075" algn="l">
              <a:buFont typeface="Arial" pitchFamily="34" charset="0"/>
              <a:buChar char="•"/>
            </a:pPr>
            <a:r>
              <a:rPr lang="en-AU" sz="2000" dirty="0" smtClean="0">
                <a:solidFill>
                  <a:schemeClr val="tx1"/>
                </a:solidFill>
                <a:latin typeface="+mj-lt"/>
                <a:ea typeface="+mj-ea"/>
                <a:cs typeface="+mj-cs"/>
              </a:rPr>
              <a:t>	membership and other stakeholders </a:t>
            </a:r>
          </a:p>
          <a:p>
            <a:pPr algn="l"/>
            <a:endParaRPr lang="en-AU" sz="2000" dirty="0" smtClean="0">
              <a:solidFill>
                <a:schemeClr val="tx1"/>
              </a:solidFill>
              <a:latin typeface="+mj-lt"/>
              <a:ea typeface="+mj-ea"/>
              <a:cs typeface="+mj-cs"/>
            </a:endParaRPr>
          </a:p>
          <a:p>
            <a:pPr algn="l"/>
            <a:r>
              <a:rPr lang="en-AU" sz="2000" dirty="0" smtClean="0">
                <a:solidFill>
                  <a:schemeClr val="tx1"/>
                </a:solidFill>
                <a:latin typeface="+mj-lt"/>
                <a:ea typeface="+mj-ea"/>
                <a:cs typeface="+mj-cs"/>
              </a:rPr>
              <a:t>Commitment to continuing skills development </a:t>
            </a:r>
          </a:p>
          <a:p>
            <a:pPr lvl="2" indent="-471488" algn="l">
              <a:buFont typeface="Arial" pitchFamily="34" charset="0"/>
              <a:buChar char="•"/>
            </a:pPr>
            <a:r>
              <a:rPr lang="en-AU" sz="2000" dirty="0" smtClean="0">
                <a:solidFill>
                  <a:schemeClr val="tx1"/>
                </a:solidFill>
                <a:latin typeface="+mj-lt"/>
                <a:ea typeface="+mj-ea"/>
                <a:cs typeface="+mj-cs"/>
              </a:rPr>
              <a:t>allocation of resources </a:t>
            </a:r>
          </a:p>
          <a:p>
            <a:pPr lvl="2" indent="-471488" algn="l">
              <a:buFont typeface="Arial" pitchFamily="34" charset="0"/>
              <a:buChar char="•"/>
            </a:pPr>
            <a:r>
              <a:rPr lang="en-AU" sz="2000" dirty="0" smtClean="0">
                <a:solidFill>
                  <a:schemeClr val="tx1"/>
                </a:solidFill>
                <a:latin typeface="+mj-lt"/>
                <a:ea typeface="+mj-ea"/>
                <a:cs typeface="+mj-cs"/>
              </a:rPr>
              <a:t>creating opportunities for application of skills </a:t>
            </a:r>
          </a:p>
          <a:p>
            <a:pPr algn="l"/>
            <a:endParaRPr lang="en-AU" sz="2000" dirty="0" smtClean="0">
              <a:solidFill>
                <a:schemeClr val="tx1"/>
              </a:solidFill>
              <a:latin typeface="+mj-lt"/>
              <a:ea typeface="+mj-ea"/>
              <a:cs typeface="+mj-cs"/>
            </a:endParaRPr>
          </a:p>
          <a:p>
            <a:pPr algn="l"/>
            <a:r>
              <a:rPr lang="en-AU" sz="2000" dirty="0" smtClean="0">
                <a:solidFill>
                  <a:schemeClr val="tx1"/>
                </a:solidFill>
                <a:latin typeface="+mj-lt"/>
                <a:ea typeface="+mj-ea"/>
                <a:cs typeface="+mj-cs"/>
              </a:rPr>
              <a:t>Structure and Processes reflecting </a:t>
            </a:r>
          </a:p>
          <a:p>
            <a:pPr marL="442913" indent="546100" algn="l">
              <a:buFont typeface="Arial" pitchFamily="34" charset="0"/>
              <a:buChar char="•"/>
            </a:pPr>
            <a:r>
              <a:rPr lang="en-AU" sz="2000" dirty="0" smtClean="0">
                <a:solidFill>
                  <a:schemeClr val="tx1"/>
                </a:solidFill>
                <a:latin typeface="+mj-lt"/>
                <a:ea typeface="+mj-ea"/>
                <a:cs typeface="+mj-cs"/>
              </a:rPr>
              <a:t>constituent documents </a:t>
            </a:r>
          </a:p>
          <a:p>
            <a:pPr marL="442913" indent="546100" algn="l">
              <a:buFont typeface="Arial" pitchFamily="34" charset="0"/>
              <a:buChar char="•"/>
            </a:pPr>
            <a:r>
              <a:rPr lang="en-AU" sz="2000" dirty="0" smtClean="0">
                <a:solidFill>
                  <a:schemeClr val="tx1"/>
                </a:solidFill>
                <a:latin typeface="+mj-lt"/>
                <a:ea typeface="+mj-ea"/>
                <a:cs typeface="+mj-cs"/>
              </a:rPr>
              <a:t>practices and procedures </a:t>
            </a:r>
          </a:p>
          <a:p>
            <a:pPr marL="989013" indent="-546100" algn="l">
              <a:buFont typeface="Arial" pitchFamily="34" charset="0"/>
              <a:buChar char="•"/>
            </a:pPr>
            <a:r>
              <a:rPr lang="en-AU" sz="2000" dirty="0" smtClean="0">
                <a:solidFill>
                  <a:schemeClr val="tx1"/>
                </a:solidFill>
                <a:latin typeface="+mj-lt"/>
                <a:ea typeface="+mj-ea"/>
                <a:cs typeface="+mj-cs"/>
              </a:rPr>
              <a:t>expectations </a:t>
            </a:r>
          </a:p>
          <a:p>
            <a:endParaRPr lang="en-AU" dirty="0"/>
          </a:p>
        </p:txBody>
      </p:sp>
      <p:sp>
        <p:nvSpPr>
          <p:cNvPr id="2" name="Footer Placeholder 1"/>
          <p:cNvSpPr>
            <a:spLocks noGrp="1"/>
          </p:cNvSpPr>
          <p:nvPr>
            <p:ph type="ftr" sz="quarter" idx="11"/>
          </p:nvPr>
        </p:nvSpPr>
        <p:spPr/>
        <p:txBody>
          <a:bodyPr/>
          <a:lstStyle/>
          <a:p>
            <a:r>
              <a:rPr lang="en-AU" smtClean="0"/>
              <a:t>AELA Law &amp; Governance Workshop 2015 </a:t>
            </a:r>
            <a:endParaRPr lang="en-AU"/>
          </a:p>
        </p:txBody>
      </p:sp>
      <p:sp>
        <p:nvSpPr>
          <p:cNvPr id="3" name="Slide Number Placeholder 2"/>
          <p:cNvSpPr>
            <a:spLocks noGrp="1"/>
          </p:cNvSpPr>
          <p:nvPr>
            <p:ph type="sldNum" sz="quarter" idx="12"/>
          </p:nvPr>
        </p:nvSpPr>
        <p:spPr/>
        <p:txBody>
          <a:bodyPr/>
          <a:lstStyle/>
          <a:p>
            <a:fld id="{AD9B11C1-6F13-4043-8F77-E404A4930463}" type="slidenum">
              <a:rPr lang="en-AU" smtClean="0"/>
              <a:pPr/>
              <a:t>13</a:t>
            </a:fld>
            <a:endParaRPr lang="en-AU"/>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760"/>
            <a:ext cx="7907866" cy="635352"/>
          </a:xfrm>
        </p:spPr>
        <p:txBody>
          <a:bodyPr>
            <a:normAutofit/>
          </a:bodyPr>
          <a:lstStyle/>
          <a:p>
            <a:r>
              <a:rPr lang="en-US" sz="2000" b="1" dirty="0" smtClean="0"/>
              <a:t>Dispute Resolution Procedure in Constitution/Rules </a:t>
            </a:r>
            <a:endParaRPr lang="en-US" sz="2000" b="1" dirty="0"/>
          </a:p>
        </p:txBody>
      </p:sp>
      <p:sp>
        <p:nvSpPr>
          <p:cNvPr id="3" name="Subtitle 2"/>
          <p:cNvSpPr>
            <a:spLocks noGrp="1"/>
          </p:cNvSpPr>
          <p:nvPr>
            <p:ph type="subTitle" idx="1"/>
          </p:nvPr>
        </p:nvSpPr>
        <p:spPr>
          <a:xfrm>
            <a:off x="508001" y="1240532"/>
            <a:ext cx="8085666" cy="4784911"/>
          </a:xfrm>
        </p:spPr>
        <p:txBody>
          <a:bodyPr>
            <a:normAutofit/>
          </a:bodyPr>
          <a:lstStyle/>
          <a:p>
            <a:pPr algn="l"/>
            <a:r>
              <a:rPr lang="en-AU" sz="1800" b="1" dirty="0">
                <a:solidFill>
                  <a:schemeClr val="tx1"/>
                </a:solidFill>
              </a:rPr>
              <a:t>40 Dispute Resolution Procedure</a:t>
            </a:r>
            <a:endParaRPr lang="en-AU" sz="1800" dirty="0">
              <a:solidFill>
                <a:schemeClr val="tx1"/>
              </a:solidFill>
            </a:endParaRPr>
          </a:p>
          <a:p>
            <a:pPr algn="l" hangingPunct="0"/>
            <a:endParaRPr lang="en-AU" sz="1800" b="1" dirty="0" smtClean="0">
              <a:solidFill>
                <a:schemeClr val="tx1"/>
              </a:solidFill>
            </a:endParaRPr>
          </a:p>
          <a:p>
            <a:pPr algn="l" hangingPunct="0"/>
            <a:r>
              <a:rPr lang="en-AU" sz="1800" b="1" dirty="0" smtClean="0">
                <a:solidFill>
                  <a:schemeClr val="tx1"/>
                </a:solidFill>
              </a:rPr>
              <a:t>40.1</a:t>
            </a:r>
            <a:r>
              <a:rPr lang="en-AU" sz="1800" b="1" dirty="0">
                <a:solidFill>
                  <a:schemeClr val="tx1"/>
                </a:solidFill>
              </a:rPr>
              <a:t>		</a:t>
            </a:r>
            <a:r>
              <a:rPr lang="en-AU" sz="1800" b="1" dirty="0" smtClean="0">
                <a:solidFill>
                  <a:schemeClr val="tx1"/>
                </a:solidFill>
              </a:rPr>
              <a:t>Application</a:t>
            </a:r>
            <a:endParaRPr lang="en-AU" sz="1800" dirty="0" smtClean="0">
              <a:solidFill>
                <a:schemeClr val="tx1"/>
              </a:solidFill>
            </a:endParaRPr>
          </a:p>
          <a:p>
            <a:pPr algn="l" hangingPunct="0"/>
            <a:r>
              <a:rPr lang="en-AU" sz="1800" dirty="0" smtClean="0">
                <a:solidFill>
                  <a:schemeClr val="tx1"/>
                </a:solidFill>
              </a:rPr>
              <a:t>40.1.1</a:t>
            </a:r>
            <a:r>
              <a:rPr lang="en-AU" sz="1800" dirty="0">
                <a:solidFill>
                  <a:schemeClr val="tx1"/>
                </a:solidFill>
              </a:rPr>
              <a:t>	The dispute resolution process set out hereunder applies to disputes under </a:t>
            </a:r>
            <a:r>
              <a:rPr lang="en-AU" sz="1800" dirty="0" smtClean="0">
                <a:solidFill>
                  <a:schemeClr val="tx1"/>
                </a:solidFill>
              </a:rPr>
              <a:t>	</a:t>
            </a:r>
            <a:r>
              <a:rPr lang="en-AU" sz="1800" dirty="0" smtClean="0">
                <a:solidFill>
                  <a:schemeClr val="tx1"/>
                </a:solidFill>
              </a:rPr>
              <a:t>these </a:t>
            </a:r>
            <a:r>
              <a:rPr lang="en-AU" sz="1800" dirty="0">
                <a:solidFill>
                  <a:schemeClr val="tx1"/>
                </a:solidFill>
              </a:rPr>
              <a:t>Rules or otherwise arising from membership of this Association </a:t>
            </a:r>
            <a:r>
              <a:rPr lang="en-AU" sz="1800" dirty="0" smtClean="0">
                <a:solidFill>
                  <a:schemeClr val="tx1"/>
                </a:solidFill>
              </a:rPr>
              <a:t>	</a:t>
            </a:r>
            <a:r>
              <a:rPr lang="en-AU" sz="1800" dirty="0" smtClean="0">
                <a:solidFill>
                  <a:schemeClr val="tx1"/>
                </a:solidFill>
              </a:rPr>
              <a:t>between</a:t>
            </a:r>
            <a:r>
              <a:rPr lang="en-AU" sz="1800" dirty="0">
                <a:solidFill>
                  <a:schemeClr val="tx1"/>
                </a:solidFill>
              </a:rPr>
              <a:t>—</a:t>
            </a:r>
          </a:p>
          <a:p>
            <a:pPr algn="l" hangingPunct="0"/>
            <a:r>
              <a:rPr lang="en-AU" sz="1800" dirty="0">
                <a:solidFill>
                  <a:schemeClr val="tx1"/>
                </a:solidFill>
              </a:rPr>
              <a:t>	</a:t>
            </a:r>
            <a:r>
              <a:rPr lang="en-AU" sz="1800" dirty="0" smtClean="0">
                <a:solidFill>
                  <a:schemeClr val="tx1"/>
                </a:solidFill>
              </a:rPr>
              <a:t>		</a:t>
            </a:r>
          </a:p>
          <a:p>
            <a:pPr algn="l" hangingPunct="0"/>
            <a:r>
              <a:rPr lang="en-AU" sz="1800" dirty="0">
                <a:solidFill>
                  <a:schemeClr val="tx1"/>
                </a:solidFill>
              </a:rPr>
              <a:t>	</a:t>
            </a:r>
            <a:r>
              <a:rPr lang="en-AU" sz="1800" dirty="0" smtClean="0">
                <a:solidFill>
                  <a:schemeClr val="tx1"/>
                </a:solidFill>
              </a:rPr>
              <a:t>	40.1.1.1</a:t>
            </a:r>
            <a:r>
              <a:rPr lang="en-AU" sz="1800" dirty="0">
                <a:solidFill>
                  <a:schemeClr val="tx1"/>
                </a:solidFill>
              </a:rPr>
              <a:t>	a member and another member;</a:t>
            </a:r>
          </a:p>
          <a:p>
            <a:pPr algn="l" hangingPunct="0"/>
            <a:r>
              <a:rPr lang="en-AU" sz="1800" dirty="0">
                <a:solidFill>
                  <a:schemeClr val="tx1"/>
                </a:solidFill>
              </a:rPr>
              <a:t>	</a:t>
            </a:r>
            <a:r>
              <a:rPr lang="en-AU" sz="1800" dirty="0" smtClean="0">
                <a:solidFill>
                  <a:schemeClr val="tx1"/>
                </a:solidFill>
              </a:rPr>
              <a:t>	</a:t>
            </a:r>
          </a:p>
          <a:p>
            <a:pPr algn="l" hangingPunct="0"/>
            <a:r>
              <a:rPr lang="en-AU" sz="1800" dirty="0">
                <a:solidFill>
                  <a:schemeClr val="tx1"/>
                </a:solidFill>
              </a:rPr>
              <a:t>	</a:t>
            </a:r>
            <a:r>
              <a:rPr lang="en-AU" sz="1800" dirty="0" smtClean="0">
                <a:solidFill>
                  <a:schemeClr val="tx1"/>
                </a:solidFill>
              </a:rPr>
              <a:t>	40.1.1.2</a:t>
            </a:r>
            <a:r>
              <a:rPr lang="en-AU" sz="1800" dirty="0">
                <a:solidFill>
                  <a:schemeClr val="tx1"/>
                </a:solidFill>
              </a:rPr>
              <a:t>	a member and the committee;</a:t>
            </a:r>
          </a:p>
          <a:p>
            <a:pPr algn="l" hangingPunct="0"/>
            <a:r>
              <a:rPr lang="en-AU" sz="1800" dirty="0">
                <a:solidFill>
                  <a:schemeClr val="tx1"/>
                </a:solidFill>
              </a:rPr>
              <a:t>	</a:t>
            </a:r>
            <a:r>
              <a:rPr lang="en-AU" sz="1800" dirty="0" smtClean="0">
                <a:solidFill>
                  <a:schemeClr val="tx1"/>
                </a:solidFill>
              </a:rPr>
              <a:t>	40.1.1.3</a:t>
            </a:r>
            <a:r>
              <a:rPr lang="en-AU" sz="1800" dirty="0">
                <a:solidFill>
                  <a:schemeClr val="tx1"/>
                </a:solidFill>
              </a:rPr>
              <a:t>	a member and the association.</a:t>
            </a:r>
          </a:p>
        </p:txBody>
      </p:sp>
    </p:spTree>
    <p:extLst>
      <p:ext uri="{BB962C8B-B14F-4D97-AF65-F5344CB8AC3E}">
        <p14:creationId xmlns:p14="http://schemas.microsoft.com/office/powerpoint/2010/main" val="37685783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274638"/>
            <a:ext cx="8075240" cy="994122"/>
          </a:xfrm>
        </p:spPr>
        <p:txBody>
          <a:bodyPr>
            <a:normAutofit/>
          </a:bodyPr>
          <a:lstStyle/>
          <a:p>
            <a:r>
              <a:rPr lang="en-US" sz="2000" b="1" dirty="0" smtClean="0"/>
              <a:t>Dispute Resolution Procedure in Constitution/Rules </a:t>
            </a:r>
            <a:endParaRPr lang="en-US" sz="2000" b="1" dirty="0"/>
          </a:p>
        </p:txBody>
      </p:sp>
      <p:sp>
        <p:nvSpPr>
          <p:cNvPr id="3" name="Content Placeholder 2"/>
          <p:cNvSpPr>
            <a:spLocks noGrp="1"/>
          </p:cNvSpPr>
          <p:nvPr>
            <p:ph idx="1"/>
          </p:nvPr>
        </p:nvSpPr>
        <p:spPr>
          <a:xfrm>
            <a:off x="457200" y="1600201"/>
            <a:ext cx="8229600" cy="3195918"/>
          </a:xfrm>
        </p:spPr>
        <p:txBody>
          <a:bodyPr/>
          <a:lstStyle/>
          <a:p>
            <a:pPr marL="0" indent="0" hangingPunct="0">
              <a:buNone/>
            </a:pPr>
            <a:r>
              <a:rPr lang="en-AU" sz="2000" b="1" dirty="0"/>
              <a:t>40.2		Parties must attempt to resolve the dispute</a:t>
            </a:r>
          </a:p>
          <a:p>
            <a:pPr marL="0" indent="0" hangingPunct="0">
              <a:buNone/>
            </a:pPr>
            <a:r>
              <a:rPr lang="en-AU" sz="2000" dirty="0"/>
              <a:t>The parties to a dispute under these Rules, or otherwise arising from membership of this association, must attempt to resolve the dispute between themselves within 14 days of the dispute coming to the attention of the parties.</a:t>
            </a:r>
          </a:p>
          <a:p>
            <a:pPr marL="0" indent="0">
              <a:buNone/>
            </a:pPr>
            <a:endParaRPr lang="en-US" dirty="0"/>
          </a:p>
        </p:txBody>
      </p:sp>
    </p:spTree>
    <p:extLst>
      <p:ext uri="{BB962C8B-B14F-4D97-AF65-F5344CB8AC3E}">
        <p14:creationId xmlns:p14="http://schemas.microsoft.com/office/powerpoint/2010/main" val="5261623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03443"/>
          </a:xfrm>
        </p:spPr>
        <p:txBody>
          <a:bodyPr>
            <a:normAutofit/>
          </a:bodyPr>
          <a:lstStyle/>
          <a:p>
            <a:r>
              <a:rPr lang="en-US" sz="2000" b="1" dirty="0" smtClean="0"/>
              <a:t>Dispute Resolution Procedure in Constitution/Rules </a:t>
            </a:r>
            <a:endParaRPr lang="en-US" sz="2000" b="1" dirty="0"/>
          </a:p>
        </p:txBody>
      </p:sp>
      <p:sp>
        <p:nvSpPr>
          <p:cNvPr id="3" name="Content Placeholder 2"/>
          <p:cNvSpPr>
            <a:spLocks noGrp="1"/>
          </p:cNvSpPr>
          <p:nvPr>
            <p:ph idx="1"/>
          </p:nvPr>
        </p:nvSpPr>
        <p:spPr>
          <a:xfrm>
            <a:off x="323529" y="1124744"/>
            <a:ext cx="8363272" cy="5001419"/>
          </a:xfrm>
        </p:spPr>
        <p:txBody>
          <a:bodyPr>
            <a:normAutofit/>
          </a:bodyPr>
          <a:lstStyle/>
          <a:p>
            <a:pPr marL="0" indent="0" hangingPunct="0">
              <a:buNone/>
            </a:pPr>
            <a:endParaRPr lang="en-AU" sz="2000" b="1" dirty="0" smtClean="0"/>
          </a:p>
          <a:p>
            <a:pPr marL="0" indent="0" hangingPunct="0">
              <a:buNone/>
            </a:pPr>
            <a:r>
              <a:rPr lang="en-AU" sz="2000" b="1" dirty="0" smtClean="0"/>
              <a:t>40.3</a:t>
            </a:r>
            <a:r>
              <a:rPr lang="en-AU" sz="2000" b="1" dirty="0"/>
              <a:t>		Appointment of mediator</a:t>
            </a:r>
          </a:p>
          <a:p>
            <a:pPr marL="0" indent="0" hangingPunct="0">
              <a:buNone/>
            </a:pPr>
            <a:r>
              <a:rPr lang="en-AU" sz="2000" dirty="0"/>
              <a:t>	40.3.1	If the parties to a dispute are unable to resolve the dispute </a:t>
            </a:r>
            <a:r>
              <a:rPr lang="en-AU" sz="2000" dirty="0" smtClean="0"/>
              <a:t>		</a:t>
            </a:r>
            <a:r>
              <a:rPr lang="en-AU" sz="2000" dirty="0" smtClean="0"/>
              <a:t>between </a:t>
            </a:r>
            <a:r>
              <a:rPr lang="en-AU" sz="2000" dirty="0" smtClean="0"/>
              <a:t>themselves </a:t>
            </a:r>
            <a:r>
              <a:rPr lang="en-AU" sz="2000" dirty="0"/>
              <a:t>within the time required by </a:t>
            </a:r>
            <a:r>
              <a:rPr lang="en-AU" sz="2000" dirty="0" smtClean="0"/>
              <a:t>rule </a:t>
            </a:r>
            <a:r>
              <a:rPr lang="en-AU" sz="2000" dirty="0"/>
              <a:t>2, the </a:t>
            </a:r>
            <a:r>
              <a:rPr lang="en-AU" sz="2000" dirty="0" smtClean="0"/>
              <a:t>		parties </a:t>
            </a:r>
            <a:r>
              <a:rPr lang="en-AU" sz="2000" dirty="0"/>
              <a:t>must </a:t>
            </a:r>
            <a:r>
              <a:rPr lang="en-AU" sz="2000" dirty="0" smtClean="0"/>
              <a:t>within </a:t>
            </a:r>
            <a:r>
              <a:rPr lang="en-AU" sz="2000" dirty="0"/>
              <a:t>10 days—</a:t>
            </a:r>
          </a:p>
          <a:p>
            <a:pPr marL="0" indent="0" hangingPunct="0">
              <a:buNone/>
            </a:pPr>
            <a:r>
              <a:rPr lang="en-AU" sz="2000" dirty="0"/>
              <a:t>	</a:t>
            </a:r>
            <a:r>
              <a:rPr lang="en-AU" sz="2000" dirty="0" smtClean="0"/>
              <a:t>	40.3.1.1</a:t>
            </a:r>
            <a:r>
              <a:rPr lang="en-AU" sz="2000" dirty="0"/>
              <a:t>	notify the committee of the dispute; and</a:t>
            </a:r>
          </a:p>
          <a:p>
            <a:pPr marL="0" indent="0" hangingPunct="0">
              <a:buNone/>
            </a:pPr>
            <a:r>
              <a:rPr lang="en-AU" sz="2000" dirty="0"/>
              <a:t>	</a:t>
            </a:r>
            <a:r>
              <a:rPr lang="en-AU" sz="2000" dirty="0" smtClean="0"/>
              <a:t>	40.3.1.2</a:t>
            </a:r>
            <a:r>
              <a:rPr lang="en-AU" sz="2000" dirty="0"/>
              <a:t>	agree to or request the appointment of a mediator; and</a:t>
            </a:r>
          </a:p>
          <a:p>
            <a:pPr marL="0" indent="0" hangingPunct="0">
              <a:buNone/>
            </a:pPr>
            <a:r>
              <a:rPr lang="en-AU" sz="2000" dirty="0"/>
              <a:t>	</a:t>
            </a:r>
            <a:r>
              <a:rPr lang="en-AU" sz="2000" dirty="0" smtClean="0"/>
              <a:t>	40.3.1.3</a:t>
            </a:r>
            <a:r>
              <a:rPr lang="en-AU" sz="2000" dirty="0"/>
              <a:t>	attempt in good faith to settle the dispute by </a:t>
            </a:r>
            <a:r>
              <a:rPr lang="en-AU" sz="2000" dirty="0" smtClean="0"/>
              <a:t>		mediation</a:t>
            </a:r>
            <a:r>
              <a:rPr lang="en-AU" sz="2000" dirty="0"/>
              <a:t>.</a:t>
            </a:r>
          </a:p>
          <a:p>
            <a:pPr marL="0" indent="0">
              <a:buNone/>
            </a:pPr>
            <a:endParaRPr lang="en-US" sz="2000" dirty="0"/>
          </a:p>
        </p:txBody>
      </p:sp>
    </p:spTree>
    <p:extLst>
      <p:ext uri="{BB962C8B-B14F-4D97-AF65-F5344CB8AC3E}">
        <p14:creationId xmlns:p14="http://schemas.microsoft.com/office/powerpoint/2010/main" val="27700161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2516"/>
          </a:xfrm>
        </p:spPr>
        <p:txBody>
          <a:bodyPr>
            <a:normAutofit/>
          </a:bodyPr>
          <a:lstStyle/>
          <a:p>
            <a:r>
              <a:rPr lang="en-US" sz="2000" b="1" dirty="0" smtClean="0"/>
              <a:t>Dispute Resolution Procedure in Constitution/Rules </a:t>
            </a:r>
            <a:endParaRPr lang="en-US" sz="2000" b="1" dirty="0"/>
          </a:p>
        </p:txBody>
      </p:sp>
      <p:sp>
        <p:nvSpPr>
          <p:cNvPr id="3" name="Content Placeholder 2"/>
          <p:cNvSpPr>
            <a:spLocks noGrp="1"/>
          </p:cNvSpPr>
          <p:nvPr>
            <p:ph idx="1"/>
          </p:nvPr>
        </p:nvSpPr>
        <p:spPr>
          <a:xfrm>
            <a:off x="400958" y="1505630"/>
            <a:ext cx="8229600" cy="4525963"/>
          </a:xfrm>
        </p:spPr>
        <p:txBody>
          <a:bodyPr>
            <a:normAutofit fontScale="32500" lnSpcReduction="20000"/>
          </a:bodyPr>
          <a:lstStyle/>
          <a:p>
            <a:pPr marL="0" indent="0" hangingPunct="0">
              <a:buNone/>
            </a:pPr>
            <a:r>
              <a:rPr lang="en-AU" sz="4500" b="1" dirty="0"/>
              <a:t>40.3.2	The mediator must </a:t>
            </a:r>
            <a:r>
              <a:rPr lang="en-AU" sz="4500" dirty="0"/>
              <a:t>—</a:t>
            </a:r>
          </a:p>
          <a:p>
            <a:pPr marL="0" indent="0" hangingPunct="0">
              <a:buNone/>
            </a:pPr>
            <a:endParaRPr lang="en-AU" sz="4500" dirty="0" smtClean="0"/>
          </a:p>
          <a:p>
            <a:pPr marL="0" indent="0" hangingPunct="0">
              <a:buNone/>
            </a:pPr>
            <a:r>
              <a:rPr lang="en-AU" sz="4500" dirty="0" smtClean="0"/>
              <a:t>	40.3.2.1</a:t>
            </a:r>
            <a:r>
              <a:rPr lang="en-AU" sz="4500" dirty="0"/>
              <a:t>	in the first instance be a person or persons appointed by the Dispute Resolution </a:t>
            </a:r>
            <a:r>
              <a:rPr lang="en-AU" sz="4500" dirty="0" smtClean="0"/>
              <a:t>		Centre Department </a:t>
            </a:r>
            <a:r>
              <a:rPr lang="en-AU" sz="4500" dirty="0"/>
              <a:t>of Justice and Attorney-General Queensland (“DRC”) provided </a:t>
            </a:r>
            <a:r>
              <a:rPr lang="en-AU" sz="4500" dirty="0" smtClean="0"/>
              <a:t>		that </a:t>
            </a:r>
            <a:r>
              <a:rPr lang="en-AU" sz="4500" dirty="0"/>
              <a:t>if the </a:t>
            </a:r>
            <a:r>
              <a:rPr lang="en-AU" sz="4500" dirty="0" smtClean="0"/>
              <a:t>DRC is  unable </a:t>
            </a:r>
            <a:r>
              <a:rPr lang="en-AU" sz="4500" dirty="0"/>
              <a:t>to or declines to appoint a mediator or mediator, then </a:t>
            </a:r>
            <a:r>
              <a:rPr lang="en-AU" sz="4500" dirty="0" smtClean="0"/>
              <a:t>		</a:t>
            </a:r>
            <a:r>
              <a:rPr lang="en-AU" sz="4500" dirty="0" smtClean="0"/>
              <a:t>40.3.2.2 </a:t>
            </a:r>
            <a:r>
              <a:rPr lang="en-AU" sz="4500" dirty="0" smtClean="0"/>
              <a:t>applies;</a:t>
            </a:r>
            <a:endParaRPr lang="en-AU" sz="4500" dirty="0"/>
          </a:p>
          <a:p>
            <a:pPr marL="0" indent="0" hangingPunct="0">
              <a:buNone/>
            </a:pPr>
            <a:endParaRPr lang="en-AU" sz="4500" dirty="0" smtClean="0"/>
          </a:p>
          <a:p>
            <a:pPr marL="0" indent="0" hangingPunct="0">
              <a:buNone/>
            </a:pPr>
            <a:r>
              <a:rPr lang="en-AU" sz="4500" dirty="0" smtClean="0"/>
              <a:t>	40.3.2.2</a:t>
            </a:r>
            <a:r>
              <a:rPr lang="en-AU" sz="4500" dirty="0"/>
              <a:t>	be appointed by agreement between the parties, and in the absence of agreement be </a:t>
            </a:r>
            <a:r>
              <a:rPr lang="en-AU" sz="4500" dirty="0" smtClean="0"/>
              <a:t>		</a:t>
            </a:r>
            <a:r>
              <a:rPr lang="en-AU" sz="4500" dirty="0" smtClean="0"/>
              <a:t>a </a:t>
            </a:r>
            <a:r>
              <a:rPr lang="en-AU" sz="4500" dirty="0" smtClean="0"/>
              <a:t>person </a:t>
            </a:r>
            <a:r>
              <a:rPr lang="en-AU" sz="4500" dirty="0"/>
              <a:t>or persons appointed by the committee; </a:t>
            </a:r>
            <a:endParaRPr lang="en-AU" sz="4500" dirty="0" smtClean="0"/>
          </a:p>
          <a:p>
            <a:pPr marL="0" indent="0" hangingPunct="0">
              <a:buNone/>
            </a:pPr>
            <a:endParaRPr lang="en-AU" sz="4500" dirty="0"/>
          </a:p>
          <a:p>
            <a:pPr marL="0" indent="0" hangingPunct="0">
              <a:buNone/>
            </a:pPr>
            <a:r>
              <a:rPr lang="en-AU" sz="4500" dirty="0" smtClean="0"/>
              <a:t>	40.3.2.3   	hold </a:t>
            </a:r>
            <a:r>
              <a:rPr lang="en-AU" sz="4500" dirty="0"/>
              <a:t>current national mediator accreditation pursuant to the National Mediator </a:t>
            </a:r>
            <a:r>
              <a:rPr lang="en-AU" sz="4500" dirty="0" smtClean="0"/>
              <a:t>		</a:t>
            </a:r>
            <a:r>
              <a:rPr lang="en-AU" sz="4500" dirty="0" smtClean="0"/>
              <a:t>Accreditation </a:t>
            </a:r>
            <a:r>
              <a:rPr lang="en-AU" sz="4500" dirty="0" smtClean="0"/>
              <a:t>Standards </a:t>
            </a:r>
            <a:r>
              <a:rPr lang="en-AU" sz="4500" dirty="0"/>
              <a:t>as determined by the Mediation Standards Board of </a:t>
            </a:r>
            <a:r>
              <a:rPr lang="en-AU" sz="4500" dirty="0" smtClean="0"/>
              <a:t>		</a:t>
            </a:r>
            <a:r>
              <a:rPr lang="en-AU" sz="4500" dirty="0" smtClean="0"/>
              <a:t>Australia</a:t>
            </a:r>
            <a:r>
              <a:rPr lang="en-AU" sz="4500" dirty="0" smtClean="0"/>
              <a:t>.</a:t>
            </a:r>
          </a:p>
          <a:p>
            <a:pPr marL="0" indent="0" hangingPunct="0">
              <a:buNone/>
            </a:pPr>
            <a:endParaRPr lang="en-AU" sz="4500" dirty="0" smtClean="0"/>
          </a:p>
          <a:p>
            <a:pPr marL="0" indent="0" hangingPunct="0">
              <a:buNone/>
            </a:pPr>
            <a:r>
              <a:rPr lang="en-AU" sz="4500" b="1" dirty="0" smtClean="0"/>
              <a:t>40.3.3   </a:t>
            </a:r>
            <a:r>
              <a:rPr lang="en-AU" sz="4500" dirty="0" smtClean="0"/>
              <a:t>	 A mediator appointed by the committee may be a member or former member of </a:t>
            </a:r>
            <a:r>
              <a:rPr lang="en-AU" sz="4500" dirty="0" smtClean="0"/>
              <a:t>the</a:t>
            </a:r>
            <a:r>
              <a:rPr lang="en-AU" sz="4500" baseline="0" dirty="0" smtClean="0"/>
              <a:t> </a:t>
            </a:r>
            <a:r>
              <a:rPr lang="en-AU" sz="4500" dirty="0" smtClean="0"/>
              <a:t>	</a:t>
            </a:r>
            <a:r>
              <a:rPr lang="en-AU" sz="4500" dirty="0" smtClean="0"/>
              <a:t>association </a:t>
            </a:r>
            <a:r>
              <a:rPr lang="en-AU" sz="4500" dirty="0" smtClean="0"/>
              <a:t>	but in any case must not be a person who in the opinion of the committee —</a:t>
            </a:r>
          </a:p>
          <a:p>
            <a:pPr marL="0" indent="0" hangingPunct="0">
              <a:buNone/>
            </a:pPr>
            <a:r>
              <a:rPr lang="en-AU" sz="4500" dirty="0"/>
              <a:t>	</a:t>
            </a:r>
            <a:endParaRPr lang="en-AU" sz="4500" dirty="0" smtClean="0"/>
          </a:p>
          <a:p>
            <a:pPr marL="0" indent="0" hangingPunct="0">
              <a:buNone/>
            </a:pPr>
            <a:r>
              <a:rPr lang="en-AU" sz="4500" dirty="0"/>
              <a:t>	</a:t>
            </a:r>
            <a:r>
              <a:rPr lang="en-AU" sz="4500" dirty="0" smtClean="0"/>
              <a:t>	40.3.3.1</a:t>
            </a:r>
            <a:r>
              <a:rPr lang="en-AU" sz="4500" dirty="0"/>
              <a:t>	has a personal interest in the dispute; or</a:t>
            </a:r>
          </a:p>
          <a:p>
            <a:pPr marL="0" indent="0" hangingPunct="0">
              <a:buNone/>
            </a:pPr>
            <a:r>
              <a:rPr lang="en-AU" sz="4500" dirty="0"/>
              <a:t>	</a:t>
            </a:r>
            <a:r>
              <a:rPr lang="en-AU" sz="4500" dirty="0" smtClean="0"/>
              <a:t>	40.3.3.2</a:t>
            </a:r>
            <a:r>
              <a:rPr lang="en-AU" sz="4500" dirty="0"/>
              <a:t>	is biased in favour of or against any party.</a:t>
            </a:r>
          </a:p>
          <a:p>
            <a:pPr marL="0" indent="0">
              <a:buNone/>
            </a:pPr>
            <a:endParaRPr lang="en-US" dirty="0"/>
          </a:p>
        </p:txBody>
      </p:sp>
    </p:spTree>
    <p:extLst>
      <p:ext uri="{BB962C8B-B14F-4D97-AF65-F5344CB8AC3E}">
        <p14:creationId xmlns:p14="http://schemas.microsoft.com/office/powerpoint/2010/main" val="18181882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2000" b="1" dirty="0" smtClean="0"/>
              <a:t>Dispute Resolution Procedure in Constitution/Rules </a:t>
            </a:r>
            <a:endParaRPr lang="en-US" sz="2000" b="1"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pPr marL="0" indent="0" hangingPunct="0">
              <a:buNone/>
            </a:pPr>
            <a:r>
              <a:rPr lang="en-AU" sz="2100" b="1" dirty="0" smtClean="0"/>
              <a:t>40.4</a:t>
            </a:r>
            <a:r>
              <a:rPr lang="en-AU" sz="2100" b="1" dirty="0"/>
              <a:t> </a:t>
            </a:r>
            <a:r>
              <a:rPr lang="en-AU" sz="2100" b="1" dirty="0" smtClean="0"/>
              <a:t>  </a:t>
            </a:r>
            <a:r>
              <a:rPr lang="en-AU" sz="2100" b="1" dirty="0" smtClean="0"/>
              <a:t>Mediation </a:t>
            </a:r>
            <a:r>
              <a:rPr lang="en-AU" sz="2100" b="1" dirty="0"/>
              <a:t>process</a:t>
            </a:r>
          </a:p>
          <a:p>
            <a:pPr marL="0" indent="0" hangingPunct="0">
              <a:buNone/>
            </a:pPr>
            <a:r>
              <a:rPr lang="en-AU" sz="2100" dirty="0"/>
              <a:t>	40.4.1	The mediator to the dispute, in conducting the mediation, must—</a:t>
            </a:r>
          </a:p>
          <a:p>
            <a:pPr marL="0" indent="0" hangingPunct="0">
              <a:buNone/>
            </a:pPr>
            <a:r>
              <a:rPr lang="en-AU" sz="2100" dirty="0"/>
              <a:t>	</a:t>
            </a:r>
            <a:r>
              <a:rPr lang="en-AU" sz="2100" dirty="0"/>
              <a:t>	</a:t>
            </a:r>
            <a:endParaRPr lang="en-AU" sz="2100" dirty="0" smtClean="0"/>
          </a:p>
          <a:p>
            <a:pPr marL="0" indent="0" hangingPunct="0">
              <a:buNone/>
            </a:pPr>
            <a:r>
              <a:rPr lang="en-AU" sz="2100" dirty="0"/>
              <a:t>	</a:t>
            </a:r>
            <a:r>
              <a:rPr lang="en-AU" sz="2100" dirty="0" smtClean="0"/>
              <a:t>	40.4.1.1</a:t>
            </a:r>
            <a:r>
              <a:rPr lang="en-AU" sz="2100" dirty="0"/>
              <a:t>	give each party every opportunity to be heard; </a:t>
            </a:r>
            <a:r>
              <a:rPr lang="en-AU" sz="2100" dirty="0" smtClean="0"/>
              <a:t>and</a:t>
            </a:r>
          </a:p>
          <a:p>
            <a:pPr marL="0" indent="0" hangingPunct="0">
              <a:buNone/>
            </a:pPr>
            <a:endParaRPr lang="en-AU" sz="2100" dirty="0"/>
          </a:p>
          <a:p>
            <a:pPr marL="0" indent="0" hangingPunct="0">
              <a:buNone/>
            </a:pPr>
            <a:r>
              <a:rPr lang="en-AU" sz="2100" dirty="0"/>
              <a:t>	</a:t>
            </a:r>
            <a:r>
              <a:rPr lang="en-AU" sz="2100" dirty="0" smtClean="0"/>
              <a:t>	40.4.1.2</a:t>
            </a:r>
            <a:r>
              <a:rPr lang="en-AU" sz="2100" dirty="0"/>
              <a:t>	allow due consideration by all parties of any written statement </a:t>
            </a:r>
            <a:r>
              <a:rPr lang="en-AU" sz="2100" dirty="0" smtClean="0"/>
              <a:t>			</a:t>
            </a:r>
            <a:r>
              <a:rPr lang="en-AU" sz="2100" dirty="0" smtClean="0"/>
              <a:t>submitted </a:t>
            </a:r>
            <a:r>
              <a:rPr lang="en-AU" sz="2100" dirty="0"/>
              <a:t>by any party; </a:t>
            </a:r>
            <a:r>
              <a:rPr lang="en-AU" sz="2100" dirty="0" smtClean="0"/>
              <a:t>and</a:t>
            </a:r>
          </a:p>
          <a:p>
            <a:pPr marL="0" indent="0" hangingPunct="0">
              <a:buNone/>
            </a:pPr>
            <a:endParaRPr lang="en-AU" sz="2100" dirty="0"/>
          </a:p>
          <a:p>
            <a:pPr marL="0" indent="0" hangingPunct="0">
              <a:buNone/>
            </a:pPr>
            <a:r>
              <a:rPr lang="en-AU" sz="2100" dirty="0"/>
              <a:t>	</a:t>
            </a:r>
            <a:r>
              <a:rPr lang="en-AU" sz="2100" dirty="0" smtClean="0"/>
              <a:t>	40.4.1.3</a:t>
            </a:r>
            <a:r>
              <a:rPr lang="en-AU" sz="2100" dirty="0"/>
              <a:t>	 ensure that natural justice is accorded to the parties </a:t>
            </a:r>
            <a:r>
              <a:rPr lang="en-AU" sz="2100" dirty="0" smtClean="0"/>
              <a:t>				</a:t>
            </a:r>
            <a:r>
              <a:rPr lang="en-AU" sz="2100" dirty="0" smtClean="0"/>
              <a:t>throughout </a:t>
            </a:r>
            <a:r>
              <a:rPr lang="en-AU" sz="2100" dirty="0" smtClean="0"/>
              <a:t>the </a:t>
            </a:r>
            <a:r>
              <a:rPr lang="en-AU" sz="2100" dirty="0"/>
              <a:t>mediation process</a:t>
            </a:r>
            <a:r>
              <a:rPr lang="en-AU" sz="2100" dirty="0" smtClean="0"/>
              <a:t>.</a:t>
            </a:r>
          </a:p>
          <a:p>
            <a:pPr marL="0" indent="0" hangingPunct="0">
              <a:buNone/>
            </a:pPr>
            <a:endParaRPr lang="en-AU" sz="2100" dirty="0"/>
          </a:p>
          <a:p>
            <a:pPr marL="0" indent="0" hangingPunct="0">
              <a:buNone/>
            </a:pPr>
            <a:r>
              <a:rPr lang="en-AU" sz="2100" dirty="0"/>
              <a:t>	</a:t>
            </a:r>
            <a:r>
              <a:rPr lang="en-AU" sz="2100" dirty="0" smtClean="0"/>
              <a:t>40.4.2</a:t>
            </a:r>
            <a:r>
              <a:rPr lang="en-AU" sz="2100" dirty="0"/>
              <a:t>	The mediator must not determine the dispute</a:t>
            </a:r>
            <a:r>
              <a:rPr lang="en-AU" sz="2100" dirty="0" smtClean="0"/>
              <a:t>.</a:t>
            </a:r>
          </a:p>
          <a:p>
            <a:pPr marL="0" indent="0" hangingPunct="0">
              <a:buNone/>
            </a:pPr>
            <a:endParaRPr lang="en-AU" sz="2100" dirty="0"/>
          </a:p>
          <a:p>
            <a:pPr marL="0" indent="0" hangingPunct="0">
              <a:buNone/>
            </a:pPr>
            <a:endParaRPr lang="en-AU" sz="2100" dirty="0" smtClean="0"/>
          </a:p>
          <a:p>
            <a:pPr marL="0" indent="0" hangingPunct="0">
              <a:buNone/>
            </a:pPr>
            <a:endParaRPr lang="en-AU" sz="2100" dirty="0"/>
          </a:p>
          <a:p>
            <a:pPr marL="0" indent="0" hangingPunct="0">
              <a:buNone/>
            </a:pPr>
            <a:r>
              <a:rPr lang="en-AU" sz="2100" b="1" dirty="0" smtClean="0"/>
              <a:t>40.5   Failure </a:t>
            </a:r>
            <a:r>
              <a:rPr lang="en-AU" sz="2100" b="1" dirty="0"/>
              <a:t>to resolve dispute by mediation</a:t>
            </a:r>
          </a:p>
          <a:p>
            <a:pPr marL="0" indent="0" hangingPunct="0">
              <a:buNone/>
            </a:pPr>
            <a:r>
              <a:rPr lang="en-AU" sz="2100" dirty="0"/>
              <a:t>If the mediation process does not resolve the dispute, the parties may seek to resolve the dispute in accordance with the Associations Incorporation Act Qld 1981 or otherwise at law.</a:t>
            </a:r>
          </a:p>
          <a:p>
            <a:pPr marL="0" indent="0">
              <a:buNone/>
            </a:pPr>
            <a:r>
              <a:rPr lang="en-AU" sz="2100" dirty="0"/>
              <a:t> </a:t>
            </a:r>
          </a:p>
          <a:p>
            <a:pPr marL="0" indent="0">
              <a:buNone/>
            </a:pPr>
            <a:endParaRPr lang="en-US" dirty="0"/>
          </a:p>
        </p:txBody>
      </p:sp>
    </p:spTree>
    <p:extLst>
      <p:ext uri="{BB962C8B-B14F-4D97-AF65-F5344CB8AC3E}">
        <p14:creationId xmlns:p14="http://schemas.microsoft.com/office/powerpoint/2010/main" val="7416583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6357"/>
          </a:xfrm>
        </p:spPr>
        <p:txBody>
          <a:bodyPr>
            <a:normAutofit/>
          </a:bodyPr>
          <a:lstStyle/>
          <a:p>
            <a:r>
              <a:rPr lang="en-US" sz="2000" b="1" dirty="0" smtClean="0"/>
              <a:t>Mediators and Facilitators  SE Queensland  </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5863421"/>
              </p:ext>
            </p:extLst>
          </p:nvPr>
        </p:nvGraphicFramePr>
        <p:xfrm>
          <a:off x="457200" y="1600200"/>
          <a:ext cx="8229600" cy="2011680"/>
        </p:xfrm>
        <a:graphic>
          <a:graphicData uri="http://schemas.openxmlformats.org/drawingml/2006/table">
            <a:tbl>
              <a:tblPr firstRow="1" bandRow="1">
                <a:tableStyleId>{BDBED569-4797-4DF1-A0F4-6AAB3CD982D8}</a:tableStyleId>
              </a:tblPr>
              <a:tblGrid>
                <a:gridCol w="2743200"/>
                <a:gridCol w="2743200"/>
                <a:gridCol w="2743200"/>
              </a:tblGrid>
              <a:tr h="335301">
                <a:tc>
                  <a:txBody>
                    <a:bodyPr/>
                    <a:lstStyle/>
                    <a:p>
                      <a:pPr>
                        <a:spcAft>
                          <a:spcPts val="0"/>
                        </a:spcAft>
                      </a:pPr>
                      <a:r>
                        <a:rPr lang="en-US" sz="1200" b="1" dirty="0">
                          <a:effectLst/>
                        </a:rPr>
                        <a:t>Manning Consultant</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kern="1200" dirty="0">
                          <a:solidFill>
                            <a:schemeClr val="tx1"/>
                          </a:solidFill>
                          <a:effectLst/>
                          <a:latin typeface="+mn-lt"/>
                          <a:ea typeface="+mn-ea"/>
                          <a:cs typeface="+mn-cs"/>
                        </a:rPr>
                        <a:t>07 3181 5745</a:t>
                      </a:r>
                      <a:endParaRPr lang="en-AU" sz="1200" b="1" kern="1200" dirty="0">
                        <a:solidFill>
                          <a:schemeClr val="tx1"/>
                        </a:solidFill>
                        <a:effectLst/>
                        <a:latin typeface="+mn-lt"/>
                        <a:ea typeface="+mn-ea"/>
                        <a:cs typeface="+mn-cs"/>
                      </a:endParaRPr>
                    </a:p>
                    <a:p>
                      <a:pPr>
                        <a:spcAft>
                          <a:spcPts val="0"/>
                        </a:spcAft>
                      </a:pPr>
                      <a:r>
                        <a:rPr lang="en-US" sz="1200" b="1" kern="1200" dirty="0">
                          <a:solidFill>
                            <a:schemeClr val="tx1"/>
                          </a:solidFill>
                          <a:effectLst/>
                          <a:latin typeface="+mn-lt"/>
                          <a:ea typeface="+mn-ea"/>
                          <a:cs typeface="+mn-cs"/>
                        </a:rPr>
                        <a:t> </a:t>
                      </a:r>
                      <a:endParaRPr lang="en-AU" sz="12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81635">
                        <a:spcAft>
                          <a:spcPts val="0"/>
                        </a:spcAft>
                      </a:pPr>
                      <a:r>
                        <a:rPr lang="en-US" sz="1200" b="1" kern="1200" dirty="0" smtClean="0">
                          <a:solidFill>
                            <a:schemeClr val="tx1"/>
                          </a:solidFill>
                          <a:effectLst/>
                          <a:latin typeface="+mn-lt"/>
                          <a:ea typeface="+mn-ea"/>
                          <a:cs typeface="+mn-cs"/>
                        </a:rPr>
                        <a:t>manningconsultants.com.au</a:t>
                      </a:r>
                    </a:p>
                    <a:p>
                      <a:pPr marR="381635">
                        <a:spcAft>
                          <a:spcPts val="0"/>
                        </a:spcAft>
                      </a:pPr>
                      <a:r>
                        <a:rPr lang="en-US" sz="1200" b="1" kern="1200" dirty="0" smtClean="0">
                          <a:solidFill>
                            <a:schemeClr val="tx1"/>
                          </a:solidFill>
                          <a:effectLst/>
                          <a:latin typeface="+mn-lt"/>
                          <a:ea typeface="+mn-ea"/>
                          <a:cs typeface="+mn-cs"/>
                        </a:rPr>
                        <a:t>Karl Manning </a:t>
                      </a:r>
                      <a:endParaRPr lang="en-AU" sz="12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5301">
                <a:tc>
                  <a:txBody>
                    <a:bodyPr/>
                    <a:lstStyle/>
                    <a:p>
                      <a:pPr>
                        <a:spcAft>
                          <a:spcPts val="0"/>
                        </a:spcAft>
                      </a:pPr>
                      <a:r>
                        <a:rPr lang="en-US" sz="1200" b="1" dirty="0">
                          <a:effectLst/>
                        </a:rPr>
                        <a:t>Arc Consulting Group</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dirty="0">
                          <a:effectLst/>
                        </a:rPr>
                        <a:t>0401841893</a:t>
                      </a:r>
                      <a:endParaRPr lang="en-AU" sz="1200" b="1" dirty="0">
                        <a:effectLst/>
                      </a:endParaRPr>
                    </a:p>
                    <a:p>
                      <a:pPr>
                        <a:spcAft>
                          <a:spcPts val="0"/>
                        </a:spcAft>
                      </a:pPr>
                      <a:r>
                        <a:rPr lang="en-US" sz="1200" b="1" dirty="0">
                          <a:effectLst/>
                        </a:rPr>
                        <a:t> </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dirty="0">
                          <a:effectLst/>
                        </a:rPr>
                        <a:t> </a:t>
                      </a:r>
                      <a:r>
                        <a:rPr lang="en-US" sz="1200" b="1" dirty="0" smtClean="0">
                          <a:effectLst/>
                        </a:rPr>
                        <a:t>Brad</a:t>
                      </a:r>
                      <a:r>
                        <a:rPr lang="en-US" sz="1200" b="1" baseline="0" dirty="0" smtClean="0">
                          <a:effectLst/>
                        </a:rPr>
                        <a:t> Lewis </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5301">
                <a:tc>
                  <a:txBody>
                    <a:bodyPr/>
                    <a:lstStyle/>
                    <a:p>
                      <a:pPr>
                        <a:spcAft>
                          <a:spcPts val="0"/>
                        </a:spcAft>
                      </a:pPr>
                      <a:r>
                        <a:rPr lang="en-US" sz="1200" b="1" dirty="0">
                          <a:effectLst/>
                        </a:rPr>
                        <a:t>Private Mediation  </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dirty="0">
                          <a:effectLst/>
                        </a:rPr>
                        <a:t>0405764283</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dirty="0">
                          <a:effectLst/>
                        </a:rPr>
                        <a:t>www.private-mediation.com</a:t>
                      </a:r>
                      <a:endParaRPr lang="en-AU" sz="1200" b="1" dirty="0">
                        <a:effectLst/>
                      </a:endParaRPr>
                    </a:p>
                    <a:p>
                      <a:pPr>
                        <a:spcAft>
                          <a:spcPts val="0"/>
                        </a:spcAft>
                      </a:pPr>
                      <a:r>
                        <a:rPr lang="en-AU" sz="1200" b="1" dirty="0" smtClean="0"/>
                        <a:t>Anna </a:t>
                      </a:r>
                      <a:r>
                        <a:rPr lang="en-AU" sz="1200" b="1" dirty="0" err="1" smtClean="0"/>
                        <a:t>Faoagali</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5301">
                <a:tc>
                  <a:txBody>
                    <a:bodyPr/>
                    <a:lstStyle/>
                    <a:p>
                      <a:pPr>
                        <a:spcAft>
                          <a:spcPts val="0"/>
                        </a:spcAft>
                      </a:pPr>
                      <a:r>
                        <a:rPr lang="en-US" sz="1200" b="1" dirty="0">
                          <a:effectLst/>
                        </a:rPr>
                        <a:t>Australian Centre for Integrative Law  </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dirty="0">
                          <a:effectLst/>
                        </a:rPr>
                        <a:t>0413143884</a:t>
                      </a:r>
                      <a:endParaRPr lang="en-AU" sz="1200" b="1" dirty="0">
                        <a:effectLst/>
                      </a:endParaRPr>
                    </a:p>
                    <a:p>
                      <a:pPr>
                        <a:spcAft>
                          <a:spcPts val="0"/>
                        </a:spcAft>
                      </a:pPr>
                      <a:r>
                        <a:rPr lang="en-US" sz="1200" b="1" dirty="0">
                          <a:effectLst/>
                        </a:rPr>
                        <a:t> </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u="none" strike="noStrike" dirty="0" smtClean="0">
                          <a:solidFill>
                            <a:schemeClr val="tx1"/>
                          </a:solidFill>
                          <a:effectLst/>
                        </a:rPr>
                        <a:t>www.integrativelawoz.com  </a:t>
                      </a:r>
                    </a:p>
                    <a:p>
                      <a:pPr>
                        <a:spcAft>
                          <a:spcPts val="0"/>
                        </a:spcAft>
                      </a:pPr>
                      <a:r>
                        <a:rPr lang="en-US" sz="1200" b="1" u="none" strike="noStrike" dirty="0" smtClean="0">
                          <a:solidFill>
                            <a:schemeClr val="tx1"/>
                          </a:solidFill>
                          <a:effectLst/>
                        </a:rPr>
                        <a:t>Cate Banks </a:t>
                      </a:r>
                      <a:endParaRPr lang="en-AU" sz="1200" b="1" dirty="0">
                        <a:solidFill>
                          <a:schemeClr val="tx1"/>
                        </a:solidFill>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6062">
                <a:tc>
                  <a:txBody>
                    <a:bodyPr/>
                    <a:lstStyle/>
                    <a:p>
                      <a:pPr>
                        <a:spcAft>
                          <a:spcPts val="0"/>
                        </a:spcAft>
                      </a:pPr>
                      <a:r>
                        <a:rPr lang="en-US" sz="1200" b="1" dirty="0">
                          <a:effectLst/>
                        </a:rPr>
                        <a:t>Dispute Resolution Centre </a:t>
                      </a:r>
                      <a:r>
                        <a:rPr lang="en-US" sz="1200" b="1" dirty="0" err="1" smtClean="0">
                          <a:effectLst/>
                        </a:rPr>
                        <a:t>Qld</a:t>
                      </a:r>
                      <a:r>
                        <a:rPr lang="en-US" sz="1200" b="1" dirty="0" smtClean="0">
                          <a:effectLst/>
                        </a:rPr>
                        <a:t> </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dirty="0">
                          <a:effectLst/>
                        </a:rPr>
                        <a:t>07 3006 2518</a:t>
                      </a:r>
                      <a:endParaRPr lang="en-AU" sz="1200" b="1" dirty="0">
                        <a:effectLst/>
                      </a:endParaRPr>
                    </a:p>
                    <a:p>
                      <a:pPr>
                        <a:spcAft>
                          <a:spcPts val="0"/>
                        </a:spcAft>
                      </a:pPr>
                      <a:r>
                        <a:rPr lang="en-US" sz="1200" b="1" dirty="0">
                          <a:effectLst/>
                        </a:rPr>
                        <a:t> </a:t>
                      </a:r>
                      <a:endParaRPr lang="en-AU" sz="1200" b="1" dirty="0">
                        <a:effectLst/>
                      </a:endParaRPr>
                    </a:p>
                    <a:p>
                      <a:pPr>
                        <a:spcAft>
                          <a:spcPts val="0"/>
                        </a:spcAft>
                      </a:pPr>
                      <a:r>
                        <a:rPr lang="en-US" sz="1200" b="1" dirty="0">
                          <a:effectLst/>
                        </a:rPr>
                        <a:t> </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dirty="0">
                          <a:effectLst/>
                        </a:rPr>
                        <a:t>Dept of Justice &amp; Attorney-General </a:t>
                      </a:r>
                      <a:endParaRPr lang="en-AU" sz="1200" b="1" dirty="0">
                        <a:effectLst/>
                        <a:latin typeface="Cambria"/>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381250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AELA Law &amp; Governance Workshop 2015 </a:t>
            </a:r>
            <a:endParaRPr lang="en-AU"/>
          </a:p>
        </p:txBody>
      </p:sp>
      <p:sp>
        <p:nvSpPr>
          <p:cNvPr id="3" name="Slide Number Placeholder 2"/>
          <p:cNvSpPr>
            <a:spLocks noGrp="1"/>
          </p:cNvSpPr>
          <p:nvPr>
            <p:ph type="sldNum" sz="quarter" idx="12"/>
          </p:nvPr>
        </p:nvSpPr>
        <p:spPr/>
        <p:txBody>
          <a:bodyPr/>
          <a:lstStyle/>
          <a:p>
            <a:fld id="{AD9B11C1-6F13-4043-8F77-E404A4930463}" type="slidenum">
              <a:rPr lang="en-AU" smtClean="0"/>
              <a:pPr/>
              <a:t>2</a:t>
            </a:fld>
            <a:endParaRPr lang="en-AU"/>
          </a:p>
        </p:txBody>
      </p:sp>
      <p:pic>
        <p:nvPicPr>
          <p:cNvPr id="1026" name="Picture 2" descr="http://oregonstate.edu/instruct/comm440-540/image2FA.JPG">
            <a:hlinkClick r:id="rId2"/>
          </p:cNvPr>
          <p:cNvPicPr>
            <a:picLocks noChangeAspect="1" noChangeArrowheads="1"/>
          </p:cNvPicPr>
          <p:nvPr/>
        </p:nvPicPr>
        <p:blipFill>
          <a:blip r:embed="rId3" cstate="print"/>
          <a:srcRect/>
          <a:stretch>
            <a:fillRect/>
          </a:stretch>
        </p:blipFill>
        <p:spPr bwMode="auto">
          <a:xfrm>
            <a:off x="899592" y="1556792"/>
            <a:ext cx="6711503" cy="4720796"/>
          </a:xfrm>
          <a:prstGeom prst="rect">
            <a:avLst/>
          </a:prstGeom>
          <a:noFill/>
        </p:spPr>
      </p:pic>
      <p:sp>
        <p:nvSpPr>
          <p:cNvPr id="5" name="TextBox 4"/>
          <p:cNvSpPr txBox="1"/>
          <p:nvPr/>
        </p:nvSpPr>
        <p:spPr>
          <a:xfrm>
            <a:off x="1979712" y="476672"/>
            <a:ext cx="5832648" cy="369332"/>
          </a:xfrm>
          <a:prstGeom prst="rect">
            <a:avLst/>
          </a:prstGeom>
          <a:noFill/>
        </p:spPr>
        <p:txBody>
          <a:bodyPr wrap="square" rtlCol="0">
            <a:spAutoFit/>
          </a:bodyPr>
          <a:lstStyle/>
          <a:p>
            <a:pPr algn="ctr"/>
            <a:r>
              <a:rPr lang="en-AU" b="1" dirty="0" smtClean="0"/>
              <a:t>Conflict Styles </a:t>
            </a:r>
            <a:endParaRPr lang="en-AU" b="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AELA Law &amp; Governance Workshop 2015 </a:t>
            </a:r>
            <a:endParaRPr lang="en-AU"/>
          </a:p>
        </p:txBody>
      </p:sp>
      <p:sp>
        <p:nvSpPr>
          <p:cNvPr id="3" name="Slide Number Placeholder 2"/>
          <p:cNvSpPr>
            <a:spLocks noGrp="1"/>
          </p:cNvSpPr>
          <p:nvPr>
            <p:ph type="sldNum" sz="quarter" idx="12"/>
          </p:nvPr>
        </p:nvSpPr>
        <p:spPr/>
        <p:txBody>
          <a:bodyPr/>
          <a:lstStyle/>
          <a:p>
            <a:fld id="{AD9B11C1-6F13-4043-8F77-E404A4930463}" type="slidenum">
              <a:rPr lang="en-AU" smtClean="0"/>
              <a:pPr/>
              <a:t>3</a:t>
            </a:fld>
            <a:endParaRPr lang="en-AU"/>
          </a:p>
        </p:txBody>
      </p:sp>
      <p:pic>
        <p:nvPicPr>
          <p:cNvPr id="19458" name="Picture 2"/>
          <p:cNvPicPr>
            <a:picLocks noChangeAspect="1" noChangeArrowheads="1"/>
          </p:cNvPicPr>
          <p:nvPr/>
        </p:nvPicPr>
        <p:blipFill>
          <a:blip r:embed="rId3" cstate="print"/>
          <a:srcRect/>
          <a:stretch>
            <a:fillRect/>
          </a:stretch>
        </p:blipFill>
        <p:spPr bwMode="auto">
          <a:xfrm>
            <a:off x="980227" y="980729"/>
            <a:ext cx="6616109" cy="3744415"/>
          </a:xfrm>
          <a:prstGeom prst="rect">
            <a:avLst/>
          </a:prstGeom>
          <a:noFill/>
          <a:ln w="9525">
            <a:noFill/>
            <a:miter lim="800000"/>
            <a:headEnd/>
            <a:tailEnd/>
          </a:ln>
        </p:spPr>
      </p:pic>
      <p:sp>
        <p:nvSpPr>
          <p:cNvPr id="5" name="TextBox 4"/>
          <p:cNvSpPr txBox="1"/>
          <p:nvPr/>
        </p:nvSpPr>
        <p:spPr>
          <a:xfrm>
            <a:off x="5940152" y="5733256"/>
            <a:ext cx="2736304" cy="230832"/>
          </a:xfrm>
          <a:prstGeom prst="rect">
            <a:avLst/>
          </a:prstGeom>
          <a:noFill/>
        </p:spPr>
        <p:txBody>
          <a:bodyPr wrap="square" rtlCol="0">
            <a:spAutoFit/>
          </a:bodyPr>
          <a:lstStyle/>
          <a:p>
            <a:pPr algn="r"/>
            <a:r>
              <a:rPr lang="en-AU" sz="900" dirty="0" smtClean="0"/>
              <a:t>Furlong  The Conflict Resolution Toolbox 2005</a:t>
            </a:r>
            <a:endParaRPr lang="en-AU" sz="9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AELA Law &amp; Governance Workshop 2015 </a:t>
            </a:r>
            <a:endParaRPr lang="en-AU"/>
          </a:p>
        </p:txBody>
      </p:sp>
      <p:sp>
        <p:nvSpPr>
          <p:cNvPr id="3" name="Slide Number Placeholder 2"/>
          <p:cNvSpPr>
            <a:spLocks noGrp="1"/>
          </p:cNvSpPr>
          <p:nvPr>
            <p:ph type="sldNum" sz="quarter" idx="12"/>
          </p:nvPr>
        </p:nvSpPr>
        <p:spPr/>
        <p:txBody>
          <a:bodyPr/>
          <a:lstStyle/>
          <a:p>
            <a:fld id="{AD9B11C1-6F13-4043-8F77-E404A4930463}" type="slidenum">
              <a:rPr lang="en-AU" smtClean="0"/>
              <a:pPr/>
              <a:t>4</a:t>
            </a:fld>
            <a:endParaRPr lang="en-AU"/>
          </a:p>
        </p:txBody>
      </p:sp>
      <p:pic>
        <p:nvPicPr>
          <p:cNvPr id="23554" name="Picture 2" descr="http://winwinhr.com/wp-content/uploads/2013/05/Slide11.jpg">
            <a:hlinkClick r:id="rId2"/>
          </p:cNvPr>
          <p:cNvPicPr>
            <a:picLocks noChangeAspect="1" noChangeArrowheads="1"/>
          </p:cNvPicPr>
          <p:nvPr/>
        </p:nvPicPr>
        <p:blipFill>
          <a:blip r:embed="rId3" cstate="print"/>
          <a:srcRect/>
          <a:stretch>
            <a:fillRect/>
          </a:stretch>
        </p:blipFill>
        <p:spPr bwMode="auto">
          <a:xfrm>
            <a:off x="971600" y="548680"/>
            <a:ext cx="6858000" cy="51435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AELA Law &amp; Governance Workshop 2015 </a:t>
            </a:r>
            <a:endParaRPr lang="en-AU"/>
          </a:p>
        </p:txBody>
      </p:sp>
      <p:sp>
        <p:nvSpPr>
          <p:cNvPr id="3" name="Slide Number Placeholder 2"/>
          <p:cNvSpPr>
            <a:spLocks noGrp="1"/>
          </p:cNvSpPr>
          <p:nvPr>
            <p:ph type="sldNum" sz="quarter" idx="12"/>
          </p:nvPr>
        </p:nvSpPr>
        <p:spPr/>
        <p:txBody>
          <a:bodyPr/>
          <a:lstStyle/>
          <a:p>
            <a:fld id="{AD9B11C1-6F13-4043-8F77-E404A4930463}" type="slidenum">
              <a:rPr lang="en-AU" smtClean="0"/>
              <a:pPr/>
              <a:t>5</a:t>
            </a:fld>
            <a:endParaRPr lang="en-AU"/>
          </a:p>
        </p:txBody>
      </p:sp>
      <p:pic>
        <p:nvPicPr>
          <p:cNvPr id="10242" name="Picture 2" descr="http://www.netuni.nl/courses/conflict1/week1/img/Iceberg.gif">
            <a:hlinkClick r:id="rId2"/>
          </p:cNvPr>
          <p:cNvPicPr>
            <a:picLocks noChangeAspect="1" noChangeArrowheads="1"/>
          </p:cNvPicPr>
          <p:nvPr/>
        </p:nvPicPr>
        <p:blipFill>
          <a:blip r:embed="rId3" cstate="print"/>
          <a:srcRect/>
          <a:stretch>
            <a:fillRect/>
          </a:stretch>
        </p:blipFill>
        <p:spPr bwMode="auto">
          <a:xfrm>
            <a:off x="1979712" y="210530"/>
            <a:ext cx="4608512" cy="582516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AELA Law &amp; Governance Workshop 2015 </a:t>
            </a:r>
            <a:endParaRPr lang="en-AU"/>
          </a:p>
        </p:txBody>
      </p:sp>
      <p:sp>
        <p:nvSpPr>
          <p:cNvPr id="3" name="Slide Number Placeholder 2"/>
          <p:cNvSpPr>
            <a:spLocks noGrp="1"/>
          </p:cNvSpPr>
          <p:nvPr>
            <p:ph type="sldNum" sz="quarter" idx="12"/>
          </p:nvPr>
        </p:nvSpPr>
        <p:spPr/>
        <p:txBody>
          <a:bodyPr/>
          <a:lstStyle/>
          <a:p>
            <a:fld id="{AD9B11C1-6F13-4043-8F77-E404A4930463}" type="slidenum">
              <a:rPr lang="en-AU" smtClean="0"/>
              <a:pPr/>
              <a:t>6</a:t>
            </a:fld>
            <a:endParaRPr lang="en-AU"/>
          </a:p>
        </p:txBody>
      </p:sp>
      <p:pic>
        <p:nvPicPr>
          <p:cNvPr id="18434" name="Picture 2"/>
          <p:cNvPicPr>
            <a:picLocks noChangeAspect="1" noChangeArrowheads="1"/>
          </p:cNvPicPr>
          <p:nvPr/>
        </p:nvPicPr>
        <p:blipFill>
          <a:blip r:embed="rId3" cstate="print"/>
          <a:srcRect/>
          <a:stretch>
            <a:fillRect/>
          </a:stretch>
        </p:blipFill>
        <p:spPr bwMode="auto">
          <a:xfrm>
            <a:off x="1259632" y="980728"/>
            <a:ext cx="7049758" cy="4496180"/>
          </a:xfrm>
          <a:prstGeom prst="rect">
            <a:avLst/>
          </a:prstGeom>
          <a:noFill/>
          <a:ln w="9525">
            <a:noFill/>
            <a:miter lim="800000"/>
            <a:headEnd/>
            <a:tailEnd/>
          </a:ln>
        </p:spPr>
      </p:pic>
      <p:sp>
        <p:nvSpPr>
          <p:cNvPr id="6" name="TextBox 5"/>
          <p:cNvSpPr txBox="1"/>
          <p:nvPr/>
        </p:nvSpPr>
        <p:spPr>
          <a:xfrm>
            <a:off x="6084168" y="5949281"/>
            <a:ext cx="2448272" cy="507831"/>
          </a:xfrm>
          <a:prstGeom prst="rect">
            <a:avLst/>
          </a:prstGeom>
          <a:noFill/>
        </p:spPr>
        <p:txBody>
          <a:bodyPr wrap="square" rtlCol="0">
            <a:spAutoFit/>
          </a:bodyPr>
          <a:lstStyle/>
          <a:p>
            <a:r>
              <a:rPr lang="en-AU" sz="900" dirty="0" smtClean="0"/>
              <a:t>Furlong  The Conflict Resolution Toolbox 2005</a:t>
            </a:r>
          </a:p>
          <a:p>
            <a:endParaRPr lang="en-AU"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AELA Law &amp; Governance Workshop 2015 </a:t>
            </a:r>
            <a:endParaRPr lang="en-AU"/>
          </a:p>
        </p:txBody>
      </p:sp>
      <p:sp>
        <p:nvSpPr>
          <p:cNvPr id="3" name="Slide Number Placeholder 2"/>
          <p:cNvSpPr>
            <a:spLocks noGrp="1"/>
          </p:cNvSpPr>
          <p:nvPr>
            <p:ph type="sldNum" sz="quarter" idx="12"/>
          </p:nvPr>
        </p:nvSpPr>
        <p:spPr/>
        <p:txBody>
          <a:bodyPr/>
          <a:lstStyle/>
          <a:p>
            <a:fld id="{AD9B11C1-6F13-4043-8F77-E404A4930463}" type="slidenum">
              <a:rPr lang="en-AU" smtClean="0"/>
              <a:pPr/>
              <a:t>7</a:t>
            </a:fld>
            <a:endParaRPr lang="en-AU"/>
          </a:p>
        </p:txBody>
      </p:sp>
      <p:pic>
        <p:nvPicPr>
          <p:cNvPr id="24578" name="Picture 2" descr="https://laecovillage.files.wordpress.com/2011/08/mediationprocess.jpg">
            <a:hlinkClick r:id="rId2"/>
          </p:cNvPr>
          <p:cNvPicPr>
            <a:picLocks noChangeAspect="1" noChangeArrowheads="1"/>
          </p:cNvPicPr>
          <p:nvPr/>
        </p:nvPicPr>
        <p:blipFill>
          <a:blip r:embed="rId3" cstate="print"/>
          <a:srcRect/>
          <a:stretch>
            <a:fillRect/>
          </a:stretch>
        </p:blipFill>
        <p:spPr bwMode="auto">
          <a:xfrm>
            <a:off x="1979712" y="676446"/>
            <a:ext cx="4161284" cy="5772402"/>
          </a:xfrm>
          <a:prstGeom prst="rect">
            <a:avLst/>
          </a:prstGeom>
          <a:noFill/>
        </p:spPr>
      </p:pic>
      <p:sp>
        <p:nvSpPr>
          <p:cNvPr id="5" name="TextBox 4"/>
          <p:cNvSpPr txBox="1"/>
          <p:nvPr/>
        </p:nvSpPr>
        <p:spPr>
          <a:xfrm>
            <a:off x="6372200" y="5949280"/>
            <a:ext cx="2448272" cy="461665"/>
          </a:xfrm>
          <a:prstGeom prst="rect">
            <a:avLst/>
          </a:prstGeom>
          <a:noFill/>
        </p:spPr>
        <p:txBody>
          <a:bodyPr wrap="square" rtlCol="0">
            <a:spAutoFit/>
          </a:bodyPr>
          <a:lstStyle/>
          <a:p>
            <a:r>
              <a:rPr lang="en-AU" sz="800" dirty="0" smtClean="0"/>
              <a:t>LA Eco Village https://laecovillage.wordpress.com/2011/08/08/outline-of-the-mediation-process/</a:t>
            </a:r>
            <a:endParaRPr lang="en-AU" sz="800" dirty="0"/>
          </a:p>
        </p:txBody>
      </p:sp>
      <p:sp>
        <p:nvSpPr>
          <p:cNvPr id="6" name="TextBox 5"/>
          <p:cNvSpPr txBox="1"/>
          <p:nvPr/>
        </p:nvSpPr>
        <p:spPr>
          <a:xfrm>
            <a:off x="1187624" y="260648"/>
            <a:ext cx="6048672" cy="369332"/>
          </a:xfrm>
          <a:prstGeom prst="rect">
            <a:avLst/>
          </a:prstGeom>
          <a:noFill/>
        </p:spPr>
        <p:txBody>
          <a:bodyPr wrap="square" rtlCol="0">
            <a:spAutoFit/>
          </a:bodyPr>
          <a:lstStyle/>
          <a:p>
            <a:pPr algn="ctr"/>
            <a:r>
              <a:rPr lang="en-AU" b="1" dirty="0" smtClean="0"/>
              <a:t>A STRUCTURED CONVERSATION</a:t>
            </a:r>
            <a:endParaRPr lang="en-AU" b="1"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AELA Law &amp; Governance Workshop 2015 </a:t>
            </a:r>
            <a:endParaRPr lang="en-AU"/>
          </a:p>
        </p:txBody>
      </p:sp>
      <p:sp>
        <p:nvSpPr>
          <p:cNvPr id="3" name="Slide Number Placeholder 2"/>
          <p:cNvSpPr>
            <a:spLocks noGrp="1"/>
          </p:cNvSpPr>
          <p:nvPr>
            <p:ph type="sldNum" sz="quarter" idx="12"/>
          </p:nvPr>
        </p:nvSpPr>
        <p:spPr/>
        <p:txBody>
          <a:bodyPr/>
          <a:lstStyle/>
          <a:p>
            <a:fld id="{AD9B11C1-6F13-4043-8F77-E404A4930463}" type="slidenum">
              <a:rPr lang="en-AU" smtClean="0"/>
              <a:pPr/>
              <a:t>8</a:t>
            </a:fld>
            <a:endParaRPr lang="en-AU"/>
          </a:p>
        </p:txBody>
      </p:sp>
      <p:sp>
        <p:nvSpPr>
          <p:cNvPr id="4" name="Rectangle 3"/>
          <p:cNvSpPr/>
          <p:nvPr/>
        </p:nvSpPr>
        <p:spPr>
          <a:xfrm>
            <a:off x="539552" y="1844824"/>
            <a:ext cx="7992888" cy="3477875"/>
          </a:xfrm>
          <a:prstGeom prst="rect">
            <a:avLst/>
          </a:prstGeom>
        </p:spPr>
        <p:txBody>
          <a:bodyPr wrap="square">
            <a:spAutoFit/>
          </a:bodyPr>
          <a:lstStyle/>
          <a:p>
            <a:r>
              <a:rPr lang="en-US" dirty="0" smtClean="0"/>
              <a:t>‘</a:t>
            </a:r>
            <a:r>
              <a:rPr lang="en-US" sz="2000" b="1" dirty="0" smtClean="0"/>
              <a:t>Mediation</a:t>
            </a:r>
            <a:r>
              <a:rPr lang="en-US" sz="2000" dirty="0"/>
              <a:t>’ is a process in which parties to a dispute with the assistance of a neutral third party (‘the Mediator’) identify the disputed issues, develop options, consider alternatives and endeavour to reach an agreement. </a:t>
            </a:r>
            <a:endParaRPr lang="en-US" sz="2000" dirty="0" smtClean="0"/>
          </a:p>
          <a:p>
            <a:endParaRPr lang="en-US" sz="2000" dirty="0"/>
          </a:p>
          <a:p>
            <a:endParaRPr lang="en-US" sz="2000" dirty="0" smtClean="0"/>
          </a:p>
          <a:p>
            <a:endParaRPr lang="en-US" sz="2000" dirty="0"/>
          </a:p>
          <a:p>
            <a:r>
              <a:rPr lang="en-US" sz="2000" dirty="0" smtClean="0"/>
              <a:t>The </a:t>
            </a:r>
            <a:r>
              <a:rPr lang="en-US" sz="2000" dirty="0"/>
              <a:t>mediator has no advisory or other determinative role in regard to the content of the dispute or the outcome of its resolution, but may advise on or determine the process of mediation whereby resolution is attempted. </a:t>
            </a:r>
            <a:endParaRPr lang="en-US" sz="2000" dirty="0" smtClean="0"/>
          </a:p>
          <a:p>
            <a:endParaRPr lang="en-US" sz="2000" dirty="0"/>
          </a:p>
          <a:p>
            <a:endParaRPr lang="en-US" sz="2000" dirty="0"/>
          </a:p>
        </p:txBody>
      </p:sp>
      <p:sp>
        <p:nvSpPr>
          <p:cNvPr id="5" name="TextBox 4"/>
          <p:cNvSpPr txBox="1"/>
          <p:nvPr/>
        </p:nvSpPr>
        <p:spPr>
          <a:xfrm>
            <a:off x="1403648" y="692696"/>
            <a:ext cx="6048672" cy="400110"/>
          </a:xfrm>
          <a:prstGeom prst="rect">
            <a:avLst/>
          </a:prstGeom>
          <a:noFill/>
        </p:spPr>
        <p:txBody>
          <a:bodyPr wrap="square" rtlCol="0">
            <a:spAutoFit/>
          </a:bodyPr>
          <a:lstStyle/>
          <a:p>
            <a:pPr algn="ctr"/>
            <a:r>
              <a:rPr lang="en-US" sz="2000" b="1" dirty="0" smtClean="0"/>
              <a:t>Definition of Mediation </a:t>
            </a:r>
            <a:endParaRPr lang="en-US" sz="2000" b="1" dirty="0"/>
          </a:p>
        </p:txBody>
      </p:sp>
    </p:spTree>
    <p:extLst>
      <p:ext uri="{BB962C8B-B14F-4D97-AF65-F5344CB8AC3E}">
        <p14:creationId xmlns:p14="http://schemas.microsoft.com/office/powerpoint/2010/main" val="34442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AELA Law &amp; Governance Workshop 2015 </a:t>
            </a:r>
            <a:endParaRPr lang="en-AU"/>
          </a:p>
        </p:txBody>
      </p:sp>
      <p:sp>
        <p:nvSpPr>
          <p:cNvPr id="3" name="Slide Number Placeholder 2"/>
          <p:cNvSpPr>
            <a:spLocks noGrp="1"/>
          </p:cNvSpPr>
          <p:nvPr>
            <p:ph type="sldNum" sz="quarter" idx="12"/>
          </p:nvPr>
        </p:nvSpPr>
        <p:spPr/>
        <p:txBody>
          <a:bodyPr/>
          <a:lstStyle/>
          <a:p>
            <a:fld id="{AD9B11C1-6F13-4043-8F77-E404A4930463}" type="slidenum">
              <a:rPr lang="en-AU" smtClean="0"/>
              <a:pPr/>
              <a:t>9</a:t>
            </a:fld>
            <a:endParaRPr lang="en-AU"/>
          </a:p>
        </p:txBody>
      </p:sp>
      <p:sp>
        <p:nvSpPr>
          <p:cNvPr id="25602" name="AutoShape 2" descr="Image result for community facilitation process"/>
          <p:cNvSpPr>
            <a:spLocks noChangeAspect="1" noChangeArrowheads="1"/>
          </p:cNvSpPr>
          <p:nvPr/>
        </p:nvSpPr>
        <p:spPr bwMode="auto">
          <a:xfrm>
            <a:off x="1063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5" name="TextBox 4"/>
          <p:cNvSpPr txBox="1"/>
          <p:nvPr/>
        </p:nvSpPr>
        <p:spPr>
          <a:xfrm>
            <a:off x="6804248" y="5805264"/>
            <a:ext cx="1872208" cy="369332"/>
          </a:xfrm>
          <a:prstGeom prst="rect">
            <a:avLst/>
          </a:prstGeom>
          <a:noFill/>
        </p:spPr>
        <p:txBody>
          <a:bodyPr wrap="square" rtlCol="0">
            <a:spAutoFit/>
          </a:bodyPr>
          <a:lstStyle/>
          <a:p>
            <a:r>
              <a:rPr lang="en-AU" sz="900" dirty="0" smtClean="0"/>
              <a:t>http://permaculturecollege.eu/summer-school/281/</a:t>
            </a:r>
            <a:endParaRPr lang="en-AU" sz="900" dirty="0"/>
          </a:p>
        </p:txBody>
      </p:sp>
      <p:pic>
        <p:nvPicPr>
          <p:cNvPr id="25604" name="Picture 4" descr="http://permaculturecollege.eu/wp-content/plugins/files/civicrm/persist/contribute/image/2014-05-10%2002%20IMG_8286.JPG"/>
          <p:cNvPicPr>
            <a:picLocks noChangeAspect="1" noChangeArrowheads="1"/>
          </p:cNvPicPr>
          <p:nvPr/>
        </p:nvPicPr>
        <p:blipFill>
          <a:blip r:embed="rId3" cstate="print"/>
          <a:srcRect/>
          <a:stretch>
            <a:fillRect/>
          </a:stretch>
        </p:blipFill>
        <p:spPr bwMode="auto">
          <a:xfrm>
            <a:off x="899592" y="980728"/>
            <a:ext cx="7128792" cy="4752528"/>
          </a:xfrm>
          <a:prstGeom prst="rect">
            <a:avLst/>
          </a:prstGeom>
          <a:noFill/>
        </p:spPr>
      </p:pic>
      <p:sp>
        <p:nvSpPr>
          <p:cNvPr id="7" name="TextBox 6"/>
          <p:cNvSpPr txBox="1"/>
          <p:nvPr/>
        </p:nvSpPr>
        <p:spPr>
          <a:xfrm>
            <a:off x="683568" y="404664"/>
            <a:ext cx="7056784" cy="369332"/>
          </a:xfrm>
          <a:prstGeom prst="rect">
            <a:avLst/>
          </a:prstGeom>
          <a:noFill/>
        </p:spPr>
        <p:txBody>
          <a:bodyPr wrap="square" rtlCol="0">
            <a:spAutoFit/>
          </a:bodyPr>
          <a:lstStyle/>
          <a:p>
            <a:pPr algn="ctr"/>
            <a:r>
              <a:rPr lang="en-AU" dirty="0" smtClean="0"/>
              <a:t>FACILITATION PROCESS</a:t>
            </a:r>
            <a:endParaRPr lang="en-AU"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701</Words>
  <Application>Microsoft Macintosh PowerPoint</Application>
  <PresentationFormat>On-screen Show (4:3)</PresentationFormat>
  <Paragraphs>225</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Organisational Costs of Conflict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a ‘resolution culture’ </vt:lpstr>
      <vt:lpstr>Imbedding Conflict Competence </vt:lpstr>
      <vt:lpstr>Dispute Resolution Procedure in Constitution/Rules </vt:lpstr>
      <vt:lpstr>Dispute Resolution Procedure in Constitution/Rules </vt:lpstr>
      <vt:lpstr>Dispute Resolution Procedure in Constitution/Rules </vt:lpstr>
      <vt:lpstr>Dispute Resolution Procedure in Constitution/Rules </vt:lpstr>
      <vt:lpstr>Dispute Resolution Procedure in Constitution/Rules </vt:lpstr>
      <vt:lpstr>Mediators and Facilitators  SE Queensland  </vt:lpstr>
    </vt:vector>
  </TitlesOfParts>
  <Manager/>
  <Company>SJP LAW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Organisational Costs of Conflict</dc:title>
  <dc:subject/>
  <dc:creator>Christine Jones </dc:creator>
  <cp:keywords/>
  <dc:description>AELA 2015 Third Party Interventions </dc:description>
  <cp:lastModifiedBy>Christine Jones</cp:lastModifiedBy>
  <cp:revision>49</cp:revision>
  <dcterms:created xsi:type="dcterms:W3CDTF">2015-06-24T04:28:01Z</dcterms:created>
  <dcterms:modified xsi:type="dcterms:W3CDTF">2015-06-26T03:58:04Z</dcterms:modified>
  <cp:category>PRESENTATION re CONFLICT IN ORGS</cp:category>
</cp:coreProperties>
</file>