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7"/>
  </p:notesMasterIdLst>
  <p:sldIdLst>
    <p:sldId id="272" r:id="rId3"/>
    <p:sldId id="273" r:id="rId4"/>
    <p:sldId id="280" r:id="rId5"/>
    <p:sldId id="274" r:id="rId6"/>
    <p:sldId id="275" r:id="rId7"/>
    <p:sldId id="276" r:id="rId8"/>
    <p:sldId id="277" r:id="rId9"/>
    <p:sldId id="278" r:id="rId10"/>
    <p:sldId id="284" r:id="rId11"/>
    <p:sldId id="285" r:id="rId12"/>
    <p:sldId id="279" r:id="rId13"/>
    <p:sldId id="282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C66D5-EC35-4B6B-8AAD-1A87E3231D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693BCAF-049C-4529-83D8-067CE7BA809D}">
      <dgm:prSet phldrT="[Text]"/>
      <dgm:spPr/>
      <dgm:t>
        <a:bodyPr/>
        <a:lstStyle/>
        <a:p>
          <a:r>
            <a:rPr lang="en-AU" dirty="0" smtClean="0"/>
            <a:t>Vision and Mission</a:t>
          </a:r>
          <a:endParaRPr lang="en-AU" dirty="0"/>
        </a:p>
      </dgm:t>
    </dgm:pt>
    <dgm:pt modelId="{C52C7F82-0734-4E34-99D8-2DAE53D3BA5F}" type="parTrans" cxnId="{F400926F-F3E8-4E3E-A8A9-8DBC0C47B2E8}">
      <dgm:prSet/>
      <dgm:spPr/>
      <dgm:t>
        <a:bodyPr/>
        <a:lstStyle/>
        <a:p>
          <a:endParaRPr lang="en-AU"/>
        </a:p>
      </dgm:t>
    </dgm:pt>
    <dgm:pt modelId="{D6B91927-8171-403B-A501-26B8CD558FDB}" type="sibTrans" cxnId="{F400926F-F3E8-4E3E-A8A9-8DBC0C47B2E8}">
      <dgm:prSet/>
      <dgm:spPr/>
      <dgm:t>
        <a:bodyPr/>
        <a:lstStyle/>
        <a:p>
          <a:endParaRPr lang="en-AU"/>
        </a:p>
      </dgm:t>
    </dgm:pt>
    <dgm:pt modelId="{0CE152C4-628C-40DD-A3FA-86C9B033F9C1}">
      <dgm:prSet phldrT="[Text]"/>
      <dgm:spPr/>
      <dgm:t>
        <a:bodyPr/>
        <a:lstStyle/>
        <a:p>
          <a:r>
            <a:rPr lang="en-AU" dirty="0" smtClean="0"/>
            <a:t>Strategy</a:t>
          </a:r>
        </a:p>
        <a:p>
          <a:r>
            <a:rPr lang="en-AU" dirty="0" smtClean="0"/>
            <a:t>SMART Goals (Specific Measurable Achievable Realistic Timely)</a:t>
          </a:r>
          <a:endParaRPr lang="en-AU" dirty="0"/>
        </a:p>
      </dgm:t>
    </dgm:pt>
    <dgm:pt modelId="{47D51476-CDFD-4800-ACDA-393154727092}" type="parTrans" cxnId="{20C3E639-D641-455A-B19D-D105C1258B5A}">
      <dgm:prSet/>
      <dgm:spPr/>
      <dgm:t>
        <a:bodyPr/>
        <a:lstStyle/>
        <a:p>
          <a:endParaRPr lang="en-AU"/>
        </a:p>
      </dgm:t>
    </dgm:pt>
    <dgm:pt modelId="{0EDC570F-ABF5-4FDC-8D9B-BC0C9A9BCCBB}" type="sibTrans" cxnId="{20C3E639-D641-455A-B19D-D105C1258B5A}">
      <dgm:prSet/>
      <dgm:spPr/>
      <dgm:t>
        <a:bodyPr/>
        <a:lstStyle/>
        <a:p>
          <a:endParaRPr lang="en-AU"/>
        </a:p>
      </dgm:t>
    </dgm:pt>
    <dgm:pt modelId="{B5C6E688-B24B-43E2-8B19-B6EA1576BD3A}">
      <dgm:prSet phldrT="[Text]"/>
      <dgm:spPr/>
      <dgm:t>
        <a:bodyPr/>
        <a:lstStyle/>
        <a:p>
          <a:r>
            <a:rPr lang="en-AU" dirty="0" smtClean="0"/>
            <a:t>Operations Plan</a:t>
          </a:r>
        </a:p>
        <a:p>
          <a:r>
            <a:rPr lang="en-AU" dirty="0" smtClean="0"/>
            <a:t>Who, what, where, when.</a:t>
          </a:r>
          <a:endParaRPr lang="en-AU" dirty="0"/>
        </a:p>
      </dgm:t>
    </dgm:pt>
    <dgm:pt modelId="{B025D785-EFE0-491D-9418-7DD7DE324269}" type="parTrans" cxnId="{C1B215E5-3E8A-407D-B3AE-F2C33FCA0DDA}">
      <dgm:prSet/>
      <dgm:spPr/>
      <dgm:t>
        <a:bodyPr/>
        <a:lstStyle/>
        <a:p>
          <a:endParaRPr lang="en-AU"/>
        </a:p>
      </dgm:t>
    </dgm:pt>
    <dgm:pt modelId="{48522299-145E-40AE-8FFC-1A3FF5FDF466}" type="sibTrans" cxnId="{C1B215E5-3E8A-407D-B3AE-F2C33FCA0DDA}">
      <dgm:prSet/>
      <dgm:spPr/>
      <dgm:t>
        <a:bodyPr/>
        <a:lstStyle/>
        <a:p>
          <a:endParaRPr lang="en-AU"/>
        </a:p>
      </dgm:t>
    </dgm:pt>
    <dgm:pt modelId="{668C10D1-0B48-4E20-BE69-AD833BA46F02}" type="pres">
      <dgm:prSet presAssocID="{774C66D5-EC35-4B6B-8AAD-1A87E3231D0D}" presName="CompostProcess" presStyleCnt="0">
        <dgm:presLayoutVars>
          <dgm:dir/>
          <dgm:resizeHandles val="exact"/>
        </dgm:presLayoutVars>
      </dgm:prSet>
      <dgm:spPr/>
    </dgm:pt>
    <dgm:pt modelId="{B7A3AE2E-3F17-4015-ABC6-19A53B74E018}" type="pres">
      <dgm:prSet presAssocID="{774C66D5-EC35-4B6B-8AAD-1A87E3231D0D}" presName="arrow" presStyleLbl="bgShp" presStyleIdx="0" presStyleCnt="1"/>
      <dgm:spPr/>
    </dgm:pt>
    <dgm:pt modelId="{E4E366FE-C9B9-4D55-9008-F1114F424FDC}" type="pres">
      <dgm:prSet presAssocID="{774C66D5-EC35-4B6B-8AAD-1A87E3231D0D}" presName="linearProcess" presStyleCnt="0"/>
      <dgm:spPr/>
    </dgm:pt>
    <dgm:pt modelId="{A79DD86C-579F-4B42-A5F4-5A22D71E0973}" type="pres">
      <dgm:prSet presAssocID="{E693BCAF-049C-4529-83D8-067CE7BA809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262A95-B911-49EA-A0E0-20EBC98E4BB4}" type="pres">
      <dgm:prSet presAssocID="{D6B91927-8171-403B-A501-26B8CD558FDB}" presName="sibTrans" presStyleCnt="0"/>
      <dgm:spPr/>
    </dgm:pt>
    <dgm:pt modelId="{3D9629F1-5094-4683-B18D-AC1C2E6294F8}" type="pres">
      <dgm:prSet presAssocID="{0CE152C4-628C-40DD-A3FA-86C9B033F9C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885736-0E7C-4436-A952-08A3C4D2D90E}" type="pres">
      <dgm:prSet presAssocID="{0EDC570F-ABF5-4FDC-8D9B-BC0C9A9BCCBB}" presName="sibTrans" presStyleCnt="0"/>
      <dgm:spPr/>
    </dgm:pt>
    <dgm:pt modelId="{E533C587-C0A9-4805-BA55-27D699DC9C80}" type="pres">
      <dgm:prSet presAssocID="{B5C6E688-B24B-43E2-8B19-B6EA1576BD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1B215E5-3E8A-407D-B3AE-F2C33FCA0DDA}" srcId="{774C66D5-EC35-4B6B-8AAD-1A87E3231D0D}" destId="{B5C6E688-B24B-43E2-8B19-B6EA1576BD3A}" srcOrd="2" destOrd="0" parTransId="{B025D785-EFE0-491D-9418-7DD7DE324269}" sibTransId="{48522299-145E-40AE-8FFC-1A3FF5FDF466}"/>
    <dgm:cxn modelId="{4F1F8832-91CA-4977-A9E3-DB3A9C4238C1}" type="presOf" srcId="{774C66D5-EC35-4B6B-8AAD-1A87E3231D0D}" destId="{668C10D1-0B48-4E20-BE69-AD833BA46F02}" srcOrd="0" destOrd="0" presId="urn:microsoft.com/office/officeart/2005/8/layout/hProcess9"/>
    <dgm:cxn modelId="{2199B920-2858-4714-8CBC-6F3021B31ABB}" type="presOf" srcId="{E693BCAF-049C-4529-83D8-067CE7BA809D}" destId="{A79DD86C-579F-4B42-A5F4-5A22D71E0973}" srcOrd="0" destOrd="0" presId="urn:microsoft.com/office/officeart/2005/8/layout/hProcess9"/>
    <dgm:cxn modelId="{F400926F-F3E8-4E3E-A8A9-8DBC0C47B2E8}" srcId="{774C66D5-EC35-4B6B-8AAD-1A87E3231D0D}" destId="{E693BCAF-049C-4529-83D8-067CE7BA809D}" srcOrd="0" destOrd="0" parTransId="{C52C7F82-0734-4E34-99D8-2DAE53D3BA5F}" sibTransId="{D6B91927-8171-403B-A501-26B8CD558FDB}"/>
    <dgm:cxn modelId="{CBFD2C7D-8444-4013-B635-8BA7E6164B73}" type="presOf" srcId="{B5C6E688-B24B-43E2-8B19-B6EA1576BD3A}" destId="{E533C587-C0A9-4805-BA55-27D699DC9C80}" srcOrd="0" destOrd="0" presId="urn:microsoft.com/office/officeart/2005/8/layout/hProcess9"/>
    <dgm:cxn modelId="{20C3E639-D641-455A-B19D-D105C1258B5A}" srcId="{774C66D5-EC35-4B6B-8AAD-1A87E3231D0D}" destId="{0CE152C4-628C-40DD-A3FA-86C9B033F9C1}" srcOrd="1" destOrd="0" parTransId="{47D51476-CDFD-4800-ACDA-393154727092}" sibTransId="{0EDC570F-ABF5-4FDC-8D9B-BC0C9A9BCCBB}"/>
    <dgm:cxn modelId="{EA5A1500-EEB6-4AFF-B405-2F41738F8BC4}" type="presOf" srcId="{0CE152C4-628C-40DD-A3FA-86C9B033F9C1}" destId="{3D9629F1-5094-4683-B18D-AC1C2E6294F8}" srcOrd="0" destOrd="0" presId="urn:microsoft.com/office/officeart/2005/8/layout/hProcess9"/>
    <dgm:cxn modelId="{680DEB33-1EC8-4854-80C2-4A7FDC1AD01E}" type="presParOf" srcId="{668C10D1-0B48-4E20-BE69-AD833BA46F02}" destId="{B7A3AE2E-3F17-4015-ABC6-19A53B74E018}" srcOrd="0" destOrd="0" presId="urn:microsoft.com/office/officeart/2005/8/layout/hProcess9"/>
    <dgm:cxn modelId="{B73B8DCC-B8D9-444A-9369-399777714A8F}" type="presParOf" srcId="{668C10D1-0B48-4E20-BE69-AD833BA46F02}" destId="{E4E366FE-C9B9-4D55-9008-F1114F424FDC}" srcOrd="1" destOrd="0" presId="urn:microsoft.com/office/officeart/2005/8/layout/hProcess9"/>
    <dgm:cxn modelId="{B10BF19A-E846-46C8-B2C2-E63ECA42E1BB}" type="presParOf" srcId="{E4E366FE-C9B9-4D55-9008-F1114F424FDC}" destId="{A79DD86C-579F-4B42-A5F4-5A22D71E0973}" srcOrd="0" destOrd="0" presId="urn:microsoft.com/office/officeart/2005/8/layout/hProcess9"/>
    <dgm:cxn modelId="{E65E0BBF-F883-4204-A301-EA8595661903}" type="presParOf" srcId="{E4E366FE-C9B9-4D55-9008-F1114F424FDC}" destId="{CF262A95-B911-49EA-A0E0-20EBC98E4BB4}" srcOrd="1" destOrd="0" presId="urn:microsoft.com/office/officeart/2005/8/layout/hProcess9"/>
    <dgm:cxn modelId="{8F0B0FB7-C49C-4DC1-9F75-DFE69436558F}" type="presParOf" srcId="{E4E366FE-C9B9-4D55-9008-F1114F424FDC}" destId="{3D9629F1-5094-4683-B18D-AC1C2E6294F8}" srcOrd="2" destOrd="0" presId="urn:microsoft.com/office/officeart/2005/8/layout/hProcess9"/>
    <dgm:cxn modelId="{4A39CE91-0396-488A-B51F-3BFE84C6D7CC}" type="presParOf" srcId="{E4E366FE-C9B9-4D55-9008-F1114F424FDC}" destId="{D6885736-0E7C-4436-A952-08A3C4D2D90E}" srcOrd="3" destOrd="0" presId="urn:microsoft.com/office/officeart/2005/8/layout/hProcess9"/>
    <dgm:cxn modelId="{003D85EA-75F3-4113-98E1-C767CCA44B92}" type="presParOf" srcId="{E4E366FE-C9B9-4D55-9008-F1114F424FDC}" destId="{E533C587-C0A9-4805-BA55-27D699DC9C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AE2E-3F17-4015-ABC6-19A53B74E018}">
      <dsp:nvSpPr>
        <dsp:cNvPr id="0" name=""/>
        <dsp:cNvSpPr/>
      </dsp:nvSpPr>
      <dsp:spPr>
        <a:xfrm>
          <a:off x="822959" y="0"/>
          <a:ext cx="932688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D86C-579F-4B42-A5F4-5A22D71E0973}">
      <dsp:nvSpPr>
        <dsp:cNvPr id="0" name=""/>
        <dsp:cNvSpPr/>
      </dsp:nvSpPr>
      <dsp:spPr>
        <a:xfrm>
          <a:off x="371832" y="1316831"/>
          <a:ext cx="329184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Vision and Mission</a:t>
          </a:r>
          <a:endParaRPr lang="en-AU" sz="2100" kern="1200" dirty="0"/>
        </a:p>
      </dsp:txBody>
      <dsp:txXfrm>
        <a:off x="457542" y="1402541"/>
        <a:ext cx="3120420" cy="1584354"/>
      </dsp:txXfrm>
    </dsp:sp>
    <dsp:sp modelId="{3D9629F1-5094-4683-B18D-AC1C2E6294F8}">
      <dsp:nvSpPr>
        <dsp:cNvPr id="0" name=""/>
        <dsp:cNvSpPr/>
      </dsp:nvSpPr>
      <dsp:spPr>
        <a:xfrm>
          <a:off x="3840480" y="1316831"/>
          <a:ext cx="329184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Strategy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SMART Goals (Specific Measurable Achievable Realistic Timely)</a:t>
          </a:r>
          <a:endParaRPr lang="en-AU" sz="2100" kern="1200" dirty="0"/>
        </a:p>
      </dsp:txBody>
      <dsp:txXfrm>
        <a:off x="3926190" y="1402541"/>
        <a:ext cx="3120420" cy="1584354"/>
      </dsp:txXfrm>
    </dsp:sp>
    <dsp:sp modelId="{E533C587-C0A9-4805-BA55-27D699DC9C80}">
      <dsp:nvSpPr>
        <dsp:cNvPr id="0" name=""/>
        <dsp:cNvSpPr/>
      </dsp:nvSpPr>
      <dsp:spPr>
        <a:xfrm>
          <a:off x="7309127" y="1316831"/>
          <a:ext cx="329184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Operations Plan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Who, what, where, when.</a:t>
          </a:r>
          <a:endParaRPr lang="en-AU" sz="2100" kern="1200" dirty="0"/>
        </a:p>
      </dsp:txBody>
      <dsp:txXfrm>
        <a:off x="7394837" y="1402541"/>
        <a:ext cx="3120420" cy="158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4/21/2015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delgeneration.com/" TargetMode="External"/><Relationship Id="rId7" Type="http://schemas.openxmlformats.org/officeDocument/2006/relationships/hyperlink" Target="http://www.earthlaws.org.au/" TargetMode="External"/><Relationship Id="rId2" Type="http://schemas.openxmlformats.org/officeDocument/2006/relationships/hyperlink" Target="http://knode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pilch.org.au/" TargetMode="External"/><Relationship Id="rId5" Type="http://schemas.openxmlformats.org/officeDocument/2006/relationships/hyperlink" Target="http://www.qsec.org.au/" TargetMode="External"/><Relationship Id="rId4" Type="http://schemas.openxmlformats.org/officeDocument/2006/relationships/hyperlink" Target="http://www.spiral.org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Amelia Salmon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to consider in a start up?   </a:t>
            </a:r>
            <a:endParaRPr lang="en-US" dirty="0"/>
          </a:p>
        </p:txBody>
      </p:sp>
      <p:pic>
        <p:nvPicPr>
          <p:cNvPr id="1026" name="Picture 2" descr="http://www.spiral.org.au/userfiles/Image/new-SPIRAL-banner-3-gre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37" y="4230380"/>
            <a:ext cx="9105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18" y="765481"/>
            <a:ext cx="1184738" cy="15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27" y="613317"/>
            <a:ext cx="5328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427"/>
          <a:stretch/>
        </p:blipFill>
        <p:spPr>
          <a:xfrm rot="5400000">
            <a:off x="3129716" y="-673028"/>
            <a:ext cx="4597253" cy="9637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3.What’s your business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7087" y="4597400"/>
            <a:ext cx="1335313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Burkett, I. 2014, Business Model generation for Social Enterprise, </a:t>
            </a:r>
            <a:r>
              <a:rPr lang="en-AU" sz="1200" dirty="0" err="1" smtClean="0"/>
              <a:t>Knode</a:t>
            </a:r>
            <a:r>
              <a:rPr lang="en-AU" sz="1200" dirty="0" smtClean="0"/>
              <a:t>, p.7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46303" y="1048435"/>
            <a:ext cx="4747429" cy="6714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Generating your Business model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307287" y="5372100"/>
            <a:ext cx="1335313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Burkett, I. 2014, Business Model generation for Social Enterprise, </a:t>
            </a:r>
            <a:r>
              <a:rPr lang="en-AU" sz="1200" dirty="0" err="1" smtClean="0"/>
              <a:t>Knode</a:t>
            </a:r>
            <a:r>
              <a:rPr lang="en-AU" sz="1200" dirty="0" smtClean="0"/>
              <a:t>, p.9</a:t>
            </a:r>
          </a:p>
        </p:txBody>
      </p:sp>
    </p:spTree>
    <p:extLst>
      <p:ext uri="{BB962C8B-B14F-4D97-AF65-F5344CB8AC3E}">
        <p14:creationId xmlns:p14="http://schemas.microsoft.com/office/powerpoint/2010/main" val="22562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39517"/>
              </p:ext>
            </p:extLst>
          </p:nvPr>
        </p:nvGraphicFramePr>
        <p:xfrm>
          <a:off x="355598" y="1054101"/>
          <a:ext cx="11557002" cy="660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692"/>
                <a:gridCol w="1244478"/>
                <a:gridCol w="1534632"/>
                <a:gridCol w="1455402"/>
                <a:gridCol w="1504921"/>
                <a:gridCol w="1586310"/>
                <a:gridCol w="2768567"/>
              </a:tblGrid>
              <a:tr h="415056">
                <a:tc gridSpan="7"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Social Enterprise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15056"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For Profit Legal Structure</a:t>
                      </a:r>
                      <a:endParaRPr lang="en-AU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Not for Profits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1023429">
                <a:tc>
                  <a:txBody>
                    <a:bodyPr/>
                    <a:lstStyle/>
                    <a:p>
                      <a:r>
                        <a:rPr lang="en-AU" dirty="0" smtClean="0"/>
                        <a:t>Pty Ltd Company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Sole Trader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Partnership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Trading cooperative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Non -Trading cooperative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Incorporated</a:t>
                      </a:r>
                    </a:p>
                    <a:p>
                      <a:r>
                        <a:rPr lang="en-AU" dirty="0" smtClean="0"/>
                        <a:t>Association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Company Ltd by Guarantee</a:t>
                      </a:r>
                      <a:endParaRPr lang="en-AU" dirty="0"/>
                    </a:p>
                  </a:txBody>
                  <a:tcPr/>
                </a:tc>
              </a:tr>
              <a:tr h="1129022"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Trading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Trading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Trading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Trading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r>
                        <a:rPr lang="en-AU" baseline="0" dirty="0" smtClean="0"/>
                        <a:t> Can run enterprise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 For range of social and environmental purpose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Range of social and environmental</a:t>
                      </a:r>
                      <a:r>
                        <a:rPr lang="en-AU" baseline="0" dirty="0" smtClean="0"/>
                        <a:t> purpose</a:t>
                      </a:r>
                      <a:endParaRPr lang="en-AU" dirty="0"/>
                    </a:p>
                  </a:txBody>
                  <a:tcPr/>
                </a:tc>
              </a:tr>
              <a:tr h="607935"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Greater protection of personal assets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Resource</a:t>
                      </a:r>
                      <a:r>
                        <a:rPr lang="en-AU" baseline="0" dirty="0" smtClean="0"/>
                        <a:t> sharing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 Resource sharing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Member driven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 necessarily member driven</a:t>
                      </a:r>
                      <a:endParaRPr lang="en-AU" dirty="0"/>
                    </a:p>
                  </a:txBody>
                  <a:tcPr/>
                </a:tc>
              </a:tr>
              <a:tr h="60793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Member driven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Member driven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138956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Share holders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Assets can’t be distributed</a:t>
                      </a:r>
                      <a:r>
                        <a:rPr lang="en-AU" baseline="0" dirty="0" smtClean="0"/>
                        <a:t> to members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Assets can’t be distributed to members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Assets can’t be distributed to members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http://knode.com.au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r>
              <a:rPr lang="en-AU" dirty="0">
                <a:hlinkClick r:id="rId3"/>
              </a:rPr>
              <a:t>http://www.businessmodelgeneration.com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r>
              <a:rPr lang="en-AU" dirty="0">
                <a:hlinkClick r:id="rId4"/>
              </a:rPr>
              <a:t>http://www.spiral.org.au</a:t>
            </a:r>
            <a:r>
              <a:rPr lang="en-AU" dirty="0" smtClean="0">
                <a:hlinkClick r:id="rId4"/>
              </a:rPr>
              <a:t>/</a:t>
            </a:r>
            <a:endParaRPr lang="en-AU" dirty="0" smtClean="0"/>
          </a:p>
          <a:p>
            <a:r>
              <a:rPr lang="en-AU" dirty="0">
                <a:hlinkClick r:id="rId5"/>
              </a:rPr>
              <a:t>http://www.qsec.org.au</a:t>
            </a:r>
            <a:r>
              <a:rPr lang="en-AU" dirty="0" smtClean="0">
                <a:hlinkClick r:id="rId5"/>
              </a:rPr>
              <a:t>/</a:t>
            </a:r>
            <a:endParaRPr lang="en-AU" dirty="0" smtClean="0"/>
          </a:p>
          <a:p>
            <a:r>
              <a:rPr lang="en-AU" dirty="0">
                <a:hlinkClick r:id="rId6"/>
              </a:rPr>
              <a:t>http://</a:t>
            </a:r>
            <a:r>
              <a:rPr lang="en-AU" dirty="0" smtClean="0">
                <a:hlinkClick r:id="rId6"/>
              </a:rPr>
              <a:t>www.qpilch.org.au/</a:t>
            </a:r>
            <a:endParaRPr lang="en-AU" dirty="0" smtClean="0"/>
          </a:p>
          <a:p>
            <a:r>
              <a:rPr lang="en-AU" dirty="0" smtClean="0">
                <a:hlinkClick r:id="rId7"/>
              </a:rPr>
              <a:t>http</a:t>
            </a:r>
            <a:r>
              <a:rPr lang="en-AU" dirty="0">
                <a:hlinkClick r:id="rId7"/>
              </a:rPr>
              <a:t>://www.earthlaws.org.au</a:t>
            </a:r>
            <a:r>
              <a:rPr lang="en-AU" dirty="0" smtClean="0">
                <a:hlinkClick r:id="rId7"/>
              </a:rPr>
              <a:t>/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927" y="1976756"/>
            <a:ext cx="4138145" cy="4694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of us start from here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36687" y="-983200"/>
            <a:ext cx="5370285" cy="110308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But before we know it we’re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1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591" y="2455784"/>
            <a:ext cx="5922818" cy="38062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914" y="10524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find our way out of the confusion?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95430"/>
            <a:ext cx="10972800" cy="41291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you getting stuck on?</a:t>
            </a:r>
          </a:p>
          <a:p>
            <a:r>
              <a:rPr lang="en-US" sz="4400" dirty="0" smtClean="0"/>
              <a:t>What’s bringing you to a stand still?</a:t>
            </a:r>
          </a:p>
          <a:p>
            <a:r>
              <a:rPr lang="en-US" sz="4400" dirty="0" smtClean="0"/>
              <a:t>What burning questions did you come with today?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886" y="1052431"/>
            <a:ext cx="111905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Brainstorming Sticks and </a:t>
            </a:r>
            <a:r>
              <a:rPr lang="en-US" dirty="0" err="1" smtClean="0"/>
              <a:t>Stucks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your core goals?</a:t>
            </a:r>
          </a:p>
          <a:p>
            <a:endParaRPr lang="en-US" dirty="0" smtClean="0"/>
          </a:p>
          <a:p>
            <a:r>
              <a:rPr lang="en-US" dirty="0" smtClean="0"/>
              <a:t>Who are the leadership and main drivers….how do they want to work together?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you need/want a democratic membership base?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business models is driving what you are doing … how do you plan to pay for expenses?  (many groups put a whole lot of work into developing a whole organization with a fabulous strategic plan ..without ever getting clear about their business model)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3429" y="792480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things1st:</a:t>
            </a:r>
            <a:br>
              <a:rPr lang="en-US" sz="4000" dirty="0" smtClean="0"/>
            </a:br>
            <a:r>
              <a:rPr lang="en-US" sz="4000" dirty="0" smtClean="0"/>
              <a:t>Strategy should drive structure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7147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1.Strategic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a groups of people wanting to share resources to create a project or enterprise … or just to make your individual resources go further?</a:t>
            </a:r>
          </a:p>
          <a:p>
            <a:endParaRPr lang="en-US" dirty="0"/>
          </a:p>
          <a:p>
            <a:r>
              <a:rPr lang="en-US" dirty="0" smtClean="0"/>
              <a:t>Are you an individual starting an enterprise?</a:t>
            </a:r>
          </a:p>
          <a:p>
            <a:endParaRPr lang="en-US" dirty="0"/>
          </a:p>
          <a:p>
            <a:r>
              <a:rPr lang="en-US" dirty="0" smtClean="0"/>
              <a:t>Are you an individual starting a social enterprise?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Are you a group starting a social enterprise?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+mn-ea"/>
                <a:cs typeface="+mn-cs"/>
              </a:rPr>
              <a:t>2. Who are you?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 clear on the social problem you want to solve.</a:t>
            </a:r>
          </a:p>
          <a:p>
            <a:r>
              <a:rPr lang="en-AU" dirty="0" smtClean="0"/>
              <a:t>Plan for impact measurement from the start.</a:t>
            </a:r>
          </a:p>
          <a:p>
            <a:r>
              <a:rPr lang="en-AU" dirty="0" smtClean="0"/>
              <a:t>Collect baseline data.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Some evaluation and measurement tools:</a:t>
            </a:r>
          </a:p>
          <a:p>
            <a:r>
              <a:rPr lang="en-AU" dirty="0" smtClean="0"/>
              <a:t>Program Logic</a:t>
            </a:r>
          </a:p>
          <a:p>
            <a:r>
              <a:rPr lang="en-AU" dirty="0" smtClean="0"/>
              <a:t>(SROI) Social Return in Investment</a:t>
            </a:r>
          </a:p>
          <a:p>
            <a:r>
              <a:rPr lang="en-AU" dirty="0" smtClean="0"/>
              <a:t>Most Significant Change –story telling and generative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will measure you’re your impact?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1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434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</vt:lpstr>
      <vt:lpstr>Century Gothic</vt:lpstr>
      <vt:lpstr>Palatino Linotype</vt:lpstr>
      <vt:lpstr>Wingdings 2</vt:lpstr>
      <vt:lpstr>Presentation on brainstorming</vt:lpstr>
      <vt:lpstr>What to consider in a start up?   </vt:lpstr>
      <vt:lpstr>Most of us start from here …</vt:lpstr>
      <vt:lpstr>But before we know it we’re here</vt:lpstr>
      <vt:lpstr>How do we find our way out of the confusion?</vt:lpstr>
      <vt:lpstr>      Brainstorming Sticks and Stucks </vt:lpstr>
      <vt:lpstr>1st things1st: Strategy should drive structure</vt:lpstr>
      <vt:lpstr>1.Strategic Planning</vt:lpstr>
      <vt:lpstr>2. Who are you?</vt:lpstr>
      <vt:lpstr>How will measure you’re your impact?</vt:lpstr>
      <vt:lpstr>PowerPoint Presentation</vt:lpstr>
      <vt:lpstr>3.What’s your business model</vt:lpstr>
      <vt:lpstr>4. Generating your Business model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2014-07-03T11:14:41Z</dcterms:created>
  <dcterms:modified xsi:type="dcterms:W3CDTF">2015-04-21T03:26:00Z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