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2"/>
  </p:notesMasterIdLst>
  <p:sldIdLst>
    <p:sldId id="325" r:id="rId2"/>
    <p:sldId id="562" r:id="rId3"/>
    <p:sldId id="563" r:id="rId4"/>
    <p:sldId id="538" r:id="rId5"/>
    <p:sldId id="557" r:id="rId6"/>
    <p:sldId id="559" r:id="rId7"/>
    <p:sldId id="549" r:id="rId8"/>
    <p:sldId id="551" r:id="rId9"/>
    <p:sldId id="553" r:id="rId10"/>
    <p:sldId id="554" r:id="rId11"/>
    <p:sldId id="555" r:id="rId12"/>
    <p:sldId id="565" r:id="rId13"/>
    <p:sldId id="534" r:id="rId14"/>
    <p:sldId id="564" r:id="rId15"/>
    <p:sldId id="545" r:id="rId16"/>
    <p:sldId id="546" r:id="rId17"/>
    <p:sldId id="536" r:id="rId18"/>
    <p:sldId id="560" r:id="rId19"/>
    <p:sldId id="537" r:id="rId20"/>
    <p:sldId id="54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88940" autoAdjust="0"/>
  </p:normalViewPr>
  <p:slideViewPr>
    <p:cSldViewPr>
      <p:cViewPr varScale="1">
        <p:scale>
          <a:sx n="65" d="100"/>
          <a:sy n="65" d="100"/>
        </p:scale>
        <p:origin x="-1302"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5CDAF9-0565-45B9-B450-611219FC4D46}" type="datetimeFigureOut">
              <a:rPr lang="en-AU" smtClean="0"/>
              <a:t>24/06/2015</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053725-5708-4A7A-A157-811D0737E7AD}" type="slidenum">
              <a:rPr lang="en-AU" smtClean="0"/>
              <a:t>‹#›</a:t>
            </a:fld>
            <a:endParaRPr lang="en-AU"/>
          </a:p>
        </p:txBody>
      </p:sp>
    </p:spTree>
    <p:extLst>
      <p:ext uri="{BB962C8B-B14F-4D97-AF65-F5344CB8AC3E}">
        <p14:creationId xmlns:p14="http://schemas.microsoft.com/office/powerpoint/2010/main" val="144388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50E0D7-FD1D-4F33-85C9-BE8675866DDA}" type="slidenum">
              <a:rPr lang="en-US"/>
              <a:pPr/>
              <a:t>10</a:t>
            </a:fld>
            <a:endParaRPr lang="en-US"/>
          </a:p>
        </p:txBody>
      </p:sp>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p:txBody>
          <a:bodyPr/>
          <a:lstStyle/>
          <a:p>
            <a:pPr>
              <a:lnSpc>
                <a:spcPct val="80000"/>
              </a:lnSpc>
            </a:pPr>
            <a:endParaRPr lang="en-AU" sz="800" baseline="0" dirty="0" smtClean="0"/>
          </a:p>
          <a:p>
            <a:pPr>
              <a:lnSpc>
                <a:spcPct val="80000"/>
              </a:lnSpc>
            </a:pPr>
            <a:endParaRPr lang="en-AU" sz="800" b="1" dirty="0"/>
          </a:p>
          <a:p>
            <a:pPr>
              <a:lnSpc>
                <a:spcPct val="80000"/>
              </a:lnSpc>
            </a:pPr>
            <a:endParaRPr lang="en-US" sz="800"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CD1917C-8B8B-40D2-A5BD-EAB24239C78E}" type="datetimeFigureOut">
              <a:rPr lang="en-AU" smtClean="0"/>
              <a:t>24/06/2015</a:t>
            </a:fld>
            <a:endParaRPr lang="en-AU"/>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AU"/>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F3BDD38-D915-427B-87FC-6D9BE565C4F6}" type="slidenum">
              <a:rPr lang="en-AU" smtClean="0"/>
              <a:t>‹#›</a:t>
            </a:fld>
            <a:endParaRPr lang="en-AU"/>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CD1917C-8B8B-40D2-A5BD-EAB24239C78E}" type="datetimeFigureOut">
              <a:rPr lang="en-AU" smtClean="0"/>
              <a:t>24/06/2015</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FF3BDD38-D915-427B-87FC-6D9BE565C4F6}" type="slidenum">
              <a:rPr lang="en-AU" smtClean="0"/>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CD1917C-8B8B-40D2-A5BD-EAB24239C78E}" type="datetimeFigureOut">
              <a:rPr lang="en-AU" smtClean="0"/>
              <a:t>24/06/2015</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FF3BDD38-D915-427B-87FC-6D9BE565C4F6}" type="slidenum">
              <a:rPr lang="en-AU" smtClean="0"/>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CD1917C-8B8B-40D2-A5BD-EAB24239C78E}" type="datetimeFigureOut">
              <a:rPr lang="en-AU" smtClean="0"/>
              <a:t>24/06/2015</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FF3BDD38-D915-427B-87FC-6D9BE565C4F6}" type="slidenum">
              <a:rPr lang="en-AU" smtClean="0"/>
              <a:t>‹#›</a:t>
            </a:fld>
            <a:endParaRPr lang="en-AU"/>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CD1917C-8B8B-40D2-A5BD-EAB24239C78E}" type="datetimeFigureOut">
              <a:rPr lang="en-AU" smtClean="0"/>
              <a:t>24/06/2015</a:t>
            </a:fld>
            <a:endParaRPr lang="en-AU"/>
          </a:p>
        </p:txBody>
      </p:sp>
      <p:sp>
        <p:nvSpPr>
          <p:cNvPr id="5" name="Footer Placeholder 4"/>
          <p:cNvSpPr>
            <a:spLocks noGrp="1"/>
          </p:cNvSpPr>
          <p:nvPr>
            <p:ph type="ftr" sz="quarter" idx="11"/>
          </p:nvPr>
        </p:nvSpPr>
        <p:spPr/>
        <p:txBody>
          <a:bodyPr/>
          <a:lstStyle>
            <a:extLst/>
          </a:lstStyle>
          <a:p>
            <a:endParaRPr lang="en-AU"/>
          </a:p>
        </p:txBody>
      </p:sp>
      <p:sp>
        <p:nvSpPr>
          <p:cNvPr id="6" name="Slide Number Placeholder 5"/>
          <p:cNvSpPr>
            <a:spLocks noGrp="1"/>
          </p:cNvSpPr>
          <p:nvPr>
            <p:ph type="sldNum" sz="quarter" idx="12"/>
          </p:nvPr>
        </p:nvSpPr>
        <p:spPr/>
        <p:txBody>
          <a:bodyPr/>
          <a:lstStyle>
            <a:extLst/>
          </a:lstStyle>
          <a:p>
            <a:fld id="{FF3BDD38-D915-427B-87FC-6D9BE565C4F6}" type="slidenum">
              <a:rPr lang="en-AU" smtClean="0"/>
              <a:t>‹#›</a:t>
            </a:fld>
            <a:endParaRPr lang="en-AU"/>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CD1917C-8B8B-40D2-A5BD-EAB24239C78E}" type="datetimeFigureOut">
              <a:rPr lang="en-AU" smtClean="0"/>
              <a:t>24/06/2015</a:t>
            </a:fld>
            <a:endParaRPr lang="en-AU"/>
          </a:p>
        </p:txBody>
      </p:sp>
      <p:sp>
        <p:nvSpPr>
          <p:cNvPr id="6" name="Footer Placeholder 5"/>
          <p:cNvSpPr>
            <a:spLocks noGrp="1"/>
          </p:cNvSpPr>
          <p:nvPr>
            <p:ph type="ftr" sz="quarter" idx="11"/>
          </p:nvPr>
        </p:nvSpPr>
        <p:spPr/>
        <p:txBody>
          <a:bodyPr/>
          <a:lstStyle>
            <a:extLst/>
          </a:lstStyle>
          <a:p>
            <a:endParaRPr lang="en-AU"/>
          </a:p>
        </p:txBody>
      </p:sp>
      <p:sp>
        <p:nvSpPr>
          <p:cNvPr id="7" name="Slide Number Placeholder 6"/>
          <p:cNvSpPr>
            <a:spLocks noGrp="1"/>
          </p:cNvSpPr>
          <p:nvPr>
            <p:ph type="sldNum" sz="quarter" idx="12"/>
          </p:nvPr>
        </p:nvSpPr>
        <p:spPr/>
        <p:txBody>
          <a:bodyPr/>
          <a:lstStyle>
            <a:extLst/>
          </a:lstStyle>
          <a:p>
            <a:fld id="{FF3BDD38-D915-427B-87FC-6D9BE565C4F6}" type="slidenum">
              <a:rPr lang="en-AU" smtClean="0"/>
              <a:t>‹#›</a:t>
            </a:fld>
            <a:endParaRPr lang="en-AU"/>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CD1917C-8B8B-40D2-A5BD-EAB24239C78E}" type="datetimeFigureOut">
              <a:rPr lang="en-AU" smtClean="0"/>
              <a:t>24/06/2015</a:t>
            </a:fld>
            <a:endParaRPr lang="en-AU"/>
          </a:p>
        </p:txBody>
      </p:sp>
      <p:sp>
        <p:nvSpPr>
          <p:cNvPr id="8" name="Footer Placeholder 7"/>
          <p:cNvSpPr>
            <a:spLocks noGrp="1"/>
          </p:cNvSpPr>
          <p:nvPr>
            <p:ph type="ftr" sz="quarter" idx="11"/>
          </p:nvPr>
        </p:nvSpPr>
        <p:spPr/>
        <p:txBody>
          <a:bodyPr/>
          <a:lstStyle>
            <a:extLst/>
          </a:lstStyle>
          <a:p>
            <a:endParaRPr lang="en-AU"/>
          </a:p>
        </p:txBody>
      </p:sp>
      <p:sp>
        <p:nvSpPr>
          <p:cNvPr id="9" name="Slide Number Placeholder 8"/>
          <p:cNvSpPr>
            <a:spLocks noGrp="1"/>
          </p:cNvSpPr>
          <p:nvPr>
            <p:ph type="sldNum" sz="quarter" idx="12"/>
          </p:nvPr>
        </p:nvSpPr>
        <p:spPr/>
        <p:txBody>
          <a:bodyPr/>
          <a:lstStyle>
            <a:extLst/>
          </a:lstStyle>
          <a:p>
            <a:fld id="{FF3BDD38-D915-427B-87FC-6D9BE565C4F6}" type="slidenum">
              <a:rPr lang="en-AU" smtClean="0"/>
              <a:t>‹#›</a:t>
            </a:fld>
            <a:endParaRPr lang="en-A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CD1917C-8B8B-40D2-A5BD-EAB24239C78E}" type="datetimeFigureOut">
              <a:rPr lang="en-AU" smtClean="0"/>
              <a:t>24/06/2015</a:t>
            </a:fld>
            <a:endParaRPr lang="en-AU"/>
          </a:p>
        </p:txBody>
      </p:sp>
      <p:sp>
        <p:nvSpPr>
          <p:cNvPr id="4" name="Footer Placeholder 3"/>
          <p:cNvSpPr>
            <a:spLocks noGrp="1"/>
          </p:cNvSpPr>
          <p:nvPr>
            <p:ph type="ftr" sz="quarter" idx="11"/>
          </p:nvPr>
        </p:nvSpPr>
        <p:spPr/>
        <p:txBody>
          <a:bodyPr/>
          <a:lstStyle>
            <a:extLst/>
          </a:lstStyle>
          <a:p>
            <a:endParaRPr lang="en-AU"/>
          </a:p>
        </p:txBody>
      </p:sp>
      <p:sp>
        <p:nvSpPr>
          <p:cNvPr id="5" name="Slide Number Placeholder 4"/>
          <p:cNvSpPr>
            <a:spLocks noGrp="1"/>
          </p:cNvSpPr>
          <p:nvPr>
            <p:ph type="sldNum" sz="quarter" idx="12"/>
          </p:nvPr>
        </p:nvSpPr>
        <p:spPr/>
        <p:txBody>
          <a:bodyPr/>
          <a:lstStyle>
            <a:extLst/>
          </a:lstStyle>
          <a:p>
            <a:fld id="{FF3BDD38-D915-427B-87FC-6D9BE565C4F6}" type="slidenum">
              <a:rPr lang="en-AU" smtClean="0"/>
              <a:t>‹#›</a:t>
            </a:fld>
            <a:endParaRPr lang="en-AU"/>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CD1917C-8B8B-40D2-A5BD-EAB24239C78E}" type="datetimeFigureOut">
              <a:rPr lang="en-AU" smtClean="0"/>
              <a:t>24/06/2015</a:t>
            </a:fld>
            <a:endParaRPr lang="en-AU"/>
          </a:p>
        </p:txBody>
      </p:sp>
      <p:sp>
        <p:nvSpPr>
          <p:cNvPr id="3" name="Footer Placeholder 2"/>
          <p:cNvSpPr>
            <a:spLocks noGrp="1"/>
          </p:cNvSpPr>
          <p:nvPr>
            <p:ph type="ftr" sz="quarter" idx="11"/>
          </p:nvPr>
        </p:nvSpPr>
        <p:spPr/>
        <p:txBody>
          <a:bodyPr/>
          <a:lstStyle>
            <a:extLst/>
          </a:lstStyle>
          <a:p>
            <a:endParaRPr lang="en-AU"/>
          </a:p>
        </p:txBody>
      </p:sp>
      <p:sp>
        <p:nvSpPr>
          <p:cNvPr id="4" name="Slide Number Placeholder 3"/>
          <p:cNvSpPr>
            <a:spLocks noGrp="1"/>
          </p:cNvSpPr>
          <p:nvPr>
            <p:ph type="sldNum" sz="quarter" idx="12"/>
          </p:nvPr>
        </p:nvSpPr>
        <p:spPr/>
        <p:txBody>
          <a:bodyPr/>
          <a:lstStyle>
            <a:extLst/>
          </a:lstStyle>
          <a:p>
            <a:fld id="{FF3BDD38-D915-427B-87FC-6D9BE565C4F6}" type="slidenum">
              <a:rPr lang="en-AU" smtClean="0"/>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CD1917C-8B8B-40D2-A5BD-EAB24239C78E}" type="datetimeFigureOut">
              <a:rPr lang="en-AU" smtClean="0"/>
              <a:t>24/06/2015</a:t>
            </a:fld>
            <a:endParaRPr lang="en-AU"/>
          </a:p>
        </p:txBody>
      </p:sp>
      <p:sp>
        <p:nvSpPr>
          <p:cNvPr id="6" name="Footer Placeholder 5"/>
          <p:cNvSpPr>
            <a:spLocks noGrp="1"/>
          </p:cNvSpPr>
          <p:nvPr>
            <p:ph type="ftr" sz="quarter" idx="11"/>
          </p:nvPr>
        </p:nvSpPr>
        <p:spPr/>
        <p:txBody>
          <a:bodyPr/>
          <a:lstStyle>
            <a:extLst/>
          </a:lstStyle>
          <a:p>
            <a:endParaRPr lang="en-AU"/>
          </a:p>
        </p:txBody>
      </p:sp>
      <p:sp>
        <p:nvSpPr>
          <p:cNvPr id="7" name="Slide Number Placeholder 6"/>
          <p:cNvSpPr>
            <a:spLocks noGrp="1"/>
          </p:cNvSpPr>
          <p:nvPr>
            <p:ph type="sldNum" sz="quarter" idx="12"/>
          </p:nvPr>
        </p:nvSpPr>
        <p:spPr/>
        <p:txBody>
          <a:bodyPr/>
          <a:lstStyle>
            <a:extLst/>
          </a:lstStyle>
          <a:p>
            <a:fld id="{FF3BDD38-D915-427B-87FC-6D9BE565C4F6}" type="slidenum">
              <a:rPr lang="en-AU" smtClean="0"/>
              <a:t>‹#›</a:t>
            </a:fld>
            <a:endParaRPr lang="en-A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CD1917C-8B8B-40D2-A5BD-EAB24239C78E}" type="datetimeFigureOut">
              <a:rPr lang="en-AU" smtClean="0"/>
              <a:t>24/06/2015</a:t>
            </a:fld>
            <a:endParaRPr lang="en-AU"/>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AU"/>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F3BDD38-D915-427B-87FC-6D9BE565C4F6}" type="slidenum">
              <a:rPr lang="en-AU" smtClean="0"/>
              <a:t>‹#›</a:t>
            </a:fld>
            <a:endParaRPr lang="en-AU"/>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CD1917C-8B8B-40D2-A5BD-EAB24239C78E}" type="datetimeFigureOut">
              <a:rPr lang="en-AU" smtClean="0"/>
              <a:t>24/06/2015</a:t>
            </a:fld>
            <a:endParaRPr lang="en-AU"/>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AU"/>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F3BDD38-D915-427B-87FC-6D9BE565C4F6}" type="slidenum">
              <a:rPr lang="en-AU" smtClean="0"/>
              <a:t>‹#›</a:t>
            </a:fld>
            <a:endParaRPr lang="en-AU" dirty="0"/>
          </a:p>
        </p:txBody>
      </p:sp>
      <p:pic>
        <p:nvPicPr>
          <p:cNvPr id="11" name="Picture 10"/>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956376" y="5875352"/>
            <a:ext cx="991764" cy="779286"/>
          </a:xfrm>
          <a:prstGeom prst="rect">
            <a:avLst/>
          </a:prstGeom>
        </p:spPr>
      </p:pic>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www.earthlaws.org.au/what-we-do-australia/sharing-law-network/"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e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earthlaws.org.au/australian-handbook-for-sharing-law-and-earth-friendly-governance/www.theselc.org/book" TargetMode="External"/><Relationship Id="rId2" Type="http://schemas.openxmlformats.org/officeDocument/2006/relationships/hyperlink" Target="http://www.earthlaws.org.au/australian-handbook-for-sharing-law-and-earth-friendly-governance/www.theselc.or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picasaweb.google.com/EarthCommunity.org/ThomasBerryPhotoAlbum?feat=embedwebsite" TargetMode="Externa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614" y="620688"/>
            <a:ext cx="7772400" cy="1469721"/>
          </a:xfrm>
        </p:spPr>
        <p:txBody>
          <a:bodyPr>
            <a:normAutofit fontScale="90000"/>
          </a:bodyPr>
          <a:lstStyle/>
          <a:p>
            <a:pPr algn="ctr"/>
            <a:r>
              <a:rPr lang="en-AU" sz="4000" dirty="0" smtClean="0"/>
              <a:t/>
            </a:r>
            <a:br>
              <a:rPr lang="en-AU" sz="4000" dirty="0" smtClean="0"/>
            </a:br>
            <a:r>
              <a:rPr lang="en-AU" sz="4000" dirty="0" smtClean="0"/>
              <a:t>The ‘collaborative economy’ and Australia’s Sharing Law Network</a:t>
            </a:r>
            <a:endParaRPr lang="en-AU" dirty="0"/>
          </a:p>
        </p:txBody>
      </p:sp>
      <p:sp>
        <p:nvSpPr>
          <p:cNvPr id="3" name="Subtitle 2"/>
          <p:cNvSpPr>
            <a:spLocks noGrp="1"/>
          </p:cNvSpPr>
          <p:nvPr>
            <p:ph type="subTitle" idx="1"/>
          </p:nvPr>
        </p:nvSpPr>
        <p:spPr>
          <a:xfrm>
            <a:off x="323528" y="5657897"/>
            <a:ext cx="7772400" cy="1199704"/>
          </a:xfrm>
        </p:spPr>
        <p:txBody>
          <a:bodyPr>
            <a:normAutofit/>
          </a:bodyPr>
          <a:lstStyle/>
          <a:p>
            <a:pPr algn="ctr"/>
            <a:r>
              <a:rPr lang="en-AU" dirty="0" smtClean="0">
                <a:solidFill>
                  <a:schemeClr val="tx1"/>
                </a:solidFill>
              </a:rPr>
              <a:t>Michelle Maloney, National Convenor, AELA</a:t>
            </a:r>
          </a:p>
          <a:p>
            <a:pPr algn="ctr"/>
            <a:r>
              <a:rPr lang="en-AU" dirty="0" smtClean="0">
                <a:solidFill>
                  <a:schemeClr val="tx1"/>
                </a:solidFill>
              </a:rPr>
              <a:t>26 June 2015</a:t>
            </a:r>
          </a:p>
        </p:txBody>
      </p:sp>
      <p:pic>
        <p:nvPicPr>
          <p:cNvPr id="4" name="Picture 2" descr="grass-tree-close-preview[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91594" y="2599419"/>
            <a:ext cx="3960440" cy="1934413"/>
          </a:xfrm>
          <a:prstGeom prst="rect">
            <a:avLst/>
          </a:prstGeom>
          <a:noFill/>
          <a:ln>
            <a:noFill/>
          </a:ln>
          <a:effectLst/>
          <a:extLst>
            <a:ext uri="{909E8E84-426E-40DD-AFC4-6F175D3DCCD1}">
              <a14:hiddenFill xmlns:a14="http://schemas.microsoft.com/office/drawing/2010/main">
                <a:solidFill>
                  <a:srgbClr val="000000">
                    <a:alpha val="85001"/>
                  </a:srgbClr>
                </a:solidFill>
              </a14:hiddenFill>
            </a:ext>
            <a:ext uri="{91240B29-F687-4F45-9708-019B960494DF}">
              <a14:hiddenLine xmlns:a14="http://schemas.microsoft.com/office/drawing/2010/main" w="25400" algn="ctr">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spTree>
    <p:extLst>
      <p:ext uri="{BB962C8B-B14F-4D97-AF65-F5344CB8AC3E}">
        <p14:creationId xmlns:p14="http://schemas.microsoft.com/office/powerpoint/2010/main" val="6595001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ceberg_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4075" y="0"/>
            <a:ext cx="7019925" cy="6858000"/>
          </a:xfrm>
          <a:prstGeom prst="rect">
            <a:avLst/>
          </a:prstGeom>
          <a:noFill/>
          <a:extLst>
            <a:ext uri="{909E8E84-426E-40DD-AFC4-6F175D3DCCD1}">
              <a14:hiddenFill xmlns:a14="http://schemas.microsoft.com/office/drawing/2010/main">
                <a:solidFill>
                  <a:srgbClr val="FFFFFF"/>
                </a:solidFill>
              </a14:hiddenFill>
            </a:ext>
          </a:extLst>
        </p:spPr>
      </p:pic>
      <p:sp>
        <p:nvSpPr>
          <p:cNvPr id="3075" name="Text Box 3"/>
          <p:cNvSpPr txBox="1">
            <a:spLocks noChangeArrowheads="1"/>
          </p:cNvSpPr>
          <p:nvPr/>
        </p:nvSpPr>
        <p:spPr bwMode="auto">
          <a:xfrm>
            <a:off x="4624602" y="136525"/>
            <a:ext cx="23177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AU" dirty="0"/>
              <a:t>Economic – </a:t>
            </a:r>
          </a:p>
          <a:p>
            <a:pPr algn="ctr"/>
            <a:r>
              <a:rPr lang="en-AU" dirty="0"/>
              <a:t>Consumer capitalism</a:t>
            </a:r>
          </a:p>
          <a:p>
            <a:pPr algn="ctr"/>
            <a:r>
              <a:rPr lang="en-AU" dirty="0"/>
              <a:t>(Corporatism)</a:t>
            </a:r>
            <a:endParaRPr lang="en-US" dirty="0"/>
          </a:p>
        </p:txBody>
      </p:sp>
      <p:sp>
        <p:nvSpPr>
          <p:cNvPr id="3076" name="Text Box 4"/>
          <p:cNvSpPr txBox="1">
            <a:spLocks noChangeArrowheads="1"/>
          </p:cNvSpPr>
          <p:nvPr/>
        </p:nvSpPr>
        <p:spPr bwMode="auto">
          <a:xfrm>
            <a:off x="2339975" y="1196975"/>
            <a:ext cx="2089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AU" dirty="0"/>
              <a:t>Social/cultural</a:t>
            </a:r>
          </a:p>
          <a:p>
            <a:pPr algn="ctr"/>
            <a:r>
              <a:rPr lang="en-AU" dirty="0"/>
              <a:t>(consumer culture)</a:t>
            </a:r>
            <a:endParaRPr lang="en-US" dirty="0"/>
          </a:p>
        </p:txBody>
      </p:sp>
      <p:sp>
        <p:nvSpPr>
          <p:cNvPr id="3077" name="Rectangle 5"/>
          <p:cNvSpPr>
            <a:spLocks noChangeArrowheads="1"/>
          </p:cNvSpPr>
          <p:nvPr/>
        </p:nvSpPr>
        <p:spPr bwMode="auto">
          <a:xfrm>
            <a:off x="7092950" y="1052513"/>
            <a:ext cx="19367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AU" dirty="0"/>
              <a:t>Legal, Political &amp; </a:t>
            </a:r>
          </a:p>
          <a:p>
            <a:pPr algn="ctr"/>
            <a:r>
              <a:rPr lang="en-AU" dirty="0"/>
              <a:t>Institutional</a:t>
            </a:r>
            <a:endParaRPr lang="en-US" dirty="0"/>
          </a:p>
        </p:txBody>
      </p:sp>
      <p:sp>
        <p:nvSpPr>
          <p:cNvPr id="3078" name="Rectangle 6"/>
          <p:cNvSpPr>
            <a:spLocks noChangeArrowheads="1"/>
          </p:cNvSpPr>
          <p:nvPr/>
        </p:nvSpPr>
        <p:spPr bwMode="auto">
          <a:xfrm>
            <a:off x="3057412" y="4293096"/>
            <a:ext cx="5452134"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AU" sz="3200" b="1" dirty="0" smtClean="0">
                <a:solidFill>
                  <a:schemeClr val="bg1"/>
                </a:solidFill>
              </a:rPr>
              <a:t>Beliefs, Ideology, culture -</a:t>
            </a:r>
            <a:br>
              <a:rPr lang="en-AU" sz="3200" b="1" dirty="0" smtClean="0">
                <a:solidFill>
                  <a:schemeClr val="bg1"/>
                </a:solidFill>
              </a:rPr>
            </a:br>
            <a:r>
              <a:rPr lang="en-AU" sz="3200" b="1" dirty="0" smtClean="0">
                <a:solidFill>
                  <a:schemeClr val="bg1"/>
                </a:solidFill>
              </a:rPr>
              <a:t>anthropocentrism +</a:t>
            </a:r>
          </a:p>
          <a:p>
            <a:pPr algn="ctr"/>
            <a:r>
              <a:rPr lang="en-AU" sz="3200" b="1" dirty="0">
                <a:solidFill>
                  <a:schemeClr val="bg1"/>
                </a:solidFill>
              </a:rPr>
              <a:t>p</a:t>
            </a:r>
            <a:r>
              <a:rPr lang="en-AU" sz="3200" b="1" dirty="0" smtClean="0">
                <a:solidFill>
                  <a:schemeClr val="bg1"/>
                </a:solidFill>
              </a:rPr>
              <a:t>ro growth</a:t>
            </a:r>
            <a:endParaRPr lang="en-US" sz="3200" b="1" dirty="0">
              <a:solidFill>
                <a:schemeClr val="bg1"/>
              </a:solidFill>
            </a:endParaRPr>
          </a:p>
        </p:txBody>
      </p:sp>
      <p:sp>
        <p:nvSpPr>
          <p:cNvPr id="3" name="TextBox 2"/>
          <p:cNvSpPr txBox="1"/>
          <p:nvPr/>
        </p:nvSpPr>
        <p:spPr>
          <a:xfrm>
            <a:off x="63896" y="2534092"/>
            <a:ext cx="2060179" cy="2031325"/>
          </a:xfrm>
          <a:prstGeom prst="rect">
            <a:avLst/>
          </a:prstGeom>
          <a:noFill/>
        </p:spPr>
        <p:txBody>
          <a:bodyPr wrap="none" rtlCol="0">
            <a:spAutoFit/>
          </a:bodyPr>
          <a:lstStyle/>
          <a:p>
            <a:r>
              <a:rPr lang="en-AU" dirty="0" smtClean="0"/>
              <a:t>AELA’s approach</a:t>
            </a:r>
            <a:br>
              <a:rPr lang="en-AU" dirty="0" smtClean="0"/>
            </a:br>
            <a:r>
              <a:rPr lang="en-AU" dirty="0" smtClean="0"/>
              <a:t>is a response</a:t>
            </a:r>
            <a:br>
              <a:rPr lang="en-AU" dirty="0" smtClean="0"/>
            </a:br>
            <a:r>
              <a:rPr lang="en-AU" dirty="0" smtClean="0"/>
              <a:t>to “The Great</a:t>
            </a:r>
            <a:br>
              <a:rPr lang="en-AU" dirty="0" smtClean="0"/>
            </a:br>
            <a:r>
              <a:rPr lang="en-AU" dirty="0" smtClean="0"/>
              <a:t>Work”  </a:t>
            </a:r>
            <a:r>
              <a:rPr lang="en-AU" dirty="0" smtClean="0">
                <a:sym typeface="Wingdings" panose="05000000000000000000" pitchFamily="2" charset="2"/>
              </a:rPr>
              <a:t></a:t>
            </a:r>
            <a:r>
              <a:rPr lang="en-AU" dirty="0" smtClean="0"/>
              <a:t/>
            </a:r>
            <a:br>
              <a:rPr lang="en-AU" dirty="0" smtClean="0"/>
            </a:br>
            <a:r>
              <a:rPr lang="en-AU" dirty="0" smtClean="0"/>
              <a:t/>
            </a:r>
            <a:br>
              <a:rPr lang="en-AU" dirty="0" smtClean="0"/>
            </a:br>
            <a:r>
              <a:rPr lang="en-AU" dirty="0" smtClean="0"/>
              <a:t>“the </a:t>
            </a:r>
            <a:r>
              <a:rPr lang="en-AU" dirty="0" smtClean="0"/>
              <a:t>ideas that</a:t>
            </a:r>
            <a:br>
              <a:rPr lang="en-AU" dirty="0" smtClean="0"/>
            </a:br>
            <a:r>
              <a:rPr lang="en-AU" dirty="0" smtClean="0"/>
              <a:t>lie beneath”</a:t>
            </a:r>
            <a:endParaRPr lang="en-AU" dirty="0"/>
          </a:p>
        </p:txBody>
      </p:sp>
    </p:spTree>
    <p:extLst>
      <p:ext uri="{BB962C8B-B14F-4D97-AF65-F5344CB8AC3E}">
        <p14:creationId xmlns:p14="http://schemas.microsoft.com/office/powerpoint/2010/main" val="37037997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ttp://a2.sphotos.ak.fbcdn.net/hphotos-ak-ash4/427555_398066530207176_172772789403219_1687709_1569237214_n.jpg"/>
          <p:cNvPicPr/>
          <p:nvPr/>
        </p:nvPicPr>
        <p:blipFill>
          <a:blip r:embed="rId2">
            <a:extLst>
              <a:ext uri="{28A0092B-C50C-407E-A947-70E740481C1C}">
                <a14:useLocalDpi xmlns:a14="http://schemas.microsoft.com/office/drawing/2010/main" val="0"/>
              </a:ext>
            </a:extLst>
          </a:blip>
          <a:srcRect/>
          <a:stretch>
            <a:fillRect/>
          </a:stretch>
        </p:blipFill>
        <p:spPr bwMode="auto">
          <a:xfrm>
            <a:off x="1180031" y="1700808"/>
            <a:ext cx="6898203" cy="3492152"/>
          </a:xfrm>
          <a:prstGeom prst="rect">
            <a:avLst/>
          </a:prstGeom>
          <a:noFill/>
          <a:ln>
            <a:noFill/>
          </a:ln>
        </p:spPr>
      </p:pic>
      <p:sp>
        <p:nvSpPr>
          <p:cNvPr id="5" name="TextBox 4"/>
          <p:cNvSpPr txBox="1"/>
          <p:nvPr/>
        </p:nvSpPr>
        <p:spPr>
          <a:xfrm>
            <a:off x="1781718" y="5588713"/>
            <a:ext cx="1959191" cy="369332"/>
          </a:xfrm>
          <a:prstGeom prst="rect">
            <a:avLst/>
          </a:prstGeom>
          <a:noFill/>
        </p:spPr>
        <p:txBody>
          <a:bodyPr wrap="none" rtlCol="0">
            <a:spAutoFit/>
          </a:bodyPr>
          <a:lstStyle/>
          <a:p>
            <a:r>
              <a:rPr lang="en-AU" dirty="0" smtClean="0"/>
              <a:t>Human centred</a:t>
            </a:r>
            <a:endParaRPr lang="en-AU" dirty="0"/>
          </a:p>
        </p:txBody>
      </p:sp>
      <p:sp>
        <p:nvSpPr>
          <p:cNvPr id="6" name="TextBox 5"/>
          <p:cNvSpPr txBox="1"/>
          <p:nvPr/>
        </p:nvSpPr>
        <p:spPr>
          <a:xfrm>
            <a:off x="5882523" y="5576565"/>
            <a:ext cx="1715534" cy="369332"/>
          </a:xfrm>
          <a:prstGeom prst="rect">
            <a:avLst/>
          </a:prstGeom>
          <a:noFill/>
        </p:spPr>
        <p:txBody>
          <a:bodyPr wrap="none" rtlCol="0">
            <a:spAutoFit/>
          </a:bodyPr>
          <a:lstStyle/>
          <a:p>
            <a:r>
              <a:rPr lang="en-AU" dirty="0" smtClean="0"/>
              <a:t>Earth centred</a:t>
            </a:r>
            <a:endParaRPr lang="en-AU" dirty="0"/>
          </a:p>
        </p:txBody>
      </p:sp>
      <p:sp>
        <p:nvSpPr>
          <p:cNvPr id="2" name="Rectangle 1"/>
          <p:cNvSpPr/>
          <p:nvPr/>
        </p:nvSpPr>
        <p:spPr>
          <a:xfrm>
            <a:off x="1180031" y="490895"/>
            <a:ext cx="6392237" cy="923330"/>
          </a:xfrm>
          <a:prstGeom prst="rect">
            <a:avLst/>
          </a:prstGeom>
        </p:spPr>
        <p:txBody>
          <a:bodyPr wrap="square">
            <a:spAutoFit/>
          </a:bodyPr>
          <a:lstStyle/>
          <a:p>
            <a:r>
              <a:rPr lang="en-AU" dirty="0" smtClean="0"/>
              <a:t>Earth jurisprudence calls for </a:t>
            </a:r>
            <a:r>
              <a:rPr lang="en-AU" dirty="0"/>
              <a:t>us to </a:t>
            </a:r>
            <a:r>
              <a:rPr lang="en-AU" dirty="0" smtClean="0"/>
              <a:t>examine the root causes of the current crisis and shift </a:t>
            </a:r>
            <a:r>
              <a:rPr lang="en-AU" dirty="0"/>
              <a:t>all our </a:t>
            </a:r>
            <a:r>
              <a:rPr lang="en-AU" b="1" dirty="0"/>
              <a:t>governance systems </a:t>
            </a:r>
            <a:r>
              <a:rPr lang="en-AU" dirty="0" smtClean="0"/>
              <a:t>from human centred to Earth centred </a:t>
            </a:r>
            <a:endParaRPr lang="en-AU" dirty="0"/>
          </a:p>
        </p:txBody>
      </p:sp>
    </p:spTree>
    <p:extLst>
      <p:ext uri="{BB962C8B-B14F-4D97-AF65-F5344CB8AC3E}">
        <p14:creationId xmlns:p14="http://schemas.microsoft.com/office/powerpoint/2010/main" val="25532713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276872"/>
            <a:ext cx="7772400" cy="1829761"/>
          </a:xfrm>
        </p:spPr>
        <p:txBody>
          <a:bodyPr>
            <a:normAutofit fontScale="90000"/>
          </a:bodyPr>
          <a:lstStyle/>
          <a:p>
            <a:r>
              <a:rPr lang="en-AU" dirty="0"/>
              <a:t>Shifting to Earth centred law and governance means </a:t>
            </a:r>
            <a:r>
              <a:rPr lang="en-AU" dirty="0" smtClean="0"/>
              <a:t/>
            </a:r>
            <a:br>
              <a:rPr lang="en-AU" dirty="0" smtClean="0"/>
            </a:br>
            <a:r>
              <a:rPr lang="en-AU" dirty="0" smtClean="0"/>
              <a:t>we </a:t>
            </a:r>
            <a:r>
              <a:rPr lang="en-AU" dirty="0"/>
              <a:t>need to ‘shift’ </a:t>
            </a:r>
            <a:r>
              <a:rPr lang="en-AU" dirty="0" smtClean="0"/>
              <a:t>our  </a:t>
            </a:r>
            <a:r>
              <a:rPr lang="en-AU" dirty="0"/>
              <a:t>economic </a:t>
            </a:r>
            <a:r>
              <a:rPr lang="en-AU" dirty="0" smtClean="0"/>
              <a:t>system too</a:t>
            </a:r>
            <a:endParaRPr lang="en-AU" dirty="0"/>
          </a:p>
        </p:txBody>
      </p:sp>
    </p:spTree>
    <p:extLst>
      <p:ext uri="{BB962C8B-B14F-4D97-AF65-F5344CB8AC3E}">
        <p14:creationId xmlns:p14="http://schemas.microsoft.com/office/powerpoint/2010/main" val="39490326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AU" b="1" dirty="0" smtClean="0"/>
              <a:t>“AELA recognises </a:t>
            </a:r>
            <a:r>
              <a:rPr lang="en-AU" b="1" dirty="0"/>
              <a:t>the fundamental role that the dominant economic system plays in supporting the destruction of the natural world.  We also recognise the role that our legal system plays in creating, perpetuating and potentially challenging, this economic system.</a:t>
            </a:r>
          </a:p>
          <a:p>
            <a:r>
              <a:rPr lang="en-AU" dirty="0"/>
              <a:t>We are working collaboratively with economic experts and community advocates, to promote analysis, understanding and responses to the current flawed economic system that dominates human activity and drives the deterioration of the Earth community.  </a:t>
            </a:r>
            <a:r>
              <a:rPr lang="en-AU" b="1" dirty="0">
                <a:solidFill>
                  <a:srgbClr val="FF0000"/>
                </a:solidFill>
              </a:rPr>
              <a:t>We are particularly keen to support the creation of small scale, community building economic alternatives that nurture human societies and the wider Earth community; this is one of the reasons we’re supporting the sharing economy in Australia by facilitating the </a:t>
            </a:r>
            <a:r>
              <a:rPr lang="en-AU" b="1" dirty="0">
                <a:solidFill>
                  <a:srgbClr val="FF0000"/>
                </a:solidFill>
                <a:hlinkClick r:id="rId2"/>
              </a:rPr>
              <a:t>Australian Sharing Law Network </a:t>
            </a:r>
            <a:r>
              <a:rPr lang="en-AU" b="1" dirty="0">
                <a:solidFill>
                  <a:srgbClr val="FF0000"/>
                </a:solidFill>
              </a:rPr>
              <a:t>and developing the Australian Handbook for Sharing Law and Earth Friendly Governance</a:t>
            </a:r>
            <a:r>
              <a:rPr lang="en-AU" b="1" dirty="0" smtClean="0">
                <a:solidFill>
                  <a:srgbClr val="FF0000"/>
                </a:solidFill>
              </a:rPr>
              <a:t>.”</a:t>
            </a:r>
            <a:endParaRPr lang="en-AU" b="1" dirty="0">
              <a:solidFill>
                <a:srgbClr val="FF0000"/>
              </a:solidFill>
            </a:endParaRPr>
          </a:p>
          <a:p>
            <a:endParaRPr lang="en-AU" dirty="0"/>
          </a:p>
        </p:txBody>
      </p:sp>
      <p:sp>
        <p:nvSpPr>
          <p:cNvPr id="3" name="Title 2"/>
          <p:cNvSpPr>
            <a:spLocks noGrp="1"/>
          </p:cNvSpPr>
          <p:nvPr>
            <p:ph type="title"/>
          </p:nvPr>
        </p:nvSpPr>
        <p:spPr/>
        <p:txBody>
          <a:bodyPr>
            <a:normAutofit/>
          </a:bodyPr>
          <a:lstStyle/>
          <a:p>
            <a:r>
              <a:rPr lang="en-AU" dirty="0" smtClean="0"/>
              <a:t>From AELA’s website:</a:t>
            </a:r>
            <a:endParaRPr lang="en-AU" dirty="0"/>
          </a:p>
        </p:txBody>
      </p:sp>
    </p:spTree>
    <p:extLst>
      <p:ext uri="{BB962C8B-B14F-4D97-AF65-F5344CB8AC3E}">
        <p14:creationId xmlns:p14="http://schemas.microsoft.com/office/powerpoint/2010/main" val="25244743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AU" dirty="0">
                <a:solidFill>
                  <a:schemeClr val="bg2">
                    <a:lumMod val="50000"/>
                  </a:schemeClr>
                </a:solidFill>
              </a:rPr>
              <a:t>The </a:t>
            </a:r>
            <a:r>
              <a:rPr lang="en-AU" b="1" dirty="0">
                <a:solidFill>
                  <a:schemeClr val="bg2">
                    <a:lumMod val="50000"/>
                  </a:schemeClr>
                </a:solidFill>
              </a:rPr>
              <a:t>Sharing Economy</a:t>
            </a:r>
            <a:r>
              <a:rPr lang="en-AU" dirty="0">
                <a:solidFill>
                  <a:schemeClr val="bg2">
                    <a:lumMod val="50000"/>
                  </a:schemeClr>
                </a:solidFill>
              </a:rPr>
              <a:t> </a:t>
            </a:r>
            <a:r>
              <a:rPr lang="en-AU" dirty="0" smtClean="0">
                <a:solidFill>
                  <a:schemeClr val="bg2">
                    <a:lumMod val="50000"/>
                  </a:schemeClr>
                </a:solidFill>
              </a:rPr>
              <a:t> (</a:t>
            </a:r>
            <a:r>
              <a:rPr lang="en-AU" dirty="0">
                <a:solidFill>
                  <a:schemeClr val="bg2">
                    <a:lumMod val="50000"/>
                  </a:schemeClr>
                </a:solidFill>
              </a:rPr>
              <a:t>sometimes also referred to as the </a:t>
            </a:r>
            <a:r>
              <a:rPr lang="en-AU" dirty="0" smtClean="0">
                <a:solidFill>
                  <a:schemeClr val="bg2">
                    <a:lumMod val="50000"/>
                  </a:schemeClr>
                </a:solidFill>
              </a:rPr>
              <a:t>peer-to-peer </a:t>
            </a:r>
            <a:r>
              <a:rPr lang="en-AU" b="1" dirty="0" smtClean="0">
                <a:solidFill>
                  <a:schemeClr val="bg2">
                    <a:lumMod val="50000"/>
                  </a:schemeClr>
                </a:solidFill>
              </a:rPr>
              <a:t>economy</a:t>
            </a:r>
            <a:r>
              <a:rPr lang="en-AU" dirty="0" smtClean="0">
                <a:solidFill>
                  <a:schemeClr val="bg2">
                    <a:lumMod val="50000"/>
                  </a:schemeClr>
                </a:solidFill>
              </a:rPr>
              <a:t>, </a:t>
            </a:r>
            <a:r>
              <a:rPr lang="en-AU" dirty="0">
                <a:solidFill>
                  <a:schemeClr val="bg2">
                    <a:lumMod val="50000"/>
                  </a:schemeClr>
                </a:solidFill>
              </a:rPr>
              <a:t>collaborative </a:t>
            </a:r>
            <a:r>
              <a:rPr lang="en-AU" b="1" dirty="0">
                <a:solidFill>
                  <a:schemeClr val="bg2">
                    <a:lumMod val="50000"/>
                  </a:schemeClr>
                </a:solidFill>
              </a:rPr>
              <a:t>economy</a:t>
            </a:r>
            <a:r>
              <a:rPr lang="en-AU" dirty="0">
                <a:solidFill>
                  <a:schemeClr val="bg2">
                    <a:lumMod val="50000"/>
                  </a:schemeClr>
                </a:solidFill>
              </a:rPr>
              <a:t>, collaborative consumption) is a socio-economic system built around the </a:t>
            </a:r>
            <a:r>
              <a:rPr lang="en-AU" b="1" dirty="0">
                <a:solidFill>
                  <a:schemeClr val="bg2">
                    <a:lumMod val="50000"/>
                  </a:schemeClr>
                </a:solidFill>
              </a:rPr>
              <a:t>sharing</a:t>
            </a:r>
            <a:r>
              <a:rPr lang="en-AU" dirty="0">
                <a:solidFill>
                  <a:schemeClr val="bg2">
                    <a:lumMod val="50000"/>
                  </a:schemeClr>
                </a:solidFill>
              </a:rPr>
              <a:t> of human and physical assets</a:t>
            </a:r>
            <a:r>
              <a:rPr lang="en-AU" dirty="0" smtClean="0">
                <a:solidFill>
                  <a:schemeClr val="bg2">
                    <a:lumMod val="50000"/>
                  </a:schemeClr>
                </a:solidFill>
              </a:rPr>
              <a:t>.</a:t>
            </a:r>
          </a:p>
          <a:p>
            <a:r>
              <a:rPr lang="en-AU" dirty="0" smtClean="0"/>
              <a:t>Increase community connections, self reliance, ‘social capital’</a:t>
            </a:r>
          </a:p>
          <a:p>
            <a:r>
              <a:rPr lang="en-AU" dirty="0" smtClean="0"/>
              <a:t>Increase community scale economies</a:t>
            </a:r>
          </a:p>
          <a:p>
            <a:r>
              <a:rPr lang="en-AU" dirty="0" smtClean="0"/>
              <a:t>Decrease </a:t>
            </a:r>
            <a:r>
              <a:rPr lang="en-AU" dirty="0"/>
              <a:t>living costs </a:t>
            </a:r>
          </a:p>
          <a:p>
            <a:r>
              <a:rPr lang="en-AU" dirty="0" smtClean="0"/>
              <a:t>Decrease </a:t>
            </a:r>
            <a:r>
              <a:rPr lang="en-AU" dirty="0"/>
              <a:t>resource </a:t>
            </a:r>
            <a:r>
              <a:rPr lang="en-AU" dirty="0" smtClean="0"/>
              <a:t>use (reduce consumption)</a:t>
            </a:r>
          </a:p>
          <a:p>
            <a:endParaRPr lang="en-AU" dirty="0"/>
          </a:p>
        </p:txBody>
      </p:sp>
      <p:sp>
        <p:nvSpPr>
          <p:cNvPr id="3" name="Title 2"/>
          <p:cNvSpPr>
            <a:spLocks noGrp="1"/>
          </p:cNvSpPr>
          <p:nvPr>
            <p:ph type="title"/>
          </p:nvPr>
        </p:nvSpPr>
        <p:spPr/>
        <p:txBody>
          <a:bodyPr>
            <a:normAutofit fontScale="90000"/>
          </a:bodyPr>
          <a:lstStyle/>
          <a:p>
            <a:r>
              <a:rPr lang="en-AU" dirty="0" smtClean="0"/>
              <a:t>The sharing or ‘collaborative’ economy</a:t>
            </a:r>
            <a:endParaRPr lang="en-AU" dirty="0"/>
          </a:p>
        </p:txBody>
      </p:sp>
    </p:spTree>
    <p:extLst>
      <p:ext uri="{BB962C8B-B14F-4D97-AF65-F5344CB8AC3E}">
        <p14:creationId xmlns:p14="http://schemas.microsoft.com/office/powerpoint/2010/main" val="20981101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539960"/>
          </a:xfrm>
        </p:spPr>
        <p:txBody>
          <a:bodyPr>
            <a:normAutofit fontScale="85000" lnSpcReduction="10000"/>
          </a:bodyPr>
          <a:lstStyle/>
          <a:p>
            <a:r>
              <a:rPr lang="en-US" dirty="0" smtClean="0"/>
              <a:t>SELC </a:t>
            </a:r>
            <a:r>
              <a:rPr lang="en-US" dirty="0"/>
              <a:t>cultivates a new legal landscape that supports community resilience and grassroots economic empowerment. They provide essential legal tools so communities everywhere can develop their own sustainable sources of food, housing, energy, jobs, and other vital aspects of a thriving community.</a:t>
            </a:r>
            <a:endParaRPr lang="en-AU" dirty="0"/>
          </a:p>
          <a:p>
            <a:r>
              <a:rPr lang="en-AU" dirty="0" smtClean="0"/>
              <a:t>Four areas </a:t>
            </a:r>
          </a:p>
          <a:p>
            <a:pPr lvl="1"/>
            <a:r>
              <a:rPr lang="en-US" dirty="0"/>
              <a:t>1) </a:t>
            </a:r>
            <a:r>
              <a:rPr lang="en-US" b="1" dirty="0"/>
              <a:t>Shareable Transportation</a:t>
            </a:r>
            <a:endParaRPr lang="en-AU" dirty="0"/>
          </a:p>
          <a:p>
            <a:pPr lvl="1"/>
            <a:r>
              <a:rPr lang="en-US" dirty="0"/>
              <a:t>2) </a:t>
            </a:r>
            <a:r>
              <a:rPr lang="en-US" b="1" dirty="0"/>
              <a:t>Food and the Sharing Economy</a:t>
            </a:r>
            <a:endParaRPr lang="en-AU" dirty="0"/>
          </a:p>
          <a:p>
            <a:pPr lvl="1"/>
            <a:r>
              <a:rPr lang="en-US" dirty="0"/>
              <a:t>3) </a:t>
            </a:r>
            <a:r>
              <a:rPr lang="en-US" b="1" dirty="0"/>
              <a:t>Shareable Housing</a:t>
            </a:r>
            <a:endParaRPr lang="en-AU" dirty="0"/>
          </a:p>
          <a:p>
            <a:pPr lvl="1"/>
            <a:r>
              <a:rPr lang="en-US" dirty="0"/>
              <a:t>4) </a:t>
            </a:r>
            <a:r>
              <a:rPr lang="en-US" b="1" dirty="0"/>
              <a:t>Job Creation and the Sharing </a:t>
            </a:r>
            <a:r>
              <a:rPr lang="en-US" b="1" dirty="0" smtClean="0"/>
              <a:t>Economy</a:t>
            </a:r>
          </a:p>
          <a:p>
            <a:r>
              <a:rPr lang="en-US" dirty="0" smtClean="0"/>
              <a:t>Focus on building co-operatives – see them as the best </a:t>
            </a:r>
            <a:r>
              <a:rPr lang="en-US" dirty="0" err="1" smtClean="0"/>
              <a:t>organisational</a:t>
            </a:r>
            <a:r>
              <a:rPr lang="en-US" dirty="0" smtClean="0"/>
              <a:t> model for participative democracy</a:t>
            </a:r>
            <a:endParaRPr lang="en-AU" dirty="0"/>
          </a:p>
          <a:p>
            <a:endParaRPr lang="en-AU" dirty="0"/>
          </a:p>
        </p:txBody>
      </p:sp>
      <p:sp>
        <p:nvSpPr>
          <p:cNvPr id="3" name="Title 2"/>
          <p:cNvSpPr>
            <a:spLocks noGrp="1"/>
          </p:cNvSpPr>
          <p:nvPr>
            <p:ph type="title"/>
          </p:nvPr>
        </p:nvSpPr>
        <p:spPr/>
        <p:txBody>
          <a:bodyPr>
            <a:normAutofit fontScale="90000"/>
          </a:bodyPr>
          <a:lstStyle/>
          <a:p>
            <a:r>
              <a:rPr lang="en-AU" dirty="0" smtClean="0"/>
              <a:t>Inspiration – Sustainable Economies Law </a:t>
            </a:r>
            <a:r>
              <a:rPr lang="en-AU" dirty="0" err="1" smtClean="0"/>
              <a:t>Center</a:t>
            </a:r>
            <a:r>
              <a:rPr lang="en-AU" dirty="0" smtClean="0"/>
              <a:t> (US)</a:t>
            </a:r>
            <a:endParaRPr lang="en-AU" dirty="0"/>
          </a:p>
        </p:txBody>
      </p:sp>
    </p:spTree>
    <p:extLst>
      <p:ext uri="{BB962C8B-B14F-4D97-AF65-F5344CB8AC3E}">
        <p14:creationId xmlns:p14="http://schemas.microsoft.com/office/powerpoint/2010/main" val="2172662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Content Placeholder 11"/>
          <p:cNvPicPr>
            <a:picLocks noGrp="1" noChangeAspect="1"/>
          </p:cNvPicPr>
          <p:nvPr>
            <p:ph sz="quarter" idx="4"/>
          </p:nvPr>
        </p:nvPicPr>
        <p:blipFill>
          <a:blip r:embed="rId2" cstate="print">
            <a:extLst>
              <a:ext uri="{28A0092B-C50C-407E-A947-70E740481C1C}">
                <a14:useLocalDpi xmlns:a14="http://schemas.microsoft.com/office/drawing/2010/main" val="0"/>
              </a:ext>
            </a:extLst>
          </a:blip>
          <a:stretch>
            <a:fillRect/>
          </a:stretch>
        </p:blipFill>
        <p:spPr>
          <a:xfrm>
            <a:off x="5076056" y="620688"/>
            <a:ext cx="3404171" cy="5120528"/>
          </a:xfrm>
        </p:spPr>
      </p:pic>
      <p:pic>
        <p:nvPicPr>
          <p:cNvPr id="11" name="Content Placeholder 9"/>
          <p:cNvPicPr>
            <a:picLocks noGrp="1" noChangeAspect="1"/>
          </p:cNvPicPr>
          <p:nvPr>
            <p:ph sz="quarter" idx="2"/>
          </p:nvPr>
        </p:nvPicPr>
        <p:blipFill>
          <a:blip r:embed="rId3">
            <a:extLst>
              <a:ext uri="{28A0092B-C50C-407E-A947-70E740481C1C}">
                <a14:useLocalDpi xmlns:a14="http://schemas.microsoft.com/office/drawing/2010/main" val="0"/>
              </a:ext>
            </a:extLst>
          </a:blip>
          <a:stretch>
            <a:fillRect/>
          </a:stretch>
        </p:blipFill>
        <p:spPr>
          <a:xfrm>
            <a:off x="1043608" y="1124744"/>
            <a:ext cx="3288651" cy="4216220"/>
          </a:xfrm>
        </p:spPr>
      </p:pic>
    </p:spTree>
    <p:extLst>
      <p:ext uri="{BB962C8B-B14F-4D97-AF65-F5344CB8AC3E}">
        <p14:creationId xmlns:p14="http://schemas.microsoft.com/office/powerpoint/2010/main" val="4134344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AU" dirty="0" smtClean="0"/>
              <a:t>Australian Earth Laws Alliance</a:t>
            </a:r>
          </a:p>
          <a:p>
            <a:r>
              <a:rPr lang="en-AU" dirty="0" smtClean="0"/>
              <a:t>UNSW - Professor </a:t>
            </a:r>
            <a:r>
              <a:rPr lang="en-AU" dirty="0"/>
              <a:t>Bronwen Morgan, </a:t>
            </a:r>
            <a:endParaRPr lang="en-AU" dirty="0" smtClean="0"/>
          </a:p>
          <a:p>
            <a:r>
              <a:rPr lang="en-AU" dirty="0" smtClean="0"/>
              <a:t>University of Melbourne, new clinic - Brad </a:t>
            </a:r>
            <a:r>
              <a:rPr lang="en-AU" dirty="0"/>
              <a:t>Jessup, </a:t>
            </a:r>
            <a:endParaRPr lang="en-AU" dirty="0" smtClean="0"/>
          </a:p>
          <a:p>
            <a:r>
              <a:rPr lang="en-AU" dirty="0" smtClean="0"/>
              <a:t>Environmental Justice Australia (formerly EDO Victoria) – Brendan </a:t>
            </a:r>
            <a:r>
              <a:rPr lang="en-AU" dirty="0" err="1" smtClean="0"/>
              <a:t>Sydes</a:t>
            </a:r>
            <a:endParaRPr lang="en-AU" dirty="0" smtClean="0"/>
          </a:p>
          <a:p>
            <a:r>
              <a:rPr lang="en-AU" dirty="0" smtClean="0"/>
              <a:t>Strategies to create legal clinics and services along similar lines as SELC</a:t>
            </a:r>
          </a:p>
          <a:p>
            <a:r>
              <a:rPr lang="en-AU" dirty="0" smtClean="0">
                <a:sym typeface="Wingdings" panose="05000000000000000000" pitchFamily="2" charset="2"/>
              </a:rPr>
              <a:t>We welcome your ideas, suggestions, questions</a:t>
            </a:r>
            <a:endParaRPr lang="en-AU" dirty="0"/>
          </a:p>
        </p:txBody>
      </p:sp>
      <p:sp>
        <p:nvSpPr>
          <p:cNvPr id="3" name="Title 2"/>
          <p:cNvSpPr>
            <a:spLocks noGrp="1"/>
          </p:cNvSpPr>
          <p:nvPr>
            <p:ph type="title"/>
          </p:nvPr>
        </p:nvSpPr>
        <p:spPr/>
        <p:txBody>
          <a:bodyPr/>
          <a:lstStyle/>
          <a:p>
            <a:r>
              <a:rPr lang="en-AU" dirty="0" smtClean="0"/>
              <a:t>Australian Sharing Law Network</a:t>
            </a:r>
            <a:endParaRPr lang="en-AU" dirty="0"/>
          </a:p>
        </p:txBody>
      </p:sp>
    </p:spTree>
    <p:extLst>
      <p:ext uri="{BB962C8B-B14F-4D97-AF65-F5344CB8AC3E}">
        <p14:creationId xmlns:p14="http://schemas.microsoft.com/office/powerpoint/2010/main" val="492078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AU" dirty="0" smtClean="0"/>
              <a:t>The </a:t>
            </a:r>
            <a:r>
              <a:rPr lang="en-AU" dirty="0"/>
              <a:t>Handbook will aim to provide an up-to-date overview of legal frameworks for creating effective organisational governance, and for nurturing sharing projects in Australia.  </a:t>
            </a:r>
            <a:endParaRPr lang="en-AU" dirty="0" smtClean="0"/>
          </a:p>
          <a:p>
            <a:r>
              <a:rPr lang="en-AU" dirty="0" smtClean="0"/>
              <a:t>The </a:t>
            </a:r>
            <a:r>
              <a:rPr lang="en-AU" dirty="0"/>
              <a:t>Handbook will be particularly focussed on assisting grass roots, Earth friendly organisations who work to support people and planet.  </a:t>
            </a:r>
            <a:endParaRPr lang="en-AU" dirty="0" smtClean="0"/>
          </a:p>
          <a:p>
            <a:r>
              <a:rPr lang="en-AU" dirty="0" smtClean="0"/>
              <a:t>Part </a:t>
            </a:r>
            <a:r>
              <a:rPr lang="en-AU" dirty="0"/>
              <a:t>1 of the Handbook will include sections on legal and organisational structures, financial and fundraising models, community building, handling conflict and managing burn out.  </a:t>
            </a:r>
            <a:endParaRPr lang="en-AU" dirty="0" smtClean="0"/>
          </a:p>
          <a:p>
            <a:r>
              <a:rPr lang="en-AU" dirty="0" smtClean="0"/>
              <a:t>Part </a:t>
            </a:r>
            <a:r>
              <a:rPr lang="en-AU" dirty="0"/>
              <a:t>2 of the Handbook will focus on legal frameworks for building sharing projects in Australia, and has been inspired by the fabulous work of Janelle Orsi and her team at the </a:t>
            </a:r>
            <a:r>
              <a:rPr lang="en-AU" u="sng" dirty="0">
                <a:hlinkClick r:id="rId2"/>
              </a:rPr>
              <a:t>Sustainable Economies Law Centre</a:t>
            </a:r>
            <a:r>
              <a:rPr lang="en-AU" dirty="0"/>
              <a:t> in California, and their book titled: ‘</a:t>
            </a:r>
            <a:r>
              <a:rPr lang="en-AU" u="sng" dirty="0">
                <a:hlinkClick r:id="rId3"/>
              </a:rPr>
              <a:t>Practicing Law in the Sharing Economy</a:t>
            </a:r>
            <a:r>
              <a:rPr lang="en-AU" dirty="0" smtClean="0"/>
              <a:t>’.</a:t>
            </a:r>
          </a:p>
        </p:txBody>
      </p:sp>
      <p:sp>
        <p:nvSpPr>
          <p:cNvPr id="3" name="Title 2"/>
          <p:cNvSpPr>
            <a:spLocks noGrp="1"/>
          </p:cNvSpPr>
          <p:nvPr>
            <p:ph type="title"/>
          </p:nvPr>
        </p:nvSpPr>
        <p:spPr/>
        <p:txBody>
          <a:bodyPr>
            <a:normAutofit fontScale="90000"/>
          </a:bodyPr>
          <a:lstStyle/>
          <a:p>
            <a:r>
              <a:rPr lang="en-AU" dirty="0" smtClean="0"/>
              <a:t>Australian Handbook for Sharing Law and Earth Friendly Governance</a:t>
            </a:r>
            <a:endParaRPr lang="en-AU" dirty="0"/>
          </a:p>
        </p:txBody>
      </p:sp>
    </p:spTree>
    <p:extLst>
      <p:ext uri="{BB962C8B-B14F-4D97-AF65-F5344CB8AC3E}">
        <p14:creationId xmlns:p14="http://schemas.microsoft.com/office/powerpoint/2010/main" val="621012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1216" y="620688"/>
            <a:ext cx="8229600" cy="1143000"/>
          </a:xfrm>
        </p:spPr>
        <p:txBody>
          <a:bodyPr>
            <a:normAutofit fontScale="90000"/>
          </a:bodyPr>
          <a:lstStyle/>
          <a:p>
            <a:r>
              <a:rPr lang="en-AU" dirty="0" smtClean="0"/>
              <a:t>Supporting Earth </a:t>
            </a:r>
            <a:r>
              <a:rPr lang="en-AU" dirty="0"/>
              <a:t>F</a:t>
            </a:r>
            <a:r>
              <a:rPr lang="en-AU" dirty="0" smtClean="0"/>
              <a:t>riendly Organisations</a:t>
            </a:r>
            <a:br>
              <a:rPr lang="en-AU" dirty="0" smtClean="0"/>
            </a:br>
            <a:endParaRPr lang="en-AU" dirty="0"/>
          </a:p>
        </p:txBody>
      </p:sp>
      <p:pic>
        <p:nvPicPr>
          <p:cNvPr id="13" name="Pictur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16016" y="2204864"/>
            <a:ext cx="3856296" cy="2880320"/>
          </a:xfrm>
          <a:prstGeom prst="rect">
            <a:avLst/>
          </a:prstGeom>
        </p:spPr>
      </p:pic>
      <p:sp>
        <p:nvSpPr>
          <p:cNvPr id="4" name="Content Placeholder 3"/>
          <p:cNvSpPr>
            <a:spLocks noGrp="1"/>
          </p:cNvSpPr>
          <p:nvPr>
            <p:ph sz="quarter" idx="2"/>
          </p:nvPr>
        </p:nvSpPr>
        <p:spPr>
          <a:xfrm>
            <a:off x="467544" y="1772816"/>
            <a:ext cx="4040188" cy="4793018"/>
          </a:xfrm>
        </p:spPr>
        <p:txBody>
          <a:bodyPr>
            <a:normAutofit fontScale="77500" lnSpcReduction="20000"/>
          </a:bodyPr>
          <a:lstStyle/>
          <a:p>
            <a:r>
              <a:rPr lang="en-AU" dirty="0" smtClean="0"/>
              <a:t>We’re looking forward to trialling ‘Legal Cafes’ in Brisbane from August onwards, to provide tailored information around specific legal issues</a:t>
            </a:r>
          </a:p>
          <a:p>
            <a:r>
              <a:rPr lang="en-AU" dirty="0" smtClean="0"/>
              <a:t>More information about this in the next session</a:t>
            </a:r>
            <a:r>
              <a:rPr lang="en-AU" dirty="0" smtClean="0"/>
              <a:t>!</a:t>
            </a:r>
          </a:p>
          <a:p>
            <a:r>
              <a:rPr lang="en-AU" dirty="0" smtClean="0"/>
              <a:t>This is part of our effort to develop legal and governance services dedicated to Earth Friendly organisations</a:t>
            </a:r>
            <a:endParaRPr lang="en-AU" dirty="0" smtClean="0"/>
          </a:p>
          <a:p>
            <a:endParaRPr lang="en-AU" dirty="0"/>
          </a:p>
          <a:p>
            <a:r>
              <a:rPr lang="en-AU" dirty="0" smtClean="0">
                <a:sym typeface="Wingdings" panose="05000000000000000000" pitchFamily="2" charset="2"/>
              </a:rPr>
              <a:t>AELA invites everyone to share your views with us, about what types of legal and governance support will help your group, network and organisation</a:t>
            </a:r>
            <a:endParaRPr lang="en-AU" dirty="0"/>
          </a:p>
        </p:txBody>
      </p:sp>
    </p:spTree>
    <p:extLst>
      <p:ext uri="{BB962C8B-B14F-4D97-AF65-F5344CB8AC3E}">
        <p14:creationId xmlns:p14="http://schemas.microsoft.com/office/powerpoint/2010/main" val="42718619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AU" dirty="0" smtClean="0"/>
              <a:t>AELA’s inspiration –deep ecology and the interconnectedness of the Earth community</a:t>
            </a:r>
          </a:p>
          <a:p>
            <a:r>
              <a:rPr lang="en-AU" dirty="0" smtClean="0"/>
              <a:t>Why we’re committed to strengthening Earth friendly organisations, through legal and governance support</a:t>
            </a:r>
          </a:p>
          <a:p>
            <a:r>
              <a:rPr lang="en-AU" dirty="0" smtClean="0"/>
              <a:t>The Australian Sharing Law Network </a:t>
            </a:r>
          </a:p>
          <a:p>
            <a:r>
              <a:rPr lang="en-AU" dirty="0" smtClean="0"/>
              <a:t>The Australian Handbook for Sharing Law and Earth Friendly Governance</a:t>
            </a:r>
            <a:endParaRPr lang="en-AU" dirty="0"/>
          </a:p>
        </p:txBody>
      </p:sp>
      <p:sp>
        <p:nvSpPr>
          <p:cNvPr id="3" name="Title 2"/>
          <p:cNvSpPr>
            <a:spLocks noGrp="1"/>
          </p:cNvSpPr>
          <p:nvPr>
            <p:ph type="title"/>
          </p:nvPr>
        </p:nvSpPr>
        <p:spPr/>
        <p:txBody>
          <a:bodyPr/>
          <a:lstStyle/>
          <a:p>
            <a:r>
              <a:rPr lang="en-AU" dirty="0" smtClean="0"/>
              <a:t>This presentation</a:t>
            </a:r>
            <a:endParaRPr lang="en-AU" dirty="0"/>
          </a:p>
        </p:txBody>
      </p:sp>
    </p:spTree>
    <p:extLst>
      <p:ext uri="{BB962C8B-B14F-4D97-AF65-F5344CB8AC3E}">
        <p14:creationId xmlns:p14="http://schemas.microsoft.com/office/powerpoint/2010/main" val="25562965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endParaRPr lang="en-AU" dirty="0"/>
          </a:p>
        </p:txBody>
      </p:sp>
      <p:pic>
        <p:nvPicPr>
          <p:cNvPr id="9" name="Content Placeholder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404663"/>
            <a:ext cx="7931224" cy="5511359"/>
          </a:xfrm>
          <a:prstGeom prst="rect">
            <a:avLst/>
          </a:prstGeom>
        </p:spPr>
      </p:pic>
    </p:spTree>
    <p:extLst>
      <p:ext uri="{BB962C8B-B14F-4D97-AF65-F5344CB8AC3E}">
        <p14:creationId xmlns:p14="http://schemas.microsoft.com/office/powerpoint/2010/main" val="29474322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AU" dirty="0" smtClean="0"/>
              <a:t>AELA’s inspiration</a:t>
            </a:r>
            <a:endParaRPr lang="en-AU" dirty="0"/>
          </a:p>
        </p:txBody>
      </p:sp>
      <p:sp>
        <p:nvSpPr>
          <p:cNvPr id="5" name="Subtitle 4"/>
          <p:cNvSpPr>
            <a:spLocks noGrp="1"/>
          </p:cNvSpPr>
          <p:nvPr>
            <p:ph type="subTitle" idx="1"/>
          </p:nvPr>
        </p:nvSpPr>
        <p:spPr/>
        <p:txBody>
          <a:bodyPr/>
          <a:lstStyle/>
          <a:p>
            <a:endParaRPr lang="en-AU"/>
          </a:p>
        </p:txBody>
      </p:sp>
    </p:spTree>
    <p:extLst>
      <p:ext uri="{BB962C8B-B14F-4D97-AF65-F5344CB8AC3E}">
        <p14:creationId xmlns:p14="http://schemas.microsoft.com/office/powerpoint/2010/main" val="114319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earth-planet"/>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1028700" y="2143919"/>
            <a:ext cx="2895600" cy="3200400"/>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4"/>
          <p:cNvSpPr>
            <a:spLocks noGrp="1"/>
          </p:cNvSpPr>
          <p:nvPr>
            <p:ph sz="half" idx="2"/>
          </p:nvPr>
        </p:nvSpPr>
        <p:spPr/>
        <p:txBody>
          <a:bodyPr>
            <a:normAutofit fontScale="92500" lnSpcReduction="10000"/>
          </a:bodyPr>
          <a:lstStyle/>
          <a:p>
            <a:pPr>
              <a:lnSpc>
                <a:spcPct val="80000"/>
              </a:lnSpc>
              <a:buFont typeface="Wingdings" pitchFamily="2" charset="2"/>
              <a:buNone/>
            </a:pPr>
            <a:r>
              <a:rPr lang="en-AU" sz="2200" dirty="0" smtClean="0"/>
              <a:t> </a:t>
            </a:r>
            <a:r>
              <a:rPr lang="en-AU" sz="2200" dirty="0" smtClean="0"/>
              <a:t>Our starting point is the ecological crisis</a:t>
            </a:r>
          </a:p>
          <a:p>
            <a:pPr>
              <a:lnSpc>
                <a:spcPct val="80000"/>
              </a:lnSpc>
              <a:buFont typeface="Wingdings" pitchFamily="2" charset="2"/>
              <a:buNone/>
            </a:pPr>
            <a:endParaRPr lang="en-AU" sz="2200" dirty="0"/>
          </a:p>
          <a:p>
            <a:pPr>
              <a:lnSpc>
                <a:spcPct val="80000"/>
              </a:lnSpc>
              <a:buFont typeface="Wingdings" pitchFamily="2" charset="2"/>
              <a:buNone/>
            </a:pPr>
            <a:r>
              <a:rPr lang="en-AU" sz="2200" dirty="0" smtClean="0"/>
              <a:t> </a:t>
            </a:r>
            <a:r>
              <a:rPr lang="en-AU" sz="2200" dirty="0" smtClean="0">
                <a:latin typeface="Arial" pitchFamily="34" charset="0"/>
                <a:cs typeface="Arial" pitchFamily="34" charset="0"/>
              </a:rPr>
              <a:t>In </a:t>
            </a:r>
            <a:r>
              <a:rPr lang="en-AU" sz="2200" dirty="0">
                <a:latin typeface="Arial" pitchFamily="34" charset="0"/>
                <a:cs typeface="Arial" pitchFamily="34" charset="0"/>
              </a:rPr>
              <a:t>2005, a report </a:t>
            </a:r>
            <a:r>
              <a:rPr lang="en-AU" sz="2200" dirty="0" smtClean="0">
                <a:latin typeface="Arial" pitchFamily="34" charset="0"/>
                <a:cs typeface="Arial" pitchFamily="34" charset="0"/>
              </a:rPr>
              <a:t>compiled </a:t>
            </a:r>
            <a:r>
              <a:rPr lang="en-AU" sz="2200" dirty="0">
                <a:latin typeface="Arial" pitchFamily="34" charset="0"/>
                <a:cs typeface="Arial" pitchFamily="34" charset="0"/>
              </a:rPr>
              <a:t>by over 2000 scientists from ninety-five countries concluded that:</a:t>
            </a:r>
          </a:p>
          <a:p>
            <a:pPr>
              <a:lnSpc>
                <a:spcPct val="80000"/>
              </a:lnSpc>
            </a:pPr>
            <a:endParaRPr lang="en-AU" sz="2200" b="1" dirty="0">
              <a:latin typeface="Arial" pitchFamily="34" charset="0"/>
              <a:cs typeface="Arial" pitchFamily="34" charset="0"/>
            </a:endParaRPr>
          </a:p>
          <a:p>
            <a:pPr>
              <a:lnSpc>
                <a:spcPct val="80000"/>
              </a:lnSpc>
              <a:buFont typeface="Wingdings" pitchFamily="2" charset="2"/>
              <a:buNone/>
            </a:pPr>
            <a:r>
              <a:rPr lang="en-AU" sz="2200" b="1" dirty="0">
                <a:latin typeface="Arial" pitchFamily="34" charset="0"/>
                <a:cs typeface="Arial" pitchFamily="34" charset="0"/>
              </a:rPr>
              <a:t>	60% of global </a:t>
            </a:r>
            <a:r>
              <a:rPr lang="en-AU" sz="2200" b="1" dirty="0" smtClean="0">
                <a:latin typeface="Arial" pitchFamily="34" charset="0"/>
                <a:cs typeface="Arial" pitchFamily="34" charset="0"/>
              </a:rPr>
              <a:t>ecosystem services were </a:t>
            </a:r>
            <a:r>
              <a:rPr lang="en-AU" sz="2200" b="1" dirty="0">
                <a:latin typeface="Arial" pitchFamily="34" charset="0"/>
                <a:cs typeface="Arial" pitchFamily="34" charset="0"/>
              </a:rPr>
              <a:t>"being degraded or used unsustainably"</a:t>
            </a:r>
            <a:r>
              <a:rPr lang="en-AU" sz="2200" dirty="0">
                <a:latin typeface="Arial" pitchFamily="34" charset="0"/>
                <a:cs typeface="Arial" pitchFamily="34" charset="0"/>
              </a:rPr>
              <a:t> including fresh water, fisheries, air and water purification and the regulation of natural hazards and pests. </a:t>
            </a:r>
            <a:endParaRPr lang="en-AU" sz="2200" dirty="0" smtClean="0">
              <a:latin typeface="Arial" pitchFamily="34" charset="0"/>
              <a:cs typeface="Arial" pitchFamily="34" charset="0"/>
            </a:endParaRPr>
          </a:p>
          <a:p>
            <a:pPr>
              <a:lnSpc>
                <a:spcPct val="80000"/>
              </a:lnSpc>
              <a:buFont typeface="Wingdings" pitchFamily="2" charset="2"/>
              <a:buNone/>
            </a:pPr>
            <a:endParaRPr lang="en-AU" sz="2200" dirty="0">
              <a:latin typeface="Arial" pitchFamily="34" charset="0"/>
              <a:cs typeface="Arial" pitchFamily="34" charset="0"/>
            </a:endParaRPr>
          </a:p>
          <a:p>
            <a:pPr>
              <a:lnSpc>
                <a:spcPct val="80000"/>
              </a:lnSpc>
              <a:buFont typeface="Wingdings" pitchFamily="2" charset="2"/>
              <a:buNone/>
            </a:pPr>
            <a:r>
              <a:rPr lang="en-AU" sz="2200" dirty="0" smtClean="0">
                <a:latin typeface="Arial" pitchFamily="34" charset="0"/>
                <a:cs typeface="Arial" pitchFamily="34" charset="0"/>
              </a:rPr>
              <a:t>   (Millennium Ecosystem Assessment, 2005)</a:t>
            </a:r>
            <a:endParaRPr lang="en-AU" sz="2200" dirty="0">
              <a:latin typeface="Arial" pitchFamily="34" charset="0"/>
              <a:cs typeface="Arial" pitchFamily="34" charset="0"/>
            </a:endParaRPr>
          </a:p>
          <a:p>
            <a:endParaRPr lang="en-AU" dirty="0"/>
          </a:p>
        </p:txBody>
      </p:sp>
      <p:sp>
        <p:nvSpPr>
          <p:cNvPr id="2" name="Title 1"/>
          <p:cNvSpPr>
            <a:spLocks noGrp="1"/>
          </p:cNvSpPr>
          <p:nvPr>
            <p:ph type="title"/>
          </p:nvPr>
        </p:nvSpPr>
        <p:spPr/>
        <p:txBody>
          <a:bodyPr>
            <a:normAutofit/>
          </a:bodyPr>
          <a:lstStyle/>
          <a:p>
            <a:r>
              <a:rPr lang="en-AU" dirty="0" smtClean="0"/>
              <a:t>Ecological crisis</a:t>
            </a:r>
            <a:endParaRPr lang="en-AU" dirty="0"/>
          </a:p>
        </p:txBody>
      </p:sp>
    </p:spTree>
    <p:extLst>
      <p:ext uri="{BB962C8B-B14F-4D97-AF65-F5344CB8AC3E}">
        <p14:creationId xmlns:p14="http://schemas.microsoft.com/office/powerpoint/2010/main" val="42815607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AU" dirty="0" smtClean="0"/>
              <a:t>Consuming the Earth</a:t>
            </a:r>
            <a:endParaRPr lang="en-AU" dirty="0"/>
          </a:p>
        </p:txBody>
      </p:sp>
      <p:sp>
        <p:nvSpPr>
          <p:cNvPr id="2" name="Content Placeholder 1"/>
          <p:cNvSpPr>
            <a:spLocks noGrp="1"/>
          </p:cNvSpPr>
          <p:nvPr>
            <p:ph sz="quarter" idx="2"/>
          </p:nvPr>
        </p:nvSpPr>
        <p:spPr>
          <a:xfrm>
            <a:off x="457200" y="1444294"/>
            <a:ext cx="4040188" cy="4504986"/>
          </a:xfrm>
        </p:spPr>
        <p:txBody>
          <a:bodyPr>
            <a:normAutofit fontScale="77500" lnSpcReduction="20000"/>
          </a:bodyPr>
          <a:lstStyle/>
          <a:p>
            <a:r>
              <a:rPr lang="en-AU" dirty="0" smtClean="0"/>
              <a:t>We’re now using 1.5 earths</a:t>
            </a:r>
          </a:p>
          <a:p>
            <a:r>
              <a:rPr lang="en-AU" dirty="0" smtClean="0"/>
              <a:t>By 2030 we’ll need 2 earths</a:t>
            </a:r>
          </a:p>
          <a:p>
            <a:r>
              <a:rPr lang="en-AU" dirty="0" smtClean="0"/>
              <a:t>For the global population to live like North Americans, we’d need 4 planets</a:t>
            </a:r>
          </a:p>
          <a:p>
            <a:pPr lvl="1"/>
            <a:r>
              <a:rPr lang="en-AU" dirty="0" smtClean="0"/>
              <a:t>Global Footprint Network (2013)</a:t>
            </a:r>
          </a:p>
          <a:p>
            <a:pPr lvl="1"/>
            <a:endParaRPr lang="en-AU" dirty="0"/>
          </a:p>
          <a:p>
            <a:pPr lvl="1"/>
            <a:endParaRPr lang="en-AU" dirty="0" smtClean="0"/>
          </a:p>
          <a:p>
            <a:r>
              <a:rPr lang="en-AU" dirty="0" smtClean="0"/>
              <a:t>“Humanity has used more resources since 1950 than in all of previous human history”</a:t>
            </a:r>
          </a:p>
          <a:p>
            <a:pPr lvl="1"/>
            <a:r>
              <a:rPr lang="en-AU" dirty="0" smtClean="0"/>
              <a:t>In the now ‘classic’ book on consumption –</a:t>
            </a:r>
          </a:p>
          <a:p>
            <a:pPr lvl="1"/>
            <a:r>
              <a:rPr lang="en-AU" dirty="0" smtClean="0"/>
              <a:t>Alan </a:t>
            </a:r>
            <a:r>
              <a:rPr lang="en-AU" dirty="0" err="1" smtClean="0"/>
              <a:t>Durning</a:t>
            </a:r>
            <a:r>
              <a:rPr lang="en-AU" dirty="0" smtClean="0"/>
              <a:t> ‘How Much is Enough? The consumer society and the future of the earth’ (1992)</a:t>
            </a:r>
          </a:p>
          <a:p>
            <a:pPr lvl="1"/>
            <a:endParaRPr lang="en-AU" dirty="0"/>
          </a:p>
        </p:txBody>
      </p:sp>
      <p:sp>
        <p:nvSpPr>
          <p:cNvPr id="6" name="Content Placeholder 5"/>
          <p:cNvSpPr>
            <a:spLocks noGrp="1"/>
          </p:cNvSpPr>
          <p:nvPr>
            <p:ph sz="quarter" idx="4"/>
          </p:nvPr>
        </p:nvSpPr>
        <p:spPr/>
        <p:txBody>
          <a:bodyPr/>
          <a:lstStyle/>
          <a:p>
            <a:endParaRPr lang="en-AU"/>
          </a:p>
        </p:txBody>
      </p:sp>
      <p:pic>
        <p:nvPicPr>
          <p:cNvPr id="2050" name="Picture 2" descr="C:\Users\PC Owner\Pictures\1 AWLA\421288_10151742084004673_35089253_n[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7292" y="1484784"/>
            <a:ext cx="4152900" cy="45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32818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1481329"/>
            <a:ext cx="8229600" cy="3963896"/>
          </a:xfrm>
        </p:spPr>
        <p:txBody>
          <a:bodyPr>
            <a:normAutofit/>
          </a:bodyPr>
          <a:lstStyle/>
          <a:p>
            <a:r>
              <a:rPr lang="en-AU" b="1" dirty="0">
                <a:solidFill>
                  <a:srgbClr val="FF0000"/>
                </a:solidFill>
              </a:rPr>
              <a:t>Human influence on the climate system is clear, </a:t>
            </a:r>
            <a:r>
              <a:rPr lang="en-AU" dirty="0"/>
              <a:t>and recent anthropogenic emissions of greenhouse gases are the highest in history. Recent climate changes have had widespread impacts on human and natural systems. </a:t>
            </a:r>
            <a:endParaRPr lang="en-AU" dirty="0" smtClean="0"/>
          </a:p>
          <a:p>
            <a:r>
              <a:rPr lang="en-AU" b="1" dirty="0" smtClean="0">
                <a:solidFill>
                  <a:srgbClr val="FF0000"/>
                </a:solidFill>
              </a:rPr>
              <a:t>CO2 concentrations </a:t>
            </a:r>
            <a:r>
              <a:rPr lang="en-AU" b="1" dirty="0">
                <a:solidFill>
                  <a:srgbClr val="FF0000"/>
                </a:solidFill>
              </a:rPr>
              <a:t>have increased by 40% since pre-industrial times</a:t>
            </a:r>
            <a:r>
              <a:rPr lang="en-AU" b="1" dirty="0"/>
              <a:t>, </a:t>
            </a:r>
            <a:r>
              <a:rPr lang="en-AU" dirty="0"/>
              <a:t>primarily from fossil fuel </a:t>
            </a:r>
            <a:r>
              <a:rPr lang="en-AU" dirty="0" smtClean="0"/>
              <a:t>emissions </a:t>
            </a:r>
            <a:r>
              <a:rPr lang="en-AU" dirty="0"/>
              <a:t>and secondarily from net land use change emissions</a:t>
            </a:r>
            <a:r>
              <a:rPr lang="en-AU" dirty="0" smtClean="0"/>
              <a:t>.</a:t>
            </a:r>
          </a:p>
          <a:p>
            <a:endParaRPr lang="en-AU" dirty="0"/>
          </a:p>
        </p:txBody>
      </p:sp>
      <p:sp>
        <p:nvSpPr>
          <p:cNvPr id="4" name="Title 3"/>
          <p:cNvSpPr>
            <a:spLocks noGrp="1"/>
          </p:cNvSpPr>
          <p:nvPr>
            <p:ph type="title"/>
          </p:nvPr>
        </p:nvSpPr>
        <p:spPr/>
        <p:txBody>
          <a:bodyPr/>
          <a:lstStyle/>
          <a:p>
            <a:r>
              <a:rPr lang="en-AU" dirty="0" smtClean="0"/>
              <a:t>IPCC Synthesis </a:t>
            </a:r>
            <a:r>
              <a:rPr lang="en-AU" dirty="0"/>
              <a:t>Report </a:t>
            </a:r>
            <a:r>
              <a:rPr lang="en-AU" dirty="0" smtClean="0"/>
              <a:t>- 2014 </a:t>
            </a:r>
            <a:endParaRPr lang="en-AU" dirty="0"/>
          </a:p>
        </p:txBody>
      </p:sp>
      <p:sp>
        <p:nvSpPr>
          <p:cNvPr id="6" name="TextBox 5"/>
          <p:cNvSpPr txBox="1"/>
          <p:nvPr/>
        </p:nvSpPr>
        <p:spPr>
          <a:xfrm>
            <a:off x="1475656" y="5378903"/>
            <a:ext cx="7056784" cy="523220"/>
          </a:xfrm>
          <a:prstGeom prst="rect">
            <a:avLst/>
          </a:prstGeom>
          <a:noFill/>
        </p:spPr>
        <p:txBody>
          <a:bodyPr wrap="square" rtlCol="0">
            <a:spAutoFit/>
          </a:bodyPr>
          <a:lstStyle/>
          <a:p>
            <a:r>
              <a:rPr lang="en-AU" sz="1400" dirty="0" smtClean="0"/>
              <a:t>IPCC Assessment Report 2014</a:t>
            </a:r>
          </a:p>
          <a:p>
            <a:r>
              <a:rPr lang="en-AU" sz="1400" dirty="0"/>
              <a:t>http://www.ipcc.ch/pdf/assessment-report/ar5/syr/AR5_SYR_FINAL_SPM.pdf</a:t>
            </a:r>
          </a:p>
        </p:txBody>
      </p:sp>
    </p:spTree>
    <p:extLst>
      <p:ext uri="{BB962C8B-B14F-4D97-AF65-F5344CB8AC3E}">
        <p14:creationId xmlns:p14="http://schemas.microsoft.com/office/powerpoint/2010/main" val="1392216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AU" dirty="0" smtClean="0"/>
              <a:t>How can we respond to the ecological crisis?</a:t>
            </a:r>
            <a:endParaRPr lang="en-AU" dirty="0"/>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5776" y="1694183"/>
            <a:ext cx="5760640" cy="4689161"/>
          </a:xfrm>
          <a:prstGeom prst="rect">
            <a:avLst/>
          </a:prstGeom>
        </p:spPr>
      </p:pic>
    </p:spTree>
    <p:extLst>
      <p:ext uri="{BB962C8B-B14F-4D97-AF65-F5344CB8AC3E}">
        <p14:creationId xmlns:p14="http://schemas.microsoft.com/office/powerpoint/2010/main" val="37200737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AU" sz="3200" dirty="0" smtClean="0"/>
              <a:t>AELA is inspired by the work of Thomas Berry (1914-2009)</a:t>
            </a:r>
            <a:endParaRPr lang="en-AU" sz="3200" dirty="0"/>
          </a:p>
        </p:txBody>
      </p:sp>
      <p:sp>
        <p:nvSpPr>
          <p:cNvPr id="2" name="Content Placeholder 1"/>
          <p:cNvSpPr>
            <a:spLocks noGrp="1"/>
          </p:cNvSpPr>
          <p:nvPr>
            <p:ph sz="quarter" idx="2"/>
          </p:nvPr>
        </p:nvSpPr>
        <p:spPr>
          <a:xfrm>
            <a:off x="467544" y="1700808"/>
            <a:ext cx="4040188" cy="4937034"/>
          </a:xfrm>
        </p:spPr>
        <p:txBody>
          <a:bodyPr>
            <a:normAutofit/>
          </a:bodyPr>
          <a:lstStyle/>
          <a:p>
            <a:r>
              <a:rPr lang="en-AU" dirty="0" smtClean="0"/>
              <a:t>Coined the term ‘Earth Jurisprudence’</a:t>
            </a:r>
          </a:p>
          <a:p>
            <a:r>
              <a:rPr lang="en-AU" dirty="0" smtClean="0"/>
              <a:t>Wrote ‘The Universe Story’ with Brian </a:t>
            </a:r>
            <a:r>
              <a:rPr lang="en-AU" dirty="0" err="1" smtClean="0"/>
              <a:t>Swimme</a:t>
            </a:r>
            <a:endParaRPr lang="en-AU" dirty="0" smtClean="0"/>
          </a:p>
          <a:p>
            <a:r>
              <a:rPr lang="en-AU" dirty="0" smtClean="0"/>
              <a:t>- proposed that a deep understanding of the history and functioning of the universe is a necessary inspiration and guide for humanity</a:t>
            </a:r>
            <a:endParaRPr lang="en-AU" dirty="0" smtClean="0"/>
          </a:p>
          <a:p>
            <a:pPr lvl="1"/>
            <a:endParaRPr lang="en-AU" dirty="0"/>
          </a:p>
        </p:txBody>
      </p:sp>
      <p:pic>
        <p:nvPicPr>
          <p:cNvPr id="7" name="Content Placeholder 6" descr="http://lh3.ggpht.com/_vWeAxRP4NWg/SfeyXcy7inE/AAAAAAAAAMw/vTfxehyrxSU/s160-c/ThomasBerryPhotoAlbum.jpg">
            <a:hlinkClick r:id="rId2"/>
          </p:cNvPr>
          <p:cNvPicPr>
            <a:picLocks noGrp="1"/>
          </p:cNvPicPr>
          <p:nvPr>
            <p:ph sz="quarter" idx="4"/>
          </p:nvPr>
        </p:nvPicPr>
        <p:blipFill>
          <a:blip r:embed="rId3">
            <a:extLst>
              <a:ext uri="{28A0092B-C50C-407E-A947-70E740481C1C}">
                <a14:useLocalDpi xmlns:a14="http://schemas.microsoft.com/office/drawing/2010/main" val="0"/>
              </a:ext>
            </a:extLst>
          </a:blip>
          <a:stretch>
            <a:fillRect/>
          </a:stretch>
        </p:blipFill>
        <p:spPr bwMode="auto">
          <a:xfrm>
            <a:off x="5076056" y="1772816"/>
            <a:ext cx="3143944" cy="2980754"/>
          </a:xfrm>
          <a:prstGeom prst="rect">
            <a:avLst/>
          </a:prstGeom>
          <a:noFill/>
          <a:ln>
            <a:noFill/>
          </a:ln>
        </p:spPr>
      </p:pic>
      <p:sp>
        <p:nvSpPr>
          <p:cNvPr id="5" name="TextBox 4"/>
          <p:cNvSpPr txBox="1"/>
          <p:nvPr/>
        </p:nvSpPr>
        <p:spPr>
          <a:xfrm>
            <a:off x="5940152" y="5072816"/>
            <a:ext cx="1718740" cy="369332"/>
          </a:xfrm>
          <a:prstGeom prst="rect">
            <a:avLst/>
          </a:prstGeom>
          <a:noFill/>
        </p:spPr>
        <p:txBody>
          <a:bodyPr wrap="none" rtlCol="0">
            <a:spAutoFit/>
          </a:bodyPr>
          <a:lstStyle/>
          <a:p>
            <a:r>
              <a:rPr lang="en-AU" dirty="0" smtClean="0"/>
              <a:t>Thomas Berry</a:t>
            </a:r>
            <a:endParaRPr lang="en-AU" dirty="0"/>
          </a:p>
        </p:txBody>
      </p:sp>
    </p:spTree>
    <p:extLst>
      <p:ext uri="{BB962C8B-B14F-4D97-AF65-F5344CB8AC3E}">
        <p14:creationId xmlns:p14="http://schemas.microsoft.com/office/powerpoint/2010/main" val="28451928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AU" dirty="0" smtClean="0"/>
              <a:t>The Great Work: Our Way into the Future (1999)</a:t>
            </a:r>
            <a:endParaRPr lang="en-AU" sz="2700" dirty="0"/>
          </a:p>
        </p:txBody>
      </p:sp>
      <p:sp>
        <p:nvSpPr>
          <p:cNvPr id="5" name="Content Placeholder 4"/>
          <p:cNvSpPr>
            <a:spLocks noGrp="1"/>
          </p:cNvSpPr>
          <p:nvPr>
            <p:ph sz="quarter" idx="2"/>
          </p:nvPr>
        </p:nvSpPr>
        <p:spPr>
          <a:xfrm>
            <a:off x="467544" y="1772816"/>
            <a:ext cx="4040188" cy="4968552"/>
          </a:xfrm>
        </p:spPr>
        <p:txBody>
          <a:bodyPr>
            <a:normAutofit fontScale="70000" lnSpcReduction="20000"/>
          </a:bodyPr>
          <a:lstStyle/>
          <a:p>
            <a:r>
              <a:rPr lang="en-AU" dirty="0" smtClean="0"/>
              <a:t>Critique of the underpinning structures of industrialised society</a:t>
            </a:r>
          </a:p>
          <a:p>
            <a:r>
              <a:rPr lang="en-AU" dirty="0" smtClean="0"/>
              <a:t>Looked at all </a:t>
            </a:r>
            <a:r>
              <a:rPr lang="en-AU" dirty="0"/>
              <a:t>four of the fundamental establishments that control human affairs:</a:t>
            </a:r>
          </a:p>
          <a:p>
            <a:r>
              <a:rPr lang="en-AU" b="1" u="sng" dirty="0"/>
              <a:t>Law and Government</a:t>
            </a:r>
          </a:p>
          <a:p>
            <a:pPr lvl="1"/>
            <a:r>
              <a:rPr lang="en-AU" dirty="0"/>
              <a:t>Legal system is supporting exploitation rather than protecting the natural world from </a:t>
            </a:r>
            <a:r>
              <a:rPr lang="en-AU" dirty="0" smtClean="0"/>
              <a:t>destruction</a:t>
            </a:r>
            <a:endParaRPr lang="en-AU" dirty="0"/>
          </a:p>
          <a:p>
            <a:r>
              <a:rPr lang="en-AU" b="1" u="sng" dirty="0"/>
              <a:t>Economics</a:t>
            </a:r>
            <a:r>
              <a:rPr lang="en-AU" dirty="0"/>
              <a:t> - neoliberal growth </a:t>
            </a:r>
            <a:r>
              <a:rPr lang="en-AU" dirty="0" smtClean="0"/>
              <a:t>economics; power of corporations</a:t>
            </a:r>
            <a:endParaRPr lang="en-AU" dirty="0"/>
          </a:p>
          <a:p>
            <a:r>
              <a:rPr lang="en-AU" b="1" u="sng" dirty="0"/>
              <a:t>Universities </a:t>
            </a:r>
            <a:r>
              <a:rPr lang="en-AU" dirty="0"/>
              <a:t>– </a:t>
            </a:r>
            <a:r>
              <a:rPr lang="en-AU" dirty="0" smtClean="0"/>
              <a:t>perpetuate current system, teach and reward focus on consuming the earth</a:t>
            </a:r>
            <a:endParaRPr lang="en-AU" dirty="0"/>
          </a:p>
          <a:p>
            <a:r>
              <a:rPr lang="en-AU" b="1" u="sng" dirty="0" smtClean="0"/>
              <a:t>Religion</a:t>
            </a:r>
            <a:r>
              <a:rPr lang="en-AU" dirty="0" smtClean="0"/>
              <a:t> </a:t>
            </a:r>
            <a:r>
              <a:rPr lang="en-AU" dirty="0"/>
              <a:t>- Perpetuate human dominion and alienation from nature</a:t>
            </a:r>
            <a:r>
              <a:rPr lang="en-AU" dirty="0" smtClean="0"/>
              <a:t>.</a:t>
            </a:r>
          </a:p>
          <a:p>
            <a:pPr marL="109728" indent="0">
              <a:buNone/>
            </a:pPr>
            <a:endParaRPr lang="en-AU" dirty="0" smtClean="0"/>
          </a:p>
          <a:p>
            <a:r>
              <a:rPr lang="en-AU" b="1" dirty="0"/>
              <a:t>Anthropocentrism + pro-growth</a:t>
            </a:r>
          </a:p>
          <a:p>
            <a:endParaRPr lang="en-AU" dirty="0"/>
          </a:p>
        </p:txBody>
      </p:sp>
      <p:pic>
        <p:nvPicPr>
          <p:cNvPr id="8" name="Content Placeholder 6" descr="Front Cover"/>
          <p:cNvPicPr>
            <a:picLocks/>
          </p:cNvPicPr>
          <p:nvPr/>
        </p:nvPicPr>
        <p:blipFill>
          <a:blip r:embed="rId2">
            <a:extLst>
              <a:ext uri="{28A0092B-C50C-407E-A947-70E740481C1C}">
                <a14:useLocalDpi xmlns:a14="http://schemas.microsoft.com/office/drawing/2010/main" val="0"/>
              </a:ext>
            </a:extLst>
          </a:blip>
          <a:srcRect/>
          <a:stretch>
            <a:fillRect/>
          </a:stretch>
        </p:blipFill>
        <p:spPr bwMode="auto">
          <a:xfrm>
            <a:off x="5220072" y="1772816"/>
            <a:ext cx="3071524" cy="4445670"/>
          </a:xfrm>
          <a:prstGeom prst="rect">
            <a:avLst/>
          </a:prstGeom>
          <a:noFill/>
          <a:ln>
            <a:noFill/>
            <a:prstDash val="sysDash"/>
            <a:miter lim="800000"/>
          </a:ln>
        </p:spPr>
      </p:pic>
    </p:spTree>
    <p:extLst>
      <p:ext uri="{BB962C8B-B14F-4D97-AF65-F5344CB8AC3E}">
        <p14:creationId xmlns:p14="http://schemas.microsoft.com/office/powerpoint/2010/main" val="14069467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1803</TotalTime>
  <Words>743</Words>
  <Application>Microsoft Office PowerPoint</Application>
  <PresentationFormat>On-screen Show (4:3)</PresentationFormat>
  <Paragraphs>99</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Concourse</vt:lpstr>
      <vt:lpstr> The ‘collaborative economy’ and Australia’s Sharing Law Network</vt:lpstr>
      <vt:lpstr>This presentation</vt:lpstr>
      <vt:lpstr>AELA’s inspiration</vt:lpstr>
      <vt:lpstr>Ecological crisis</vt:lpstr>
      <vt:lpstr>Consuming the Earth</vt:lpstr>
      <vt:lpstr>IPCC Synthesis Report - 2014 </vt:lpstr>
      <vt:lpstr>How can we respond to the ecological crisis?</vt:lpstr>
      <vt:lpstr>AELA is inspired by the work of Thomas Berry (1914-2009)</vt:lpstr>
      <vt:lpstr>The Great Work: Our Way into the Future (1999)</vt:lpstr>
      <vt:lpstr>PowerPoint Presentation</vt:lpstr>
      <vt:lpstr>PowerPoint Presentation</vt:lpstr>
      <vt:lpstr>Shifting to Earth centred law and governance means  we need to ‘shift’ our  economic system too</vt:lpstr>
      <vt:lpstr>From AELA’s website:</vt:lpstr>
      <vt:lpstr>The sharing or ‘collaborative’ economy</vt:lpstr>
      <vt:lpstr>Inspiration – Sustainable Economies Law Center (US)</vt:lpstr>
      <vt:lpstr>PowerPoint Presentation</vt:lpstr>
      <vt:lpstr>Australian Sharing Law Network</vt:lpstr>
      <vt:lpstr>Australian Handbook for Sharing Law and Earth Friendly Governance</vt:lpstr>
      <vt:lpstr>Supporting Earth Friendly Organisations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Wild Law 2011</dc:title>
  <dc:creator>Michelle</dc:creator>
  <cp:lastModifiedBy>PC Owner</cp:lastModifiedBy>
  <cp:revision>243</cp:revision>
  <dcterms:created xsi:type="dcterms:W3CDTF">2011-06-23T11:56:01Z</dcterms:created>
  <dcterms:modified xsi:type="dcterms:W3CDTF">2015-06-24T11:45:43Z</dcterms:modified>
</cp:coreProperties>
</file>