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67" r:id="rId5"/>
    <p:sldId id="258" r:id="rId6"/>
    <p:sldId id="262" r:id="rId7"/>
    <p:sldId id="263" r:id="rId8"/>
    <p:sldId id="265" r:id="rId9"/>
    <p:sldId id="264" r:id="rId10"/>
    <p:sldId id="260" r:id="rId11"/>
    <p:sldId id="266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96" d="100"/>
          <a:sy n="96" d="100"/>
        </p:scale>
        <p:origin x="-142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FC764-1659-402A-85CC-3EF1F44D3C3B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E6E11-DF75-4E18-8728-2D3147DA8C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42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6E461A0-3AF7-424D-A7FC-BD9BCAFEE19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8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2A061F-0627-4175-9A59-07EB13EE461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0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379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74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98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6552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047866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3318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0548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082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09403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03486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61584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100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13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6385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37543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07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3465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43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64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5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638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46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AAEB9-7C55-4F21-8E2E-CA9D9ECB5DF8}" type="datetimeFigureOut">
              <a:rPr lang="en-AU" smtClean="0"/>
              <a:t>26/06/2015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AE36C-3B2E-4982-9045-87DED8DCC4D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77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54000">
            <a:solidFill>
              <a:srgbClr val="605E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AU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12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605E00"/>
          </a:solidFill>
          <a:latin typeface="Baskerville Old Fac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605E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05E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05E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05E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05E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edo.org.au/edoql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22704" cy="3600400"/>
          </a:xfrm>
        </p:spPr>
        <p:txBody>
          <a:bodyPr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6000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the EDO Qld? </a:t>
            </a:r>
            <a: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b="1" dirty="0" smtClean="0">
                <a:solidFill>
                  <a:srgbClr val="605E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AU" b="1" dirty="0">
              <a:solidFill>
                <a:srgbClr val="605E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97152"/>
            <a:ext cx="4697802" cy="125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40235" y="5162922"/>
            <a:ext cx="2808312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AU" altLang="en-US" sz="2000" dirty="0">
                <a:solidFill>
                  <a:prstClr val="black">
                    <a:tint val="75000"/>
                  </a:prstClr>
                </a:solidFill>
              </a:rPr>
              <a:t>Revel Pointon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AU" altLang="en-US" sz="2000" dirty="0">
                <a:solidFill>
                  <a:prstClr val="black">
                    <a:tint val="75000"/>
                  </a:prstClr>
                </a:solidFill>
              </a:rPr>
              <a:t>Solicitor</a:t>
            </a:r>
          </a:p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en-AU" altLang="en-US" sz="2000" dirty="0">
                <a:solidFill>
                  <a:prstClr val="black">
                    <a:tint val="75000"/>
                  </a:prstClr>
                </a:solidFill>
              </a:rPr>
              <a:t>EDO (Qld) Inc.</a:t>
            </a:r>
            <a:endParaRPr lang="en-US" altLang="en-US" sz="2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EDO Qld Advice Line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r>
              <a:rPr lang="en-AU" sz="2800" dirty="0" smtClean="0"/>
              <a:t>Free advice service for public interest environmental legal questions</a:t>
            </a:r>
          </a:p>
          <a:p>
            <a:r>
              <a:rPr lang="en-AU" sz="2800" dirty="0" smtClean="0"/>
              <a:t>Every Tuesday evening (</a:t>
            </a:r>
            <a:r>
              <a:rPr lang="en-AU" sz="2800" b="1" dirty="0" smtClean="0"/>
              <a:t>but send through your questions anytime!</a:t>
            </a:r>
            <a:r>
              <a:rPr lang="en-AU" sz="2800" dirty="0" smtClean="0"/>
              <a:t>)</a:t>
            </a:r>
          </a:p>
          <a:p>
            <a:endParaRPr lang="en-AU" dirty="0" smtClean="0"/>
          </a:p>
          <a:p>
            <a:r>
              <a:rPr lang="en-AU" b="1" dirty="0" smtClean="0"/>
              <a:t>Direct enquiries to: </a:t>
            </a:r>
          </a:p>
          <a:p>
            <a:pPr marL="0" indent="0">
              <a:buNone/>
            </a:pPr>
            <a:r>
              <a:rPr lang="en-AU" dirty="0" smtClean="0">
                <a:solidFill>
                  <a:srgbClr val="0070C0"/>
                </a:solidFill>
              </a:rPr>
              <a:t>    </a:t>
            </a:r>
            <a:r>
              <a:rPr lang="en-AU" u="sng" dirty="0" smtClean="0">
                <a:solidFill>
                  <a:srgbClr val="0070C0"/>
                </a:solidFill>
              </a:rPr>
              <a:t>edoqld@edoqld.org.au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     07 3211 4466</a:t>
            </a:r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817" y="3501008"/>
            <a:ext cx="3697664" cy="140106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03" y="5598469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372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254226"/>
            <a:ext cx="7772400" cy="1758950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Thanks for listening! </a:t>
            </a:r>
            <a:br>
              <a:rPr lang="en-US" altLang="en-US" sz="4000" dirty="0" smtClean="0"/>
            </a:br>
            <a:r>
              <a:rPr lang="en-US" altLang="en-US" sz="4000" dirty="0" smtClean="0"/>
              <a:t>Any questions?</a:t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AU" altLang="en-US" sz="3600" b="1" dirty="0" smtClean="0">
                <a:solidFill>
                  <a:schemeClr val="tx1"/>
                </a:solidFill>
                <a:hlinkClick r:id="rId2"/>
              </a:rPr>
              <a:t>www.edo.org.au/edoqld</a:t>
            </a:r>
            <a:r>
              <a:rPr lang="en-AU" altLang="en-US" sz="3600" b="1" dirty="0" smtClean="0">
                <a:solidFill>
                  <a:schemeClr val="tx1"/>
                </a:solidFill>
              </a:rPr>
              <a:t> </a:t>
            </a:r>
            <a:r>
              <a:rPr lang="en-AU" altLang="en-US" sz="3600" dirty="0" smtClean="0"/>
              <a:t/>
            </a:r>
            <a:br>
              <a:rPr lang="en-AU" altLang="en-US" sz="3600" dirty="0" smtClean="0"/>
            </a:br>
            <a:r>
              <a:rPr lang="en-AU" altLang="en-US" sz="3600" b="1" u="sng" dirty="0" smtClean="0">
                <a:solidFill>
                  <a:schemeClr val="accent6"/>
                </a:solidFill>
              </a:rPr>
              <a:t>facebook.com/</a:t>
            </a:r>
            <a:r>
              <a:rPr lang="en-AU" altLang="en-US" sz="3600" b="1" u="sng" dirty="0" err="1" smtClean="0">
                <a:solidFill>
                  <a:schemeClr val="accent6"/>
                </a:solidFill>
              </a:rPr>
              <a:t>EDO.Qld</a:t>
            </a:r>
            <a:r>
              <a:rPr lang="en-AU" altLang="en-US" sz="3600" b="1" u="sng" dirty="0">
                <a:solidFill>
                  <a:srgbClr val="002060"/>
                </a:solidFill>
              </a:rPr>
              <a:t/>
            </a:r>
            <a:br>
              <a:rPr lang="en-AU" altLang="en-US" sz="3600" b="1" u="sng" dirty="0">
                <a:solidFill>
                  <a:srgbClr val="002060"/>
                </a:solidFill>
              </a:rPr>
            </a:br>
            <a:r>
              <a:rPr lang="en-AU" altLang="en-US" sz="3600" b="1" u="sng" dirty="0">
                <a:solidFill>
                  <a:schemeClr val="accent5">
                    <a:lumMod val="50000"/>
                  </a:schemeClr>
                </a:solidFill>
              </a:rPr>
              <a:t>twitter.com/</a:t>
            </a:r>
            <a:r>
              <a:rPr lang="en-AU" altLang="en-US" sz="3600" b="1" u="sng" dirty="0" err="1">
                <a:solidFill>
                  <a:schemeClr val="accent5">
                    <a:lumMod val="50000"/>
                  </a:schemeClr>
                </a:solidFill>
              </a:rPr>
              <a:t>EDO_Qld</a:t>
            </a:r>
            <a:r>
              <a:rPr lang="en-AU" altLang="en-US" sz="4000" b="1" u="sng" dirty="0" smtClean="0">
                <a:solidFill>
                  <a:srgbClr val="002060"/>
                </a:solidFill>
              </a:rPr>
              <a:t/>
            </a:r>
            <a:br>
              <a:rPr lang="en-AU" altLang="en-US" sz="4000" b="1" u="sng" dirty="0" smtClean="0">
                <a:solidFill>
                  <a:srgbClr val="002060"/>
                </a:solidFill>
              </a:rPr>
            </a:br>
            <a:r>
              <a:rPr lang="en-AU" altLang="en-US" sz="6000" dirty="0" smtClean="0"/>
              <a:t/>
            </a:r>
            <a:br>
              <a:rPr lang="en-AU" altLang="en-US" sz="6000" dirty="0" smtClean="0"/>
            </a:br>
            <a:endParaRPr lang="en-US" altLang="en-US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This material is for information purposes and is not legal advice.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504821" cy="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249776"/>
            <a:ext cx="540000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4" y="2204864"/>
            <a:ext cx="9281824" cy="176654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435" y="5598469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18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are EDO Qld?</a:t>
            </a:r>
            <a:endParaRPr lang="en-AU" b="1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800" dirty="0" smtClean="0"/>
              <a:t>Environmental Defenders Office (Qld)</a:t>
            </a:r>
            <a:endParaRPr lang="en-AU" sz="3800" dirty="0" smtClean="0"/>
          </a:p>
          <a:p>
            <a:pPr lvl="1"/>
            <a:r>
              <a:rPr lang="en-AU" sz="3600" b="1" u="sng" dirty="0" smtClean="0"/>
              <a:t>not</a:t>
            </a:r>
            <a:r>
              <a:rPr lang="en-AU" sz="3600" b="1" dirty="0" smtClean="0"/>
              <a:t> </a:t>
            </a:r>
            <a:r>
              <a:rPr lang="en-AU" sz="3600" dirty="0" smtClean="0"/>
              <a:t>a government organisation </a:t>
            </a:r>
          </a:p>
          <a:p>
            <a:pPr lvl="1"/>
            <a:r>
              <a:rPr lang="en-AU" sz="3600" b="1" u="sng" dirty="0"/>
              <a:t>not</a:t>
            </a:r>
            <a:r>
              <a:rPr lang="en-AU" sz="3600" dirty="0"/>
              <a:t> government funded</a:t>
            </a:r>
            <a:endParaRPr lang="en-AU" sz="3600" b="1" u="sng" dirty="0"/>
          </a:p>
          <a:p>
            <a:pPr lvl="1"/>
            <a:r>
              <a:rPr lang="en-AU" sz="3600" b="1" u="sng" dirty="0" smtClean="0"/>
              <a:t>not</a:t>
            </a:r>
            <a:r>
              <a:rPr lang="en-AU" sz="3600" dirty="0" smtClean="0"/>
              <a:t> a private law firm</a:t>
            </a:r>
          </a:p>
          <a:p>
            <a:r>
              <a:rPr lang="en-US" sz="3600" dirty="0" smtClean="0"/>
              <a:t>Non-profit Community Legal Centre</a:t>
            </a:r>
          </a:p>
          <a:p>
            <a:r>
              <a:rPr lang="en-US" sz="3600" dirty="0" smtClean="0"/>
              <a:t>Expertise in Environmental Law </a:t>
            </a:r>
          </a:p>
          <a:p>
            <a:pPr>
              <a:buNone/>
            </a:pPr>
            <a:endParaRPr lang="en-AU" sz="26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93" y="5589240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This material is for information purposes and is not legal advice.</a:t>
            </a:r>
          </a:p>
        </p:txBody>
      </p:sp>
    </p:spTree>
    <p:extLst>
      <p:ext uri="{BB962C8B-B14F-4D97-AF65-F5344CB8AC3E}">
        <p14:creationId xmlns:p14="http://schemas.microsoft.com/office/powerpoint/2010/main" val="516509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The EDO Qld team</a:t>
            </a:r>
            <a:endParaRPr lang="en-A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This material is for information purposes and is not legal advice.</a:t>
            </a:r>
            <a:endParaRPr lang="en-AU" sz="11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600400" cy="27003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29" y="4005064"/>
            <a:ext cx="4129712" cy="1564774"/>
          </a:xfrm>
          <a:prstGeom prst="rect">
            <a:avLst/>
          </a:prstGeom>
        </p:spPr>
      </p:pic>
      <p:pic>
        <p:nvPicPr>
          <p:cNvPr id="1026" name="Picture 2" descr="https://fbcdn-sphotos-e-a.akamaihd.net/hphotos-ak-xap1/t31.0-8/1548158_658318777537618_1336031248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478" y="1254941"/>
            <a:ext cx="2808312" cy="21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87402"/>
            <a:ext cx="3466797" cy="2600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33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What do we do?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en-US" sz="3600" dirty="0" smtClean="0"/>
              <a:t>Legal advice;</a:t>
            </a:r>
          </a:p>
          <a:p>
            <a:r>
              <a:rPr lang="en-US" sz="3600" dirty="0" smtClean="0"/>
              <a:t>Representation;</a:t>
            </a:r>
          </a:p>
          <a:p>
            <a:r>
              <a:rPr lang="en-US" sz="3600" dirty="0" smtClean="0"/>
              <a:t>Legal education; and </a:t>
            </a:r>
          </a:p>
          <a:p>
            <a:r>
              <a:rPr lang="en-US" sz="3600" dirty="0" smtClean="0"/>
              <a:t>Law reform. </a:t>
            </a:r>
          </a:p>
          <a:p>
            <a:pPr algn="ctr">
              <a:buNone/>
            </a:pP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...public interest </a:t>
            </a:r>
          </a:p>
          <a:p>
            <a:pPr algn="ctr">
              <a:buNone/>
            </a:pPr>
            <a:r>
              <a:rPr 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law</a:t>
            </a:r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This material is for information purposes and is not legal advice.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93" y="5445224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5151"/>
            <a:ext cx="3423894" cy="286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43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ctr">
              <a:buNone/>
            </a:pPr>
            <a:endParaRPr lang="en-AU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</a:t>
            </a:r>
            <a:r>
              <a:rPr lang="en-A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Legislation and common law which regulates the interaction between humans and </a:t>
            </a:r>
            <a:r>
              <a:rPr lang="en-A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environment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natural environment;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built or urban environment (planning 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laws).</a:t>
            </a:r>
            <a:endParaRPr lang="en-AU" sz="2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Laws 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policies concerning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 planning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conservation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remediation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ederal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A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</a:t>
            </a:r>
            <a:r>
              <a:rPr lang="en-AU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laws and policies. 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24" y="6257936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747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0143"/>
            <a:ext cx="8229600" cy="1143000"/>
          </a:xfrm>
        </p:spPr>
        <p:txBody>
          <a:bodyPr/>
          <a:lstStyle/>
          <a:p>
            <a:r>
              <a:rPr lang="en-AU" b="1" dirty="0" smtClean="0"/>
              <a:t>We provide legal advice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785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Understanding laws and how they impact your region / environmental concern e.g. planning, koalas, vegetation </a:t>
            </a:r>
            <a:r>
              <a:rPr lang="en-AU" sz="2400" dirty="0" err="1" smtClean="0"/>
              <a:t>etc</a:t>
            </a:r>
            <a:endParaRPr lang="en-A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sz="2400" dirty="0" smtClean="0"/>
              <a:t>Preparing submissions and getting involved with decision making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sz="2400" b="1" dirty="0" smtClean="0"/>
              <a:t>Recent </a:t>
            </a:r>
            <a:r>
              <a:rPr lang="en-AU" sz="2400" b="1" dirty="0"/>
              <a:t>advices: </a:t>
            </a:r>
          </a:p>
          <a:p>
            <a:pPr marL="400050" lvl="1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….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concerns over vegetation clearing, peaceful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assembly, kangaroo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culling, illegal mangrove clearing, pesticide use, public land protection,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noise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freeway, run-off pollution from a tip, proposed filling in of migratory bird habitat, rerouting of a creek, environmental nuisance from unauthorised industry in residential area, protection of heritage properties; coal train noise; pollution from poultry farms; koala habitat protection; inappropriate development; how to protect open space from development… 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AU" sz="2400" dirty="0" smtClean="0"/>
          </a:p>
          <a:p>
            <a:pPr lvl="1"/>
            <a:endParaRPr lang="en-AU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03" y="5598469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618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048"/>
            <a:ext cx="8795320" cy="1143000"/>
          </a:xfrm>
        </p:spPr>
        <p:txBody>
          <a:bodyPr/>
          <a:lstStyle/>
          <a:p>
            <a:r>
              <a:rPr lang="en-AU" b="1" dirty="0" smtClean="0"/>
              <a:t>We provide legal </a:t>
            </a:r>
            <a:r>
              <a:rPr lang="en-AU" b="1" dirty="0" smtClean="0"/>
              <a:t>representation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13387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Flying Fox case</a:t>
            </a:r>
            <a:r>
              <a:rPr lang="en-A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AU" sz="2000" dirty="0" smtClean="0"/>
              <a:t>Protecting flying foxes </a:t>
            </a:r>
            <a:r>
              <a:rPr lang="en-AU" sz="2000" dirty="0" smtClean="0"/>
              <a:t>in</a:t>
            </a:r>
            <a:endParaRPr lang="en-AU" sz="2000" dirty="0" smtClean="0"/>
          </a:p>
          <a:p>
            <a:pPr marL="0" indent="0">
              <a:spcAft>
                <a:spcPts val="0"/>
              </a:spcAft>
              <a:buNone/>
            </a:pPr>
            <a:r>
              <a:rPr lang="en-AU" sz="2000" dirty="0" smtClean="0"/>
              <a:t>      Wet Tropics World Heritage Area from large-scale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AU" sz="2000" dirty="0" smtClean="0"/>
              <a:t>       electrocution without permits – </a:t>
            </a:r>
            <a:r>
              <a:rPr lang="en-AU" sz="2000" i="1" dirty="0" smtClean="0"/>
              <a:t>Booth v Bosworth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Nathan Dam case</a:t>
            </a:r>
            <a:r>
              <a:rPr lang="en-A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AU" sz="2000" dirty="0" smtClean="0"/>
              <a:t>ensuring the 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AU" sz="2000" dirty="0">
                <a:ea typeface="+mn-ea"/>
                <a:cs typeface="+mn-cs"/>
              </a:rPr>
              <a:t>environment minister must consider </a:t>
            </a:r>
            <a:r>
              <a:rPr lang="en-AU" sz="2000" dirty="0" smtClean="0">
                <a:ea typeface="+mn-ea"/>
                <a:cs typeface="+mn-cs"/>
              </a:rPr>
              <a:t>d</a:t>
            </a:r>
            <a:r>
              <a:rPr lang="en-AU" sz="2000" dirty="0" smtClean="0"/>
              <a:t>ownstream </a:t>
            </a:r>
          </a:p>
          <a:p>
            <a:pPr marL="400050" lvl="1" indent="0">
              <a:spcAft>
                <a:spcPts val="0"/>
              </a:spcAft>
              <a:buNone/>
            </a:pPr>
            <a:r>
              <a:rPr lang="en-AU" sz="2000" dirty="0" smtClean="0"/>
              <a:t>impacts </a:t>
            </a:r>
            <a:r>
              <a:rPr lang="en-AU" sz="2000" dirty="0" smtClean="0"/>
              <a:t>in </a:t>
            </a:r>
            <a:r>
              <a:rPr lang="en-AU" sz="2000" dirty="0" smtClean="0"/>
              <a:t>federal environmental assessment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GBR dredging and dumping cases</a:t>
            </a:r>
            <a:r>
              <a:rPr lang="en-A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</a:t>
            </a:r>
            <a:r>
              <a:rPr lang="en-AU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AU" sz="2000" dirty="0" smtClean="0"/>
              <a:t>NQCC (AAT</a:t>
            </a:r>
            <a:r>
              <a:rPr lang="en-AU" sz="2000" dirty="0"/>
              <a:t>) and Mackay Conservation Group (Federal Ct) against the dredging and dumping of dredge waste in the </a:t>
            </a:r>
            <a:r>
              <a:rPr lang="en-AU" sz="2000" dirty="0" smtClean="0"/>
              <a:t>GBRMP; and Alliance to Save Hinchinbrook Inc. (Federal Ct) re. Caley Valley Wetlands dumping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Mega coal mine cases</a:t>
            </a:r>
            <a:r>
              <a:rPr lang="en-AU" sz="24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en-AU" sz="2000" dirty="0"/>
              <a:t>(Land Services of) Coast</a:t>
            </a:r>
            <a:r>
              <a:rPr lang="en-AU" sz="2000" dirty="0" smtClean="0"/>
              <a:t> and </a:t>
            </a:r>
            <a:r>
              <a:rPr lang="en-AU" sz="2000" dirty="0"/>
              <a:t>Country Association of Queensland </a:t>
            </a:r>
            <a:r>
              <a:rPr lang="en-AU" sz="2000" dirty="0" smtClean="0"/>
              <a:t>Inc. </a:t>
            </a:r>
            <a:r>
              <a:rPr lang="en-AU" sz="2000" dirty="0"/>
              <a:t>actions in the Land Court against </a:t>
            </a:r>
            <a:r>
              <a:rPr lang="en-AU" sz="2000" dirty="0" smtClean="0"/>
              <a:t>Carmichael, Alpha </a:t>
            </a:r>
            <a:r>
              <a:rPr lang="en-AU" sz="2000" dirty="0"/>
              <a:t>and Kevin’s Corner coal mines </a:t>
            </a:r>
            <a:r>
              <a:rPr lang="en-AU" sz="2000" dirty="0" smtClean="0"/>
              <a:t> </a:t>
            </a:r>
            <a:endParaRPr lang="en-AU" sz="2000" dirty="0"/>
          </a:p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01" y="5949280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960503" cy="213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870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We undertake</a:t>
            </a:r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law reform and education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Law reform: </a:t>
            </a:r>
          </a:p>
          <a:p>
            <a:pPr lvl="1"/>
            <a:r>
              <a:rPr lang="en-AU" sz="2400" dirty="0" smtClean="0"/>
              <a:t>Preparing submissions </a:t>
            </a:r>
            <a:r>
              <a:rPr lang="en-AU" sz="2400" dirty="0"/>
              <a:t>to </a:t>
            </a:r>
            <a:r>
              <a:rPr lang="en-AU" sz="2400" dirty="0" smtClean="0"/>
              <a:t>legislative changes </a:t>
            </a:r>
            <a:endParaRPr lang="en-AU" sz="2400" dirty="0"/>
          </a:p>
          <a:p>
            <a:pPr marL="342900" lvl="1" indent="-342900">
              <a:buChar char="•"/>
            </a:pPr>
            <a:r>
              <a:rPr lang="en-AU" b="1" dirty="0" smtClean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Legal </a:t>
            </a:r>
            <a:r>
              <a:rPr lang="en-AU" b="1" dirty="0">
                <a:solidFill>
                  <a:schemeClr val="tx2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education: </a:t>
            </a:r>
          </a:p>
          <a:p>
            <a:pPr lvl="1"/>
            <a:r>
              <a:rPr lang="en-AU" sz="2400" dirty="0" smtClean="0"/>
              <a:t>Presentations to community groups on any issue of planning and environment law </a:t>
            </a:r>
            <a:r>
              <a:rPr lang="en-AU" sz="2400" dirty="0" smtClean="0"/>
              <a:t>- e.g</a:t>
            </a:r>
            <a:r>
              <a:rPr lang="en-AU" sz="2400" dirty="0" smtClean="0"/>
              <a:t>. changes to laws, understanding development </a:t>
            </a:r>
            <a:r>
              <a:rPr lang="en-AU" sz="2400" dirty="0" smtClean="0"/>
              <a:t>processes </a:t>
            </a:r>
            <a:r>
              <a:rPr lang="en-AU" sz="2400" dirty="0" smtClean="0"/>
              <a:t>effecting their area/concerns etc. </a:t>
            </a:r>
            <a:endParaRPr lang="en-AU" sz="2400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561" y="6182542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Mahogany glider  Photo: EH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26099"/>
            <a:ext cx="1728192" cy="1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Whiptail Walla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26387"/>
            <a:ext cx="1905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65" y="4826099"/>
            <a:ext cx="1905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4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EDO Qld’s publications</a:t>
            </a:r>
            <a:endParaRPr lang="en-AU" b="1" dirty="0"/>
          </a:p>
        </p:txBody>
      </p:sp>
      <p:pic>
        <p:nvPicPr>
          <p:cNvPr id="1026" name="Picture 2" descr="Handboo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1"/>
            <a:ext cx="2835399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d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2808312" cy="3971925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525344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dirty="0">
                <a:solidFill>
                  <a:srgbClr val="000000"/>
                </a:solidFill>
                <a:latin typeface="Arial" charset="0"/>
                <a:cs typeface="Arial" charset="0"/>
              </a:rPr>
              <a:t>This material is for information purposes and is not legal advice.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1"/>
            <a:ext cx="8229600" cy="45259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03" y="5598469"/>
            <a:ext cx="224948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164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askerville Old Fa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504</Words>
  <Application>Microsoft Office PowerPoint</Application>
  <PresentationFormat>On-screen Show (4:3)</PresentationFormat>
  <Paragraphs>62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Design</vt:lpstr>
      <vt:lpstr> Who are the EDO Qld?   </vt:lpstr>
      <vt:lpstr>Who are EDO Qld?</vt:lpstr>
      <vt:lpstr>The EDO Qld team</vt:lpstr>
      <vt:lpstr>What do we do?</vt:lpstr>
      <vt:lpstr>PowerPoint Presentation</vt:lpstr>
      <vt:lpstr>We provide legal advice</vt:lpstr>
      <vt:lpstr>We provide legal representation</vt:lpstr>
      <vt:lpstr>We undertake law reform and education</vt:lpstr>
      <vt:lpstr>EDO Qld’s publications</vt:lpstr>
      <vt:lpstr>EDO Qld Advice Line</vt:lpstr>
      <vt:lpstr>Thanks for listening!  Any questions?     www.edo.org.au/edoqld  facebook.com/EDO.Qld twitter.com/EDO_Qld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Defenders Office  Qld</dc:title>
  <dc:creator>Revel Pointon</dc:creator>
  <cp:lastModifiedBy>Revel Pointon</cp:lastModifiedBy>
  <cp:revision>29</cp:revision>
  <dcterms:created xsi:type="dcterms:W3CDTF">2014-07-02T23:24:14Z</dcterms:created>
  <dcterms:modified xsi:type="dcterms:W3CDTF">2015-06-25T22:02:57Z</dcterms:modified>
</cp:coreProperties>
</file>