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325" r:id="rId2"/>
    <p:sldId id="327" r:id="rId3"/>
    <p:sldId id="576" r:id="rId4"/>
    <p:sldId id="577" r:id="rId5"/>
    <p:sldId id="580" r:id="rId6"/>
    <p:sldId id="579" r:id="rId7"/>
    <p:sldId id="545" r:id="rId8"/>
    <p:sldId id="583" r:id="rId9"/>
    <p:sldId id="544" r:id="rId10"/>
    <p:sldId id="400" r:id="rId11"/>
    <p:sldId id="581" r:id="rId12"/>
    <p:sldId id="582" r:id="rId13"/>
    <p:sldId id="335" r:id="rId14"/>
    <p:sldId id="586" r:id="rId15"/>
    <p:sldId id="548" r:id="rId16"/>
    <p:sldId id="549" r:id="rId17"/>
    <p:sldId id="550" r:id="rId18"/>
    <p:sldId id="309" r:id="rId19"/>
    <p:sldId id="565" r:id="rId20"/>
    <p:sldId id="546" r:id="rId21"/>
    <p:sldId id="559" r:id="rId22"/>
    <p:sldId id="547" r:id="rId23"/>
    <p:sldId id="591" r:id="rId24"/>
    <p:sldId id="497" r:id="rId25"/>
    <p:sldId id="498" r:id="rId26"/>
    <p:sldId id="570" r:id="rId27"/>
    <p:sldId id="571" r:id="rId28"/>
    <p:sldId id="555" r:id="rId29"/>
    <p:sldId id="552" r:id="rId30"/>
    <p:sldId id="553" r:id="rId31"/>
    <p:sldId id="589" r:id="rId32"/>
    <p:sldId id="597" r:id="rId33"/>
    <p:sldId id="596" r:id="rId34"/>
    <p:sldId id="595" r:id="rId35"/>
    <p:sldId id="594" r:id="rId36"/>
    <p:sldId id="590" r:id="rId37"/>
    <p:sldId id="554" r:id="rId38"/>
    <p:sldId id="5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940" autoAdjust="0"/>
  </p:normalViewPr>
  <p:slideViewPr>
    <p:cSldViewPr>
      <p:cViewPr varScale="1">
        <p:scale>
          <a:sx n="65" d="100"/>
          <a:sy n="65" d="100"/>
        </p:scale>
        <p:origin x="-1302" y="-108"/>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CDAF9-0565-45B9-B450-611219FC4D46}" type="datetimeFigureOut">
              <a:rPr lang="en-AU" smtClean="0"/>
              <a:t>19/08/2015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53725-5708-4A7A-A157-811D0737E7AD}" type="slidenum">
              <a:rPr lang="en-AU" smtClean="0"/>
              <a:t>‹#›</a:t>
            </a:fld>
            <a:endParaRPr lang="en-AU"/>
          </a:p>
        </p:txBody>
      </p:sp>
    </p:spTree>
    <p:extLst>
      <p:ext uri="{BB962C8B-B14F-4D97-AF65-F5344CB8AC3E}">
        <p14:creationId xmlns:p14="http://schemas.microsoft.com/office/powerpoint/2010/main" val="14438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0E0D7-FD1D-4F33-85C9-BE8675866DDA}" type="slidenum">
              <a:rPr lang="en-US"/>
              <a:pPr/>
              <a:t>11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a:lnSpc>
                <a:spcPct val="80000"/>
              </a:lnSpc>
            </a:pPr>
            <a:endParaRPr lang="en-AU" sz="800" baseline="0" dirty="0" smtClean="0"/>
          </a:p>
          <a:p>
            <a:pPr>
              <a:lnSpc>
                <a:spcPct val="80000"/>
              </a:lnSpc>
            </a:pPr>
            <a:endParaRPr lang="en-AU" sz="800" b="1" dirty="0"/>
          </a:p>
          <a:p>
            <a:pPr>
              <a:lnSpc>
                <a:spcPct val="80000"/>
              </a:lnSpc>
            </a:pPr>
            <a:endParaRPr 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Most of us met at 2009 Wild Law Conference</a:t>
            </a:r>
          </a:p>
          <a:p>
            <a:r>
              <a:rPr lang="en-AU" dirty="0" smtClean="0"/>
              <a:t>Again in 2010 – conference in Wollongong</a:t>
            </a:r>
          </a:p>
          <a:p>
            <a:r>
              <a:rPr lang="en-AU" dirty="0" smtClean="0"/>
              <a:t>By the time I volunteered to run the 2011 conference, we had formed into a collegial group – steering committee for conference; idea for AWLA in early 2011</a:t>
            </a:r>
          </a:p>
          <a:p>
            <a:r>
              <a:rPr lang="en-AU" dirty="0" smtClean="0"/>
              <a:t>Garnered</a:t>
            </a:r>
            <a:r>
              <a:rPr lang="en-AU" baseline="0" dirty="0" smtClean="0"/>
              <a:t> interest in having such an organisation at 2011 conference in Brisbane</a:t>
            </a:r>
          </a:p>
          <a:p>
            <a:r>
              <a:rPr lang="en-AU" baseline="0" dirty="0" smtClean="0"/>
              <a:t>‘officially’ became an organisation in only March this year</a:t>
            </a:r>
            <a:endParaRPr lang="en-AU" dirty="0"/>
          </a:p>
        </p:txBody>
      </p:sp>
      <p:sp>
        <p:nvSpPr>
          <p:cNvPr id="4" name="Slide Number Placeholder 3"/>
          <p:cNvSpPr>
            <a:spLocks noGrp="1"/>
          </p:cNvSpPr>
          <p:nvPr>
            <p:ph type="sldNum" sz="quarter" idx="10"/>
          </p:nvPr>
        </p:nvSpPr>
        <p:spPr/>
        <p:txBody>
          <a:bodyPr/>
          <a:lstStyle/>
          <a:p>
            <a:fld id="{A8799955-5EDF-4E7E-B902-EB1BA688F38E}" type="slidenum">
              <a:rPr lang="en-AU" smtClean="0"/>
              <a:t>21</a:t>
            </a:fld>
            <a:endParaRPr lang="en-AU"/>
          </a:p>
        </p:txBody>
      </p:sp>
    </p:spTree>
    <p:extLst>
      <p:ext uri="{BB962C8B-B14F-4D97-AF65-F5344CB8AC3E}">
        <p14:creationId xmlns:p14="http://schemas.microsoft.com/office/powerpoint/2010/main" val="68534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The international panel of judges sitting on the Tribunal includes:</a:t>
            </a:r>
          </a:p>
          <a:p>
            <a:pPr fontAlgn="base"/>
            <a:r>
              <a:rPr lang="en-AU" sz="1200" b="1" i="0" kern="1200" dirty="0" smtClean="0">
                <a:solidFill>
                  <a:schemeClr val="tx1"/>
                </a:solidFill>
                <a:effectLst/>
                <a:latin typeface="+mn-lt"/>
                <a:ea typeface="+mn-ea"/>
                <a:cs typeface="+mn-cs"/>
              </a:rPr>
              <a:t>Alberto Acosta</a:t>
            </a:r>
            <a:r>
              <a:rPr lang="en-AU" sz="1200" b="0" i="0" kern="1200" dirty="0" smtClean="0">
                <a:solidFill>
                  <a:schemeClr val="tx1"/>
                </a:solidFill>
                <a:effectLst/>
                <a:latin typeface="+mn-lt"/>
                <a:ea typeface="+mn-ea"/>
                <a:cs typeface="+mn-cs"/>
              </a:rPr>
              <a:t>, economist and former President of the Constituent Assembly from Quito, Ecuador</a:t>
            </a:r>
          </a:p>
          <a:p>
            <a:pPr fontAlgn="base"/>
            <a:r>
              <a:rPr lang="en-AU" sz="1200" b="1" i="0" kern="1200" dirty="0" err="1" smtClean="0">
                <a:solidFill>
                  <a:schemeClr val="tx1"/>
                </a:solidFill>
                <a:effectLst/>
                <a:latin typeface="+mn-lt"/>
                <a:ea typeface="+mn-ea"/>
                <a:cs typeface="+mn-cs"/>
              </a:rPr>
              <a:t>Tantoo</a:t>
            </a:r>
            <a:r>
              <a:rPr lang="en-AU" sz="1200" b="1" i="0" kern="1200" dirty="0" smtClean="0">
                <a:solidFill>
                  <a:schemeClr val="tx1"/>
                </a:solidFill>
                <a:effectLst/>
                <a:latin typeface="+mn-lt"/>
                <a:ea typeface="+mn-ea"/>
                <a:cs typeface="+mn-cs"/>
              </a:rPr>
              <a:t> Cardinal</a:t>
            </a:r>
            <a:r>
              <a:rPr lang="en-AU" sz="1200" b="0" i="0" kern="1200" dirty="0" smtClean="0">
                <a:solidFill>
                  <a:schemeClr val="tx1"/>
                </a:solidFill>
                <a:effectLst/>
                <a:latin typeface="+mn-lt"/>
                <a:ea typeface="+mn-ea"/>
                <a:cs typeface="+mn-cs"/>
              </a:rPr>
              <a:t>, actress (e.g., </a:t>
            </a:r>
            <a:r>
              <a:rPr lang="en-AU" sz="1200" b="0" i="1" kern="1200" dirty="0" smtClean="0">
                <a:solidFill>
                  <a:schemeClr val="tx1"/>
                </a:solidFill>
                <a:effectLst/>
                <a:latin typeface="+mn-lt"/>
                <a:ea typeface="+mn-ea"/>
                <a:cs typeface="+mn-cs"/>
              </a:rPr>
              <a:t>Dances with Wolves</a:t>
            </a:r>
            <a:r>
              <a:rPr lang="en-AU" sz="1200" b="0" i="0" kern="1200" dirty="0" smtClean="0">
                <a:solidFill>
                  <a:schemeClr val="tx1"/>
                </a:solidFill>
                <a:effectLst/>
                <a:latin typeface="+mn-lt"/>
                <a:ea typeface="+mn-ea"/>
                <a:cs typeface="+mn-cs"/>
              </a:rPr>
              <a:t>) from the Tar Sands of Canada</a:t>
            </a:r>
          </a:p>
          <a:p>
            <a:pPr fontAlgn="base"/>
            <a:r>
              <a:rPr lang="en-AU" sz="1200" b="1" i="0" kern="1200" dirty="0" smtClean="0">
                <a:solidFill>
                  <a:schemeClr val="tx1"/>
                </a:solidFill>
                <a:effectLst/>
                <a:latin typeface="+mn-lt"/>
                <a:ea typeface="+mn-ea"/>
                <a:cs typeface="+mn-cs"/>
              </a:rPr>
              <a:t>Blanca </a:t>
            </a:r>
            <a:r>
              <a:rPr lang="en-AU" sz="1200" b="1" i="0" kern="1200" dirty="0" err="1" smtClean="0">
                <a:solidFill>
                  <a:schemeClr val="tx1"/>
                </a:solidFill>
                <a:effectLst/>
                <a:latin typeface="+mn-lt"/>
                <a:ea typeface="+mn-ea"/>
                <a:cs typeface="+mn-cs"/>
              </a:rPr>
              <a:t>Chancoso</a:t>
            </a:r>
            <a:r>
              <a:rPr lang="en-AU" sz="1200" b="0" i="0" kern="1200" dirty="0" smtClean="0">
                <a:solidFill>
                  <a:schemeClr val="tx1"/>
                </a:solidFill>
                <a:effectLst/>
                <a:latin typeface="+mn-lt"/>
                <a:ea typeface="+mn-ea"/>
                <a:cs typeface="+mn-cs"/>
              </a:rPr>
              <a:t>, </a:t>
            </a:r>
            <a:r>
              <a:rPr lang="en-AU" sz="1200" b="0" i="0" kern="1200" dirty="0" err="1" smtClean="0">
                <a:solidFill>
                  <a:schemeClr val="tx1"/>
                </a:solidFill>
                <a:effectLst/>
                <a:latin typeface="+mn-lt"/>
                <a:ea typeface="+mn-ea"/>
                <a:cs typeface="+mn-cs"/>
              </a:rPr>
              <a:t>Kichwa</a:t>
            </a:r>
            <a:r>
              <a:rPr lang="en-AU" sz="1200" b="0" i="0" kern="1200" dirty="0" smtClean="0">
                <a:solidFill>
                  <a:schemeClr val="tx1"/>
                </a:solidFill>
                <a:effectLst/>
                <a:latin typeface="+mn-lt"/>
                <a:ea typeface="+mn-ea"/>
                <a:cs typeface="+mn-cs"/>
              </a:rPr>
              <a:t> leader and educator from </a:t>
            </a:r>
            <a:r>
              <a:rPr lang="en-AU" sz="1200" b="0" i="0" kern="1200" dirty="0" err="1" smtClean="0">
                <a:solidFill>
                  <a:schemeClr val="tx1"/>
                </a:solidFill>
                <a:effectLst/>
                <a:latin typeface="+mn-lt"/>
                <a:ea typeface="+mn-ea"/>
                <a:cs typeface="+mn-cs"/>
              </a:rPr>
              <a:t>Cotacachi</a:t>
            </a:r>
            <a:r>
              <a:rPr lang="en-AU" sz="1200" b="0" i="0" kern="1200" dirty="0" smtClean="0">
                <a:solidFill>
                  <a:schemeClr val="tx1"/>
                </a:solidFill>
                <a:effectLst/>
                <a:latin typeface="+mn-lt"/>
                <a:ea typeface="+mn-ea"/>
                <a:cs typeface="+mn-cs"/>
              </a:rPr>
              <a:t>, Imbabura, Ecuador</a:t>
            </a:r>
          </a:p>
          <a:p>
            <a:pPr fontAlgn="base"/>
            <a:r>
              <a:rPr lang="en-AU" sz="1200" b="1" i="0" kern="1200" dirty="0" smtClean="0">
                <a:solidFill>
                  <a:schemeClr val="tx1"/>
                </a:solidFill>
                <a:effectLst/>
                <a:latin typeface="+mn-lt"/>
                <a:ea typeface="+mn-ea"/>
                <a:cs typeface="+mn-cs"/>
              </a:rPr>
              <a:t>Cormac Cullinan</a:t>
            </a:r>
            <a:r>
              <a:rPr lang="en-AU" sz="1200" b="0" i="0" kern="1200" dirty="0" smtClean="0">
                <a:solidFill>
                  <a:schemeClr val="tx1"/>
                </a:solidFill>
                <a:effectLst/>
                <a:latin typeface="+mn-lt"/>
                <a:ea typeface="+mn-ea"/>
                <a:cs typeface="+mn-cs"/>
              </a:rPr>
              <a:t>, lawyer and author (</a:t>
            </a:r>
            <a:r>
              <a:rPr lang="en-AU" sz="1200" b="0" i="1" kern="1200" dirty="0" smtClean="0">
                <a:solidFill>
                  <a:schemeClr val="tx1"/>
                </a:solidFill>
                <a:effectLst/>
                <a:latin typeface="+mn-lt"/>
                <a:ea typeface="+mn-ea"/>
                <a:cs typeface="+mn-cs"/>
              </a:rPr>
              <a:t>Wild Law</a:t>
            </a:r>
            <a:r>
              <a:rPr lang="en-AU" sz="1200" b="0" i="0" kern="1200" dirty="0" smtClean="0">
                <a:solidFill>
                  <a:schemeClr val="tx1"/>
                </a:solidFill>
                <a:effectLst/>
                <a:latin typeface="+mn-lt"/>
                <a:ea typeface="+mn-ea"/>
                <a:cs typeface="+mn-cs"/>
              </a:rPr>
              <a:t>), Earth Democracy Coop, Cape Town, South Africa</a:t>
            </a:r>
          </a:p>
          <a:p>
            <a:pPr fontAlgn="base"/>
            <a:r>
              <a:rPr lang="en-AU" sz="1200" b="1" i="0" kern="1200" dirty="0" smtClean="0">
                <a:solidFill>
                  <a:schemeClr val="tx1"/>
                </a:solidFill>
                <a:effectLst/>
                <a:latin typeface="+mn-lt"/>
                <a:ea typeface="+mn-ea"/>
                <a:cs typeface="+mn-cs"/>
              </a:rPr>
              <a:t>Tom Goldtooth</a:t>
            </a:r>
            <a:r>
              <a:rPr lang="en-AU" sz="1200" b="0" i="0" kern="1200" dirty="0" smtClean="0">
                <a:solidFill>
                  <a:schemeClr val="tx1"/>
                </a:solidFill>
                <a:effectLst/>
                <a:latin typeface="+mn-lt"/>
                <a:ea typeface="+mn-ea"/>
                <a:cs typeface="+mn-cs"/>
              </a:rPr>
              <a:t>, Dine’/Dakota, director of Indigenous Environmental Network from Minnesota, US</a:t>
            </a:r>
          </a:p>
          <a:p>
            <a:pPr fontAlgn="base"/>
            <a:r>
              <a:rPr lang="en-AU" sz="1200" b="1" i="0" kern="1200" dirty="0" smtClean="0">
                <a:solidFill>
                  <a:schemeClr val="tx1"/>
                </a:solidFill>
                <a:effectLst/>
                <a:latin typeface="+mn-lt"/>
                <a:ea typeface="+mn-ea"/>
                <a:cs typeface="+mn-cs"/>
              </a:rPr>
              <a:t>Julio César Trujillo</a:t>
            </a:r>
            <a:r>
              <a:rPr lang="en-AU" sz="1200" b="0" i="0" kern="1200" dirty="0" smtClean="0">
                <a:solidFill>
                  <a:schemeClr val="tx1"/>
                </a:solidFill>
                <a:effectLst/>
                <a:latin typeface="+mn-lt"/>
                <a:ea typeface="+mn-ea"/>
                <a:cs typeface="+mn-cs"/>
              </a:rPr>
              <a:t>, constitutional lawyer for </a:t>
            </a:r>
            <a:r>
              <a:rPr lang="en-AU" sz="1200" b="0" i="0" kern="1200" dirty="0" err="1" smtClean="0">
                <a:solidFill>
                  <a:schemeClr val="tx1"/>
                </a:solidFill>
                <a:effectLst/>
                <a:latin typeface="+mn-lt"/>
                <a:ea typeface="+mn-ea"/>
                <a:cs typeface="+mn-cs"/>
              </a:rPr>
              <a:t>Yasunidos</a:t>
            </a:r>
            <a:r>
              <a:rPr lang="en-AU" sz="1200" b="0" i="0" kern="1200" dirty="0" smtClean="0">
                <a:solidFill>
                  <a:schemeClr val="tx1"/>
                </a:solidFill>
                <a:effectLst/>
                <a:latin typeface="+mn-lt"/>
                <a:ea typeface="+mn-ea"/>
                <a:cs typeface="+mn-cs"/>
              </a:rPr>
              <a:t> from Quito, Ecuador</a:t>
            </a:r>
          </a:p>
          <a:p>
            <a:pPr fontAlgn="base"/>
            <a:r>
              <a:rPr lang="en-AU" sz="1200" b="1" i="0" kern="1200" dirty="0" smtClean="0">
                <a:solidFill>
                  <a:schemeClr val="tx1"/>
                </a:solidFill>
                <a:effectLst/>
                <a:latin typeface="+mn-lt"/>
                <a:ea typeface="+mn-ea"/>
                <a:cs typeface="+mn-cs"/>
              </a:rPr>
              <a:t>Elsie </a:t>
            </a:r>
            <a:r>
              <a:rPr lang="en-AU" sz="1200" b="1" i="0" kern="1200" dirty="0" err="1" smtClean="0">
                <a:solidFill>
                  <a:schemeClr val="tx1"/>
                </a:solidFill>
                <a:effectLst/>
                <a:latin typeface="+mn-lt"/>
                <a:ea typeface="+mn-ea"/>
                <a:cs typeface="+mn-cs"/>
              </a:rPr>
              <a:t>Monge</a:t>
            </a:r>
            <a:r>
              <a:rPr lang="en-AU" sz="1200" b="0" i="0" kern="1200" dirty="0" smtClean="0">
                <a:solidFill>
                  <a:schemeClr val="tx1"/>
                </a:solidFill>
                <a:effectLst/>
                <a:latin typeface="+mn-lt"/>
                <a:ea typeface="+mn-ea"/>
                <a:cs typeface="+mn-cs"/>
              </a:rPr>
              <a:t>, human rights activist and president of CEDHU y FIDH from Quito, Ecuador</a:t>
            </a:r>
          </a:p>
          <a:p>
            <a:pPr fontAlgn="base"/>
            <a:r>
              <a:rPr lang="en-AU" sz="1200" b="1" i="0" kern="1200" dirty="0" err="1" smtClean="0">
                <a:solidFill>
                  <a:schemeClr val="tx1"/>
                </a:solidFill>
                <a:effectLst/>
                <a:latin typeface="+mn-lt"/>
                <a:ea typeface="+mn-ea"/>
                <a:cs typeface="+mn-cs"/>
              </a:rPr>
              <a:t>Atossa</a:t>
            </a:r>
            <a:r>
              <a:rPr lang="en-AU" sz="1200" b="1" i="0" kern="1200" dirty="0" smtClean="0">
                <a:solidFill>
                  <a:schemeClr val="tx1"/>
                </a:solidFill>
                <a:effectLst/>
                <a:latin typeface="+mn-lt"/>
                <a:ea typeface="+mn-ea"/>
                <a:cs typeface="+mn-cs"/>
              </a:rPr>
              <a:t> </a:t>
            </a:r>
            <a:r>
              <a:rPr lang="en-AU" sz="1200" b="1" i="0" kern="1200" dirty="0" err="1" smtClean="0">
                <a:solidFill>
                  <a:schemeClr val="tx1"/>
                </a:solidFill>
                <a:effectLst/>
                <a:latin typeface="+mn-lt"/>
                <a:ea typeface="+mn-ea"/>
                <a:cs typeface="+mn-cs"/>
              </a:rPr>
              <a:t>Soltani</a:t>
            </a:r>
            <a:r>
              <a:rPr lang="en-AU" sz="1200" b="0" i="0" kern="1200" dirty="0" smtClean="0">
                <a:solidFill>
                  <a:schemeClr val="tx1"/>
                </a:solidFill>
                <a:effectLst/>
                <a:latin typeface="+mn-lt"/>
                <a:ea typeface="+mn-ea"/>
                <a:cs typeface="+mn-cs"/>
              </a:rPr>
              <a:t>, founder and director of Amazon Watch from Washington, DC, US</a:t>
            </a:r>
          </a:p>
          <a:p>
            <a:pPr fontAlgn="base"/>
            <a:r>
              <a:rPr lang="en-AU" sz="1200" b="1" i="0" kern="1200" dirty="0" smtClean="0">
                <a:solidFill>
                  <a:schemeClr val="tx1"/>
                </a:solidFill>
                <a:effectLst/>
                <a:latin typeface="+mn-lt"/>
                <a:ea typeface="+mn-ea"/>
                <a:cs typeface="+mn-cs"/>
              </a:rPr>
              <a:t>Enrique </a:t>
            </a:r>
            <a:r>
              <a:rPr lang="en-AU" sz="1200" b="1" i="0" kern="1200" dirty="0" err="1" smtClean="0">
                <a:solidFill>
                  <a:schemeClr val="tx1"/>
                </a:solidFill>
                <a:effectLst/>
                <a:latin typeface="+mn-lt"/>
                <a:ea typeface="+mn-ea"/>
                <a:cs typeface="+mn-cs"/>
              </a:rPr>
              <a:t>Viale</a:t>
            </a:r>
            <a:r>
              <a:rPr lang="en-AU" sz="1200" b="0" i="0" kern="1200" dirty="0" smtClean="0">
                <a:solidFill>
                  <a:schemeClr val="tx1"/>
                </a:solidFill>
                <a:effectLst/>
                <a:latin typeface="+mn-lt"/>
                <a:ea typeface="+mn-ea"/>
                <a:cs typeface="+mn-cs"/>
              </a:rPr>
              <a:t>, environmental lawyer from Buenos Aires, Argentina</a:t>
            </a:r>
          </a:p>
          <a:p>
            <a:pPr fontAlgn="base"/>
            <a:r>
              <a:rPr lang="en-AU" sz="1200" b="0" i="0" kern="1200" dirty="0" smtClean="0">
                <a:solidFill>
                  <a:schemeClr val="tx1"/>
                </a:solidFill>
                <a:effectLst/>
                <a:latin typeface="+mn-lt"/>
                <a:ea typeface="+mn-ea"/>
                <a:cs typeface="+mn-cs"/>
              </a:rPr>
              <a:t>Native rights activist </a:t>
            </a:r>
            <a:r>
              <a:rPr lang="en-AU" sz="1200" b="1" i="0" kern="1200" dirty="0" smtClean="0">
                <a:solidFill>
                  <a:schemeClr val="tx1"/>
                </a:solidFill>
                <a:effectLst/>
                <a:latin typeface="+mn-lt"/>
                <a:ea typeface="+mn-ea"/>
                <a:cs typeface="+mn-cs"/>
              </a:rPr>
              <a:t>Casey Camp-</a:t>
            </a:r>
            <a:r>
              <a:rPr lang="en-AU" sz="1200" b="1" i="0" kern="1200" dirty="0" err="1" smtClean="0">
                <a:solidFill>
                  <a:schemeClr val="tx1"/>
                </a:solidFill>
                <a:effectLst/>
                <a:latin typeface="+mn-lt"/>
                <a:ea typeface="+mn-ea"/>
                <a:cs typeface="+mn-cs"/>
              </a:rPr>
              <a:t>Horinek</a:t>
            </a:r>
            <a:r>
              <a:rPr lang="en-AU" sz="1200" b="0" i="0" kern="1200" dirty="0" smtClean="0">
                <a:solidFill>
                  <a:schemeClr val="tx1"/>
                </a:solidFill>
                <a:effectLst/>
                <a:latin typeface="+mn-lt"/>
                <a:ea typeface="+mn-ea"/>
                <a:cs typeface="+mn-cs"/>
              </a:rPr>
              <a:t> (Ponca from Oklahoma, US) </a:t>
            </a:r>
            <a:r>
              <a:rPr lang="en-AU" sz="1200" b="0" i="0" kern="1200" dirty="0" err="1" smtClean="0">
                <a:solidFill>
                  <a:schemeClr val="tx1"/>
                </a:solidFill>
                <a:effectLst/>
                <a:latin typeface="+mn-lt"/>
                <a:ea typeface="+mn-ea"/>
                <a:cs typeface="+mn-cs"/>
              </a:rPr>
              <a:t>and</a:t>
            </a:r>
            <a:r>
              <a:rPr lang="en-AU" sz="1200" b="1" i="0" kern="1200" dirty="0" err="1" smtClean="0">
                <a:solidFill>
                  <a:schemeClr val="tx1"/>
                </a:solidFill>
                <a:effectLst/>
                <a:latin typeface="+mn-lt"/>
                <a:ea typeface="+mn-ea"/>
                <a:cs typeface="+mn-cs"/>
              </a:rPr>
              <a:t>Patricia</a:t>
            </a:r>
            <a:r>
              <a:rPr lang="en-AU" sz="1200" b="1" i="0" kern="1200" dirty="0" smtClean="0">
                <a:solidFill>
                  <a:schemeClr val="tx1"/>
                </a:solidFill>
                <a:effectLst/>
                <a:latin typeface="+mn-lt"/>
                <a:ea typeface="+mn-ea"/>
                <a:cs typeface="+mn-cs"/>
              </a:rPr>
              <a:t> </a:t>
            </a:r>
            <a:r>
              <a:rPr lang="en-AU" sz="1200" b="1" i="0" kern="1200" dirty="0" err="1" smtClean="0">
                <a:solidFill>
                  <a:schemeClr val="tx1"/>
                </a:solidFill>
                <a:effectLst/>
                <a:latin typeface="+mn-lt"/>
                <a:ea typeface="+mn-ea"/>
                <a:cs typeface="+mn-cs"/>
              </a:rPr>
              <a:t>Gualinga</a:t>
            </a:r>
            <a:r>
              <a:rPr lang="en-AU" sz="1200" b="0" i="0" kern="1200" dirty="0" smtClean="0">
                <a:solidFill>
                  <a:schemeClr val="tx1"/>
                </a:solidFill>
                <a:effectLst/>
                <a:latin typeface="+mn-lt"/>
                <a:ea typeface="+mn-ea"/>
                <a:cs typeface="+mn-cs"/>
              </a:rPr>
              <a:t>, an indigenous of the Amazon and director of </a:t>
            </a:r>
            <a:r>
              <a:rPr lang="en-AU" sz="1200" b="0" i="0" kern="1200" dirty="0" err="1" smtClean="0">
                <a:solidFill>
                  <a:schemeClr val="tx1"/>
                </a:solidFill>
                <a:effectLst/>
                <a:latin typeface="+mn-lt"/>
                <a:ea typeface="+mn-ea"/>
                <a:cs typeface="+mn-cs"/>
              </a:rPr>
              <a:t>Sayaku</a:t>
            </a:r>
            <a:r>
              <a:rPr lang="en-AU" sz="1200" b="0" i="0" kern="1200" dirty="0" smtClean="0">
                <a:solidFill>
                  <a:schemeClr val="tx1"/>
                </a:solidFill>
                <a:effectLst/>
                <a:latin typeface="+mn-lt"/>
                <a:ea typeface="+mn-ea"/>
                <a:cs typeface="+mn-cs"/>
              </a:rPr>
              <a:t>, will provide expert witness testimony on the critical importance of Rights of </a:t>
            </a:r>
            <a:r>
              <a:rPr lang="en-AU" sz="1200" b="0" i="0" kern="1200" dirty="0" err="1" smtClean="0">
                <a:solidFill>
                  <a:schemeClr val="tx1"/>
                </a:solidFill>
                <a:effectLst/>
                <a:latin typeface="+mn-lt"/>
                <a:ea typeface="+mn-ea"/>
                <a:cs typeface="+mn-cs"/>
              </a:rPr>
              <a:t>Nature.</a:t>
            </a:r>
            <a:r>
              <a:rPr lang="en-AU" sz="1200" b="1" i="0" kern="1200" dirty="0" err="1" smtClean="0">
                <a:solidFill>
                  <a:schemeClr val="tx1"/>
                </a:solidFill>
                <a:effectLst/>
                <a:latin typeface="+mn-lt"/>
                <a:ea typeface="+mn-ea"/>
                <a:cs typeface="+mn-cs"/>
              </a:rPr>
              <a:t>Carlos</a:t>
            </a:r>
            <a:r>
              <a:rPr lang="en-AU" sz="1200" b="1" i="0" kern="1200" dirty="0" smtClean="0">
                <a:solidFill>
                  <a:schemeClr val="tx1"/>
                </a:solidFill>
                <a:effectLst/>
                <a:latin typeface="+mn-lt"/>
                <a:ea typeface="+mn-ea"/>
                <a:cs typeface="+mn-cs"/>
              </a:rPr>
              <a:t> Pérez</a:t>
            </a:r>
            <a:r>
              <a:rPr lang="en-AU" sz="1200" b="0" i="0" kern="1200" dirty="0" smtClean="0">
                <a:solidFill>
                  <a:schemeClr val="tx1"/>
                </a:solidFill>
                <a:effectLst/>
                <a:latin typeface="+mn-lt"/>
                <a:ea typeface="+mn-ea"/>
                <a:cs typeface="+mn-cs"/>
              </a:rPr>
              <a:t> will provide testimony as to his recent actions in </a:t>
            </a:r>
            <a:r>
              <a:rPr lang="en-AU" sz="1200" b="0" i="0" kern="1200" dirty="0" err="1" smtClean="0">
                <a:solidFill>
                  <a:schemeClr val="tx1"/>
                </a:solidFill>
                <a:effectLst/>
                <a:latin typeface="+mn-lt"/>
                <a:ea typeface="+mn-ea"/>
                <a:cs typeface="+mn-cs"/>
              </a:rPr>
              <a:t>defense</a:t>
            </a:r>
            <a:r>
              <a:rPr lang="en-AU" sz="1200" b="0" i="0" kern="1200" dirty="0" smtClean="0">
                <a:solidFill>
                  <a:schemeClr val="tx1"/>
                </a:solidFill>
                <a:effectLst/>
                <a:latin typeface="+mn-lt"/>
                <a:ea typeface="+mn-ea"/>
                <a:cs typeface="+mn-cs"/>
              </a:rPr>
              <a:t> of Mother Earth, the reasons for his actions and its consequences.</a:t>
            </a:r>
          </a:p>
          <a:p>
            <a:endParaRPr lang="en-AU" dirty="0"/>
          </a:p>
        </p:txBody>
      </p:sp>
      <p:sp>
        <p:nvSpPr>
          <p:cNvPr id="4" name="Slide Number Placeholder 3"/>
          <p:cNvSpPr>
            <a:spLocks noGrp="1"/>
          </p:cNvSpPr>
          <p:nvPr>
            <p:ph type="sldNum" sz="quarter" idx="10"/>
          </p:nvPr>
        </p:nvSpPr>
        <p:spPr/>
        <p:txBody>
          <a:bodyPr/>
          <a:lstStyle/>
          <a:p>
            <a:fld id="{72053725-5708-4A7A-A157-811D0737E7AD}" type="slidenum">
              <a:rPr lang="en-AU" smtClean="0"/>
              <a:t>28</a:t>
            </a:fld>
            <a:endParaRPr lang="en-AU"/>
          </a:p>
        </p:txBody>
      </p:sp>
    </p:spTree>
    <p:extLst>
      <p:ext uri="{BB962C8B-B14F-4D97-AF65-F5344CB8AC3E}">
        <p14:creationId xmlns:p14="http://schemas.microsoft.com/office/powerpoint/2010/main" val="997725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CD1917C-8B8B-40D2-A5BD-EAB24239C78E}" type="datetimeFigureOut">
              <a:rPr lang="en-AU" smtClean="0"/>
              <a:t>19/08/2015</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F3BDD38-D915-427B-87FC-6D9BE565C4F6}"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D1917C-8B8B-40D2-A5BD-EAB24239C78E}" type="datetimeFigureOut">
              <a:rPr lang="en-AU" smtClean="0"/>
              <a:t>19/08/2015</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FF3BDD38-D915-427B-87FC-6D9BE565C4F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D1917C-8B8B-40D2-A5BD-EAB24239C78E}" type="datetimeFigureOut">
              <a:rPr lang="en-AU" smtClean="0"/>
              <a:t>19/08/2015</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FF3BDD38-D915-427B-87FC-6D9BE565C4F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D1917C-8B8B-40D2-A5BD-EAB24239C78E}" type="datetimeFigureOut">
              <a:rPr lang="en-AU" smtClean="0"/>
              <a:t>19/08/2015</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FF3BDD38-D915-427B-87FC-6D9BE565C4F6}" type="slidenum">
              <a:rPr lang="en-AU" smtClean="0"/>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CD1917C-8B8B-40D2-A5BD-EAB24239C78E}" type="datetimeFigureOut">
              <a:rPr lang="en-AU" smtClean="0"/>
              <a:t>19/08/2015</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FF3BDD38-D915-427B-87FC-6D9BE565C4F6}"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D1917C-8B8B-40D2-A5BD-EAB24239C78E}" type="datetimeFigureOut">
              <a:rPr lang="en-AU" smtClean="0"/>
              <a:t>19/08/2015</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FF3BDD38-D915-427B-87FC-6D9BE565C4F6}" type="slidenum">
              <a:rPr lang="en-AU" smtClean="0"/>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CD1917C-8B8B-40D2-A5BD-EAB24239C78E}" type="datetimeFigureOut">
              <a:rPr lang="en-AU" smtClean="0"/>
              <a:t>19/08/2015</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FF3BDD38-D915-427B-87FC-6D9BE565C4F6}"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CD1917C-8B8B-40D2-A5BD-EAB24239C78E}" type="datetimeFigureOut">
              <a:rPr lang="en-AU" smtClean="0"/>
              <a:t>19/08/2015</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FF3BDD38-D915-427B-87FC-6D9BE565C4F6}" type="slidenum">
              <a:rPr lang="en-AU" smtClean="0"/>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CD1917C-8B8B-40D2-A5BD-EAB24239C78E}" type="datetimeFigureOut">
              <a:rPr lang="en-AU" smtClean="0"/>
              <a:t>19/08/2015</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FF3BDD38-D915-427B-87FC-6D9BE565C4F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CD1917C-8B8B-40D2-A5BD-EAB24239C78E}" type="datetimeFigureOut">
              <a:rPr lang="en-AU" smtClean="0"/>
              <a:t>19/08/2015</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FF3BDD38-D915-427B-87FC-6D9BE565C4F6}"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CD1917C-8B8B-40D2-A5BD-EAB24239C78E}" type="datetimeFigureOut">
              <a:rPr lang="en-AU" smtClean="0"/>
              <a:t>19/08/2015</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F3BDD38-D915-427B-87FC-6D9BE565C4F6}"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CD1917C-8B8B-40D2-A5BD-EAB24239C78E}" type="datetimeFigureOut">
              <a:rPr lang="en-AU" smtClean="0"/>
              <a:t>19/08/2015</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F3BDD38-D915-427B-87FC-6D9BE565C4F6}" type="slidenum">
              <a:rPr lang="en-AU" smtClean="0"/>
              <a:t>‹#›</a:t>
            </a:fld>
            <a:endParaRPr lang="en-AU" dirty="0"/>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6376" y="5875352"/>
            <a:ext cx="991764" cy="779286"/>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arthlaws.org.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convenor@earthlaws.org.au" TargetMode="External"/><Relationship Id="rId2" Type="http://schemas.openxmlformats.org/officeDocument/2006/relationships/hyperlink" Target="http://www.earthlaws.org.au/" TargetMode="External"/><Relationship Id="rId1" Type="http://schemas.openxmlformats.org/officeDocument/2006/relationships/slideLayout" Target="../slideLayouts/slideLayout2.xml"/><Relationship Id="rId4" Type="http://schemas.openxmlformats.org/officeDocument/2006/relationships/hyperlink" Target="mailto:ecospirituality@earthlaws.org.a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picasaweb.google.com/EarthCommunity.org/ThomasBerryPhotoAlbum?feat=embedwebsit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614" y="404664"/>
            <a:ext cx="7772400" cy="1829761"/>
          </a:xfrm>
        </p:spPr>
        <p:txBody>
          <a:bodyPr>
            <a:normAutofit fontScale="90000"/>
          </a:bodyPr>
          <a:lstStyle/>
          <a:p>
            <a:pPr algn="ctr"/>
            <a:r>
              <a:rPr lang="en-AU" sz="4000" dirty="0" smtClean="0"/>
              <a:t>Responding to the Great Work: the Australian Earth Laws Alliance</a:t>
            </a:r>
            <a:endParaRPr lang="en-AU" dirty="0"/>
          </a:p>
        </p:txBody>
      </p:sp>
      <p:sp>
        <p:nvSpPr>
          <p:cNvPr id="3" name="Subtitle 2"/>
          <p:cNvSpPr>
            <a:spLocks noGrp="1"/>
          </p:cNvSpPr>
          <p:nvPr>
            <p:ph type="subTitle" idx="1"/>
          </p:nvPr>
        </p:nvSpPr>
        <p:spPr>
          <a:xfrm>
            <a:off x="683568" y="5605422"/>
            <a:ext cx="7772400" cy="1199704"/>
          </a:xfrm>
        </p:spPr>
        <p:txBody>
          <a:bodyPr>
            <a:normAutofit fontScale="62500" lnSpcReduction="20000"/>
          </a:bodyPr>
          <a:lstStyle/>
          <a:p>
            <a:pPr algn="ctr"/>
            <a:r>
              <a:rPr lang="en-AU" dirty="0" smtClean="0">
                <a:solidFill>
                  <a:schemeClr val="tx1"/>
                </a:solidFill>
              </a:rPr>
              <a:t>Dr Michelle Maloney</a:t>
            </a:r>
          </a:p>
          <a:p>
            <a:pPr algn="ctr"/>
            <a:r>
              <a:rPr lang="en-AU" dirty="0" smtClean="0">
                <a:solidFill>
                  <a:schemeClr val="tx1"/>
                </a:solidFill>
              </a:rPr>
              <a:t>Australian Earth Laws Alliance</a:t>
            </a:r>
          </a:p>
          <a:p>
            <a:pPr algn="ctr"/>
            <a:r>
              <a:rPr lang="en-AU" dirty="0" smtClean="0">
                <a:solidFill>
                  <a:schemeClr val="tx1"/>
                </a:solidFill>
              </a:rPr>
              <a:t>Faith, Earth Ethics and Professional Life Seminar -18 August 2015</a:t>
            </a:r>
            <a:br>
              <a:rPr lang="en-AU" dirty="0" smtClean="0">
                <a:solidFill>
                  <a:schemeClr val="tx1"/>
                </a:solidFill>
              </a:rPr>
            </a:br>
            <a:r>
              <a:rPr lang="en-AU" dirty="0" smtClean="0">
                <a:solidFill>
                  <a:schemeClr val="tx1"/>
                </a:solidFill>
                <a:hlinkClick r:id="rId2"/>
              </a:rPr>
              <a:t>www.earthlaws.org.au</a:t>
            </a:r>
            <a:r>
              <a:rPr lang="en-AU" dirty="0" smtClean="0">
                <a:solidFill>
                  <a:schemeClr val="tx1"/>
                </a:solidFill>
              </a:rPr>
              <a:t> </a:t>
            </a:r>
          </a:p>
        </p:txBody>
      </p:sp>
      <p:pic>
        <p:nvPicPr>
          <p:cNvPr id="4" name="Picture 2" descr="grass-tree-close-previe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1594" y="2599419"/>
            <a:ext cx="3960440" cy="1934413"/>
          </a:xfrm>
          <a:prstGeom prst="rect">
            <a:avLst/>
          </a:prstGeom>
          <a:noFill/>
          <a:ln>
            <a:noFill/>
          </a:ln>
          <a:effectLst/>
          <a:extLst>
            <a:ext uri="{909E8E84-426E-40DD-AFC4-6F175D3DCCD1}">
              <a14:hiddenFill xmlns:a14="http://schemas.microsoft.com/office/drawing/2010/main">
                <a:solidFill>
                  <a:srgbClr val="000000">
                    <a:alpha val="85001"/>
                  </a:srgbClr>
                </a:solidFill>
              </a14:hiddenFill>
            </a:ext>
            <a:ext uri="{91240B29-F687-4F45-9708-019B960494DF}">
              <a14:hiddenLine xmlns:a14="http://schemas.microsoft.com/office/drawing/2010/main" w="2540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65950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The Great Work: Our Way into the Future (1999)</a:t>
            </a:r>
            <a:endParaRPr lang="en-AU" sz="2700" dirty="0"/>
          </a:p>
        </p:txBody>
      </p:sp>
      <p:sp>
        <p:nvSpPr>
          <p:cNvPr id="5" name="Content Placeholder 4"/>
          <p:cNvSpPr>
            <a:spLocks noGrp="1"/>
          </p:cNvSpPr>
          <p:nvPr>
            <p:ph sz="quarter" idx="2"/>
          </p:nvPr>
        </p:nvSpPr>
        <p:spPr>
          <a:xfrm>
            <a:off x="467544" y="1772816"/>
            <a:ext cx="4040188" cy="4968552"/>
          </a:xfrm>
        </p:spPr>
        <p:txBody>
          <a:bodyPr>
            <a:normAutofit fontScale="70000" lnSpcReduction="20000"/>
          </a:bodyPr>
          <a:lstStyle/>
          <a:p>
            <a:r>
              <a:rPr lang="en-AU" dirty="0" smtClean="0"/>
              <a:t>Critique of the underpinning structures of industrialised society</a:t>
            </a:r>
          </a:p>
          <a:p>
            <a:r>
              <a:rPr lang="en-AU" dirty="0" smtClean="0"/>
              <a:t>Looked at all </a:t>
            </a:r>
            <a:r>
              <a:rPr lang="en-AU" dirty="0"/>
              <a:t>four of the fundamental establishments that control human affairs:</a:t>
            </a:r>
          </a:p>
          <a:p>
            <a:r>
              <a:rPr lang="en-AU" b="1" u="sng" dirty="0"/>
              <a:t>Law and Government</a:t>
            </a:r>
          </a:p>
          <a:p>
            <a:pPr lvl="1"/>
            <a:r>
              <a:rPr lang="en-AU" dirty="0"/>
              <a:t>Legal system is supporting exploitation rather than protecting the natural world from </a:t>
            </a:r>
            <a:r>
              <a:rPr lang="en-AU" dirty="0" smtClean="0"/>
              <a:t>destruction</a:t>
            </a:r>
            <a:endParaRPr lang="en-AU" dirty="0"/>
          </a:p>
          <a:p>
            <a:r>
              <a:rPr lang="en-AU" b="1" u="sng" dirty="0"/>
              <a:t>Economics</a:t>
            </a:r>
            <a:r>
              <a:rPr lang="en-AU" dirty="0"/>
              <a:t> - neoliberal growth </a:t>
            </a:r>
            <a:r>
              <a:rPr lang="en-AU" dirty="0" smtClean="0"/>
              <a:t>economics; power of corporations</a:t>
            </a:r>
            <a:endParaRPr lang="en-AU" dirty="0"/>
          </a:p>
          <a:p>
            <a:r>
              <a:rPr lang="en-AU" b="1" u="sng" dirty="0"/>
              <a:t>Universities </a:t>
            </a:r>
            <a:r>
              <a:rPr lang="en-AU" dirty="0"/>
              <a:t>– </a:t>
            </a:r>
            <a:r>
              <a:rPr lang="en-AU" dirty="0" smtClean="0"/>
              <a:t>perpetuate current system, teach and reward focus on consuming the earth</a:t>
            </a:r>
            <a:endParaRPr lang="en-AU" dirty="0"/>
          </a:p>
          <a:p>
            <a:r>
              <a:rPr lang="en-AU" b="1" u="sng" dirty="0" smtClean="0"/>
              <a:t>Religion</a:t>
            </a:r>
            <a:r>
              <a:rPr lang="en-AU" dirty="0" smtClean="0"/>
              <a:t> </a:t>
            </a:r>
            <a:r>
              <a:rPr lang="en-AU" dirty="0"/>
              <a:t>- Perpetuate human dominion and alienation from nature</a:t>
            </a:r>
            <a:r>
              <a:rPr lang="en-AU" dirty="0" smtClean="0"/>
              <a:t>.</a:t>
            </a:r>
          </a:p>
          <a:p>
            <a:pPr marL="109728" indent="0">
              <a:buNone/>
            </a:pPr>
            <a:endParaRPr lang="en-AU" dirty="0" smtClean="0"/>
          </a:p>
          <a:p>
            <a:r>
              <a:rPr lang="en-AU" b="1" dirty="0"/>
              <a:t>Anthropocentrism + pro-growth</a:t>
            </a:r>
          </a:p>
          <a:p>
            <a:endParaRPr lang="en-AU" dirty="0"/>
          </a:p>
        </p:txBody>
      </p:sp>
      <p:pic>
        <p:nvPicPr>
          <p:cNvPr id="8" name="Content Placeholder 6" descr="Front Cove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72816"/>
            <a:ext cx="3071524" cy="4445670"/>
          </a:xfrm>
          <a:prstGeom prst="rect">
            <a:avLst/>
          </a:prstGeom>
          <a:noFill/>
          <a:ln>
            <a:noFill/>
            <a:prstDash val="sysDash"/>
            <a:miter lim="800000"/>
          </a:ln>
        </p:spPr>
      </p:pic>
    </p:spTree>
    <p:extLst>
      <p:ext uri="{BB962C8B-B14F-4D97-AF65-F5344CB8AC3E}">
        <p14:creationId xmlns:p14="http://schemas.microsoft.com/office/powerpoint/2010/main" val="376290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eberg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0"/>
            <a:ext cx="701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4624602" y="136525"/>
            <a:ext cx="2317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dirty="0"/>
              <a:t>Economic – </a:t>
            </a:r>
          </a:p>
          <a:p>
            <a:pPr algn="ctr"/>
            <a:r>
              <a:rPr lang="en-AU" dirty="0"/>
              <a:t>Consumer capitalism</a:t>
            </a:r>
          </a:p>
          <a:p>
            <a:pPr algn="ctr"/>
            <a:r>
              <a:rPr lang="en-AU" dirty="0"/>
              <a:t>(Corporatism)</a:t>
            </a:r>
            <a:endParaRPr lang="en-US" dirty="0"/>
          </a:p>
        </p:txBody>
      </p:sp>
      <p:sp>
        <p:nvSpPr>
          <p:cNvPr id="3076" name="Text Box 4"/>
          <p:cNvSpPr txBox="1">
            <a:spLocks noChangeArrowheads="1"/>
          </p:cNvSpPr>
          <p:nvPr/>
        </p:nvSpPr>
        <p:spPr bwMode="auto">
          <a:xfrm>
            <a:off x="2339975" y="1196975"/>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dirty="0"/>
              <a:t>Social/cultural</a:t>
            </a:r>
          </a:p>
          <a:p>
            <a:pPr algn="ctr"/>
            <a:r>
              <a:rPr lang="en-AU" dirty="0"/>
              <a:t>(consumer culture)</a:t>
            </a:r>
            <a:endParaRPr lang="en-US" dirty="0"/>
          </a:p>
        </p:txBody>
      </p:sp>
      <p:sp>
        <p:nvSpPr>
          <p:cNvPr id="3077" name="Rectangle 5"/>
          <p:cNvSpPr>
            <a:spLocks noChangeArrowheads="1"/>
          </p:cNvSpPr>
          <p:nvPr/>
        </p:nvSpPr>
        <p:spPr bwMode="auto">
          <a:xfrm>
            <a:off x="7092950" y="1052513"/>
            <a:ext cx="193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dirty="0"/>
              <a:t>Legal, Political &amp; </a:t>
            </a:r>
          </a:p>
          <a:p>
            <a:pPr algn="ctr"/>
            <a:r>
              <a:rPr lang="en-AU" dirty="0"/>
              <a:t>Institutional</a:t>
            </a:r>
            <a:endParaRPr lang="en-US" dirty="0"/>
          </a:p>
        </p:txBody>
      </p:sp>
      <p:sp>
        <p:nvSpPr>
          <p:cNvPr id="3078" name="Rectangle 6"/>
          <p:cNvSpPr>
            <a:spLocks noChangeArrowheads="1"/>
          </p:cNvSpPr>
          <p:nvPr/>
        </p:nvSpPr>
        <p:spPr bwMode="auto">
          <a:xfrm>
            <a:off x="3057412" y="4293096"/>
            <a:ext cx="545213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sz="3200" b="1" dirty="0" smtClean="0">
                <a:solidFill>
                  <a:schemeClr val="bg1"/>
                </a:solidFill>
              </a:rPr>
              <a:t>Beliefs, Ideology, culture -</a:t>
            </a:r>
            <a:br>
              <a:rPr lang="en-AU" sz="3200" b="1" dirty="0" smtClean="0">
                <a:solidFill>
                  <a:schemeClr val="bg1"/>
                </a:solidFill>
              </a:rPr>
            </a:br>
            <a:r>
              <a:rPr lang="en-AU" sz="3200" b="1" dirty="0" smtClean="0">
                <a:solidFill>
                  <a:schemeClr val="bg1"/>
                </a:solidFill>
              </a:rPr>
              <a:t>anthropocentrism +</a:t>
            </a:r>
          </a:p>
          <a:p>
            <a:pPr algn="ctr"/>
            <a:r>
              <a:rPr lang="en-AU" sz="3200" b="1" dirty="0">
                <a:solidFill>
                  <a:schemeClr val="bg1"/>
                </a:solidFill>
              </a:rPr>
              <a:t>p</a:t>
            </a:r>
            <a:r>
              <a:rPr lang="en-AU" sz="3200" b="1" dirty="0" smtClean="0">
                <a:solidFill>
                  <a:schemeClr val="bg1"/>
                </a:solidFill>
              </a:rPr>
              <a:t>ro growth</a:t>
            </a:r>
            <a:endParaRPr lang="en-US" sz="3200" b="1" dirty="0">
              <a:solidFill>
                <a:schemeClr val="bg1"/>
              </a:solidFill>
            </a:endParaRPr>
          </a:p>
        </p:txBody>
      </p:sp>
      <p:sp>
        <p:nvSpPr>
          <p:cNvPr id="3" name="TextBox 2"/>
          <p:cNvSpPr txBox="1"/>
          <p:nvPr/>
        </p:nvSpPr>
        <p:spPr>
          <a:xfrm>
            <a:off x="107504" y="2564904"/>
            <a:ext cx="1806905" cy="646331"/>
          </a:xfrm>
          <a:prstGeom prst="rect">
            <a:avLst/>
          </a:prstGeom>
          <a:noFill/>
        </p:spPr>
        <p:txBody>
          <a:bodyPr wrap="none" rtlCol="0">
            <a:spAutoFit/>
          </a:bodyPr>
          <a:lstStyle/>
          <a:p>
            <a:r>
              <a:rPr lang="en-AU" dirty="0" smtClean="0"/>
              <a:t>“the ideas that</a:t>
            </a:r>
            <a:br>
              <a:rPr lang="en-AU" dirty="0" smtClean="0"/>
            </a:br>
            <a:r>
              <a:rPr lang="en-AU" dirty="0" smtClean="0"/>
              <a:t>lie beneath”</a:t>
            </a:r>
            <a:endParaRPr lang="en-AU" dirty="0"/>
          </a:p>
        </p:txBody>
      </p:sp>
    </p:spTree>
    <p:extLst>
      <p:ext uri="{BB962C8B-B14F-4D97-AF65-F5344CB8AC3E}">
        <p14:creationId xmlns:p14="http://schemas.microsoft.com/office/powerpoint/2010/main" val="1602246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a2.sphotos.ak.fbcdn.net/hphotos-ak-ash4/427555_398066530207176_172772789403219_1687709_1569237214_n.jpg"/>
          <p:cNvPicPr/>
          <p:nvPr/>
        </p:nvPicPr>
        <p:blipFill>
          <a:blip r:embed="rId2">
            <a:extLst>
              <a:ext uri="{28A0092B-C50C-407E-A947-70E740481C1C}">
                <a14:useLocalDpi xmlns:a14="http://schemas.microsoft.com/office/drawing/2010/main" val="0"/>
              </a:ext>
            </a:extLst>
          </a:blip>
          <a:srcRect/>
          <a:stretch>
            <a:fillRect/>
          </a:stretch>
        </p:blipFill>
        <p:spPr bwMode="auto">
          <a:xfrm>
            <a:off x="1180031" y="1700808"/>
            <a:ext cx="6898203" cy="3492152"/>
          </a:xfrm>
          <a:prstGeom prst="rect">
            <a:avLst/>
          </a:prstGeom>
          <a:noFill/>
          <a:ln>
            <a:noFill/>
          </a:ln>
        </p:spPr>
      </p:pic>
      <p:sp>
        <p:nvSpPr>
          <p:cNvPr id="5" name="TextBox 4"/>
          <p:cNvSpPr txBox="1"/>
          <p:nvPr/>
        </p:nvSpPr>
        <p:spPr>
          <a:xfrm>
            <a:off x="1781718" y="5588713"/>
            <a:ext cx="1959191" cy="369332"/>
          </a:xfrm>
          <a:prstGeom prst="rect">
            <a:avLst/>
          </a:prstGeom>
          <a:noFill/>
        </p:spPr>
        <p:txBody>
          <a:bodyPr wrap="none" rtlCol="0">
            <a:spAutoFit/>
          </a:bodyPr>
          <a:lstStyle/>
          <a:p>
            <a:r>
              <a:rPr lang="en-AU" dirty="0" smtClean="0"/>
              <a:t>Human centred</a:t>
            </a:r>
            <a:endParaRPr lang="en-AU" dirty="0"/>
          </a:p>
        </p:txBody>
      </p:sp>
      <p:sp>
        <p:nvSpPr>
          <p:cNvPr id="6" name="TextBox 5"/>
          <p:cNvSpPr txBox="1"/>
          <p:nvPr/>
        </p:nvSpPr>
        <p:spPr>
          <a:xfrm>
            <a:off x="5882523" y="5576565"/>
            <a:ext cx="1715534" cy="369332"/>
          </a:xfrm>
          <a:prstGeom prst="rect">
            <a:avLst/>
          </a:prstGeom>
          <a:noFill/>
        </p:spPr>
        <p:txBody>
          <a:bodyPr wrap="none" rtlCol="0">
            <a:spAutoFit/>
          </a:bodyPr>
          <a:lstStyle/>
          <a:p>
            <a:r>
              <a:rPr lang="en-AU" dirty="0" smtClean="0"/>
              <a:t>Earth centred</a:t>
            </a:r>
            <a:endParaRPr lang="en-AU" dirty="0"/>
          </a:p>
        </p:txBody>
      </p:sp>
      <p:sp>
        <p:nvSpPr>
          <p:cNvPr id="2" name="Rectangle 1"/>
          <p:cNvSpPr/>
          <p:nvPr/>
        </p:nvSpPr>
        <p:spPr>
          <a:xfrm>
            <a:off x="1180031" y="490895"/>
            <a:ext cx="6392237" cy="923330"/>
          </a:xfrm>
          <a:prstGeom prst="rect">
            <a:avLst/>
          </a:prstGeom>
        </p:spPr>
        <p:txBody>
          <a:bodyPr wrap="square">
            <a:spAutoFit/>
          </a:bodyPr>
          <a:lstStyle/>
          <a:p>
            <a:r>
              <a:rPr lang="en-AU" dirty="0" smtClean="0"/>
              <a:t>Earth jurisprudence calls for </a:t>
            </a:r>
            <a:r>
              <a:rPr lang="en-AU" dirty="0"/>
              <a:t>us to </a:t>
            </a:r>
            <a:r>
              <a:rPr lang="en-AU" dirty="0" smtClean="0"/>
              <a:t>examine the root causes of the current crisis and shift </a:t>
            </a:r>
            <a:r>
              <a:rPr lang="en-AU" dirty="0"/>
              <a:t>all our </a:t>
            </a:r>
            <a:r>
              <a:rPr lang="en-AU" b="1" dirty="0"/>
              <a:t>governance systems </a:t>
            </a:r>
            <a:r>
              <a:rPr lang="en-AU" dirty="0" smtClean="0"/>
              <a:t>from human centred to Earth centred </a:t>
            </a:r>
            <a:endParaRPr lang="en-AU" dirty="0"/>
          </a:p>
        </p:txBody>
      </p:sp>
    </p:spTree>
    <p:extLst>
      <p:ext uri="{BB962C8B-B14F-4D97-AF65-F5344CB8AC3E}">
        <p14:creationId xmlns:p14="http://schemas.microsoft.com/office/powerpoint/2010/main" val="355119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An emerging </a:t>
            </a:r>
            <a:r>
              <a:rPr lang="en-AU" b="1" dirty="0" smtClean="0"/>
              <a:t>philosophy of law and human governance </a:t>
            </a:r>
            <a:r>
              <a:rPr lang="en-AU" dirty="0" smtClean="0"/>
              <a:t>that is based on the idea that humans are only one part of a wider community (the Earth community) and the welfare of each member of this community is dependent on the welfare of the earth as a whole</a:t>
            </a:r>
          </a:p>
          <a:p>
            <a:r>
              <a:rPr lang="en-AU" dirty="0" smtClean="0"/>
              <a:t>Interdependence, interconnectedness</a:t>
            </a:r>
          </a:p>
          <a:p>
            <a:pPr lvl="1"/>
            <a:endParaRPr lang="en-AU" dirty="0">
              <a:solidFill>
                <a:srgbClr val="FF0000"/>
              </a:solidFill>
            </a:endParaRPr>
          </a:p>
        </p:txBody>
      </p:sp>
      <p:sp>
        <p:nvSpPr>
          <p:cNvPr id="3" name="Title 2"/>
          <p:cNvSpPr>
            <a:spLocks noGrp="1"/>
          </p:cNvSpPr>
          <p:nvPr>
            <p:ph type="title"/>
          </p:nvPr>
        </p:nvSpPr>
        <p:spPr/>
        <p:txBody>
          <a:bodyPr/>
          <a:lstStyle/>
          <a:p>
            <a:r>
              <a:rPr lang="en-AU" dirty="0" smtClean="0"/>
              <a:t>Earth jurisprudence</a:t>
            </a:r>
            <a:endParaRPr lang="en-AU" dirty="0"/>
          </a:p>
        </p:txBody>
      </p:sp>
    </p:spTree>
    <p:extLst>
      <p:ext uri="{BB962C8B-B14F-4D97-AF65-F5344CB8AC3E}">
        <p14:creationId xmlns:p14="http://schemas.microsoft.com/office/powerpoint/2010/main" val="2652707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Jurisprudence = study and </a:t>
            </a:r>
            <a:r>
              <a:rPr lang="en-AU" b="1" dirty="0"/>
              <a:t>theory of law</a:t>
            </a:r>
            <a:r>
              <a:rPr lang="en-AU" dirty="0"/>
              <a:t>; helps to obtain a deeper understanding of law – legal reasoning, legal systems, legal </a:t>
            </a:r>
            <a:r>
              <a:rPr lang="en-AU" dirty="0" smtClean="0"/>
              <a:t>institutions</a:t>
            </a:r>
          </a:p>
          <a:p>
            <a:r>
              <a:rPr lang="en-AU" dirty="0" smtClean="0"/>
              <a:t>There are different types of jurisprudence; different ‘theories’ of law</a:t>
            </a:r>
          </a:p>
          <a:p>
            <a:pPr lvl="1"/>
            <a:r>
              <a:rPr lang="en-AU" dirty="0" err="1" smtClean="0"/>
              <a:t>Eg</a:t>
            </a:r>
            <a:r>
              <a:rPr lang="en-AU" dirty="0" smtClean="0"/>
              <a:t> feminist, Marxist, Earth jurisprudence</a:t>
            </a:r>
            <a:endParaRPr lang="en-AU" dirty="0"/>
          </a:p>
          <a:p>
            <a:endParaRPr lang="en-AU" dirty="0"/>
          </a:p>
        </p:txBody>
      </p:sp>
      <p:sp>
        <p:nvSpPr>
          <p:cNvPr id="3" name="Title 2"/>
          <p:cNvSpPr>
            <a:spLocks noGrp="1"/>
          </p:cNvSpPr>
          <p:nvPr>
            <p:ph type="title"/>
          </p:nvPr>
        </p:nvSpPr>
        <p:spPr/>
        <p:txBody>
          <a:bodyPr/>
          <a:lstStyle/>
          <a:p>
            <a:r>
              <a:rPr lang="en-AU" dirty="0" smtClean="0"/>
              <a:t>What is jurisprudence?</a:t>
            </a:r>
            <a:endParaRPr lang="en-AU" dirty="0"/>
          </a:p>
        </p:txBody>
      </p:sp>
    </p:spTree>
    <p:extLst>
      <p:ext uri="{BB962C8B-B14F-4D97-AF65-F5344CB8AC3E}">
        <p14:creationId xmlns:p14="http://schemas.microsoft.com/office/powerpoint/2010/main" val="2869823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‘Wild Law: A Manifesto for Earth Justice’ – Cormac Cullinan (2002)</a:t>
            </a:r>
            <a:endParaRPr lang="en-AU" dirty="0"/>
          </a:p>
        </p:txBody>
      </p:sp>
      <p:sp>
        <p:nvSpPr>
          <p:cNvPr id="5" name="Content Placeholder 4"/>
          <p:cNvSpPr>
            <a:spLocks noGrp="1"/>
          </p:cNvSpPr>
          <p:nvPr>
            <p:ph sz="quarter" idx="2"/>
          </p:nvPr>
        </p:nvSpPr>
        <p:spPr>
          <a:xfrm>
            <a:off x="395536" y="1916832"/>
            <a:ext cx="4040188" cy="3941763"/>
          </a:xfrm>
        </p:spPr>
        <p:txBody>
          <a:bodyPr/>
          <a:lstStyle/>
          <a:p>
            <a:r>
              <a:rPr lang="en-AU" dirty="0" smtClean="0"/>
              <a:t>Response to Berry’s work</a:t>
            </a:r>
          </a:p>
          <a:p>
            <a:r>
              <a:rPr lang="en-AU" dirty="0" smtClean="0"/>
              <a:t>Direct call to the legal profession to embrace Earth Jurisprudence and earth-</a:t>
            </a:r>
            <a:r>
              <a:rPr lang="en-AU" dirty="0" err="1" smtClean="0"/>
              <a:t>centredness</a:t>
            </a:r>
            <a:endParaRPr lang="en-AU" dirty="0" smtClean="0"/>
          </a:p>
          <a:p>
            <a:r>
              <a:rPr lang="en-AU" dirty="0" smtClean="0"/>
              <a:t>(not just about ‘the wild’ or wilderness)</a:t>
            </a:r>
          </a:p>
        </p:txBody>
      </p:sp>
      <p:pic>
        <p:nvPicPr>
          <p:cNvPr id="8" name="Content Placeholder 7" descr="Front Cover"/>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586519" y="1844675"/>
            <a:ext cx="2587413" cy="3941763"/>
          </a:xfrm>
          <a:prstGeom prst="rect">
            <a:avLst/>
          </a:prstGeom>
          <a:noFill/>
          <a:ln>
            <a:noFill/>
          </a:ln>
        </p:spPr>
      </p:pic>
    </p:spTree>
    <p:extLst>
      <p:ext uri="{BB962C8B-B14F-4D97-AF65-F5344CB8AC3E}">
        <p14:creationId xmlns:p14="http://schemas.microsoft.com/office/powerpoint/2010/main" val="472475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844824"/>
            <a:ext cx="3888432" cy="4869160"/>
          </a:xfrm>
        </p:spPr>
        <p:txBody>
          <a:bodyPr>
            <a:normAutofit fontScale="62500" lnSpcReduction="20000"/>
          </a:bodyPr>
          <a:lstStyle/>
          <a:p>
            <a:r>
              <a:rPr lang="en-AU" sz="3200" dirty="0" smtClean="0"/>
              <a:t>Cullinan </a:t>
            </a:r>
            <a:r>
              <a:rPr lang="en-AU" sz="3200" dirty="0"/>
              <a:t>suggests law needs to be creatively reinterpreted, allowed to be imaginative, </a:t>
            </a:r>
            <a:r>
              <a:rPr lang="en-AU" sz="3200" dirty="0" smtClean="0"/>
              <a:t>wild; reconnected to our biophysical reality </a:t>
            </a:r>
            <a:endParaRPr lang="en-AU" sz="3200" dirty="0"/>
          </a:p>
          <a:p>
            <a:r>
              <a:rPr lang="en-AU" sz="3200" dirty="0"/>
              <a:t>Looks to systems theory, quantum </a:t>
            </a:r>
            <a:r>
              <a:rPr lang="en-AU" sz="3200" dirty="0" smtClean="0"/>
              <a:t>physics</a:t>
            </a:r>
          </a:p>
          <a:p>
            <a:r>
              <a:rPr lang="en-AU" sz="3200" dirty="0" smtClean="0"/>
              <a:t>What can we learn from indigenous </a:t>
            </a:r>
            <a:r>
              <a:rPr lang="en-AU" sz="3200" dirty="0"/>
              <a:t>knowledge </a:t>
            </a:r>
            <a:r>
              <a:rPr lang="en-AU" sz="3200" dirty="0" smtClean="0"/>
              <a:t>systems?</a:t>
            </a:r>
            <a:endParaRPr lang="en-AU" sz="3200" dirty="0"/>
          </a:p>
          <a:p>
            <a:r>
              <a:rPr lang="en-AU" sz="3200" dirty="0" smtClean="0"/>
              <a:t>“flashes” of wild law exist in present laws and can be built on – but we also need to rethink and create new systems</a:t>
            </a:r>
          </a:p>
          <a:p>
            <a:r>
              <a:rPr lang="en-AU" dirty="0" smtClean="0"/>
              <a:t> </a:t>
            </a:r>
          </a:p>
          <a:p>
            <a:endParaRPr lang="en-AU" dirty="0"/>
          </a:p>
        </p:txBody>
      </p:sp>
      <p:sp>
        <p:nvSpPr>
          <p:cNvPr id="6" name="Content Placeholder 5"/>
          <p:cNvSpPr>
            <a:spLocks noGrp="1"/>
          </p:cNvSpPr>
          <p:nvPr>
            <p:ph sz="half" idx="2"/>
          </p:nvPr>
        </p:nvSpPr>
        <p:spPr>
          <a:xfrm>
            <a:off x="4907017" y="5301208"/>
            <a:ext cx="3419856" cy="603850"/>
          </a:xfrm>
        </p:spPr>
        <p:txBody>
          <a:bodyPr>
            <a:normAutofit fontScale="62500" lnSpcReduction="20000"/>
          </a:bodyPr>
          <a:lstStyle/>
          <a:p>
            <a:r>
              <a:rPr lang="en-AU" dirty="0" smtClean="0"/>
              <a:t>Thomas Berry and Cormac Cullinan</a:t>
            </a:r>
            <a:endParaRPr lang="en-AU" dirty="0"/>
          </a:p>
        </p:txBody>
      </p:sp>
      <p:sp>
        <p:nvSpPr>
          <p:cNvPr id="2" name="Title 1"/>
          <p:cNvSpPr>
            <a:spLocks noGrp="1"/>
          </p:cNvSpPr>
          <p:nvPr>
            <p:ph type="title"/>
          </p:nvPr>
        </p:nvSpPr>
        <p:spPr>
          <a:xfrm>
            <a:off x="467544" y="476672"/>
            <a:ext cx="8229600" cy="1143000"/>
          </a:xfrm>
        </p:spPr>
        <p:txBody>
          <a:bodyPr>
            <a:normAutofit/>
          </a:bodyPr>
          <a:lstStyle/>
          <a:p>
            <a:r>
              <a:rPr lang="en-AU" sz="3200" dirty="0" smtClean="0">
                <a:solidFill>
                  <a:schemeClr val="tx1"/>
                </a:solidFill>
              </a:rPr>
              <a:t>Wild laws regulate humanity in accordance with Earth Jurisprudence</a:t>
            </a:r>
            <a:endParaRPr lang="en-AU" sz="3200" dirty="0">
              <a:solidFill>
                <a:schemeClr val="tx1"/>
              </a:solidFill>
            </a:endParaRPr>
          </a:p>
        </p:txBody>
      </p:sp>
      <p:pic>
        <p:nvPicPr>
          <p:cNvPr id="7" name="Picture 6" descr="Cormac Cullinan and Thomas Berry"/>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348880"/>
            <a:ext cx="4233907" cy="2780526"/>
          </a:xfrm>
          <a:prstGeom prst="rect">
            <a:avLst/>
          </a:prstGeom>
          <a:noFill/>
          <a:ln>
            <a:noFill/>
          </a:ln>
        </p:spPr>
      </p:pic>
    </p:spTree>
    <p:extLst>
      <p:ext uri="{BB962C8B-B14F-4D97-AF65-F5344CB8AC3E}">
        <p14:creationId xmlns:p14="http://schemas.microsoft.com/office/powerpoint/2010/main" val="1528552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sz="2400" dirty="0" smtClean="0"/>
              <a:t>Environmental law has made great gains (</a:t>
            </a:r>
            <a:r>
              <a:rPr lang="en-AU" sz="2400" dirty="0" err="1" smtClean="0"/>
              <a:t>eg</a:t>
            </a:r>
            <a:r>
              <a:rPr lang="en-AU" sz="2400" dirty="0" smtClean="0"/>
              <a:t> air, water, protected areas) and has held off many destructive developments</a:t>
            </a:r>
            <a:br>
              <a:rPr lang="en-AU" sz="2400" dirty="0" smtClean="0"/>
            </a:br>
            <a:r>
              <a:rPr lang="en-AU" sz="2400" dirty="0" smtClean="0"/>
              <a:t> </a:t>
            </a:r>
            <a:br>
              <a:rPr lang="en-AU" sz="2400" dirty="0" smtClean="0"/>
            </a:br>
            <a:r>
              <a:rPr lang="en-AU" sz="2400" dirty="0" smtClean="0">
                <a:sym typeface="Wingdings" pitchFamily="2" charset="2"/>
              </a:rPr>
              <a:t></a:t>
            </a:r>
            <a:r>
              <a:rPr lang="en-AU" sz="2400" dirty="0" smtClean="0"/>
              <a:t> </a:t>
            </a:r>
            <a:r>
              <a:rPr lang="en-AU" sz="2400" b="1" dirty="0" smtClean="0"/>
              <a:t>Earth Jurisprudence argues environmental law just mitigates around the edges of the problem </a:t>
            </a:r>
            <a:br>
              <a:rPr lang="en-AU" sz="2400" b="1" dirty="0" smtClean="0"/>
            </a:br>
            <a:r>
              <a:rPr lang="en-AU" sz="2400" dirty="0" smtClean="0">
                <a:sym typeface="Wingdings" pitchFamily="2" charset="2"/>
              </a:rPr>
              <a:t> </a:t>
            </a:r>
            <a:r>
              <a:rPr lang="en-AU" sz="2400" dirty="0" smtClean="0"/>
              <a:t>Anthropocentrism </a:t>
            </a:r>
            <a:r>
              <a:rPr lang="en-AU" sz="2400" dirty="0"/>
              <a:t>+ pro-growth economics </a:t>
            </a:r>
            <a:r>
              <a:rPr lang="en-AU" sz="2400" dirty="0" smtClean="0"/>
              <a:t>= </a:t>
            </a:r>
            <a:r>
              <a:rPr lang="en-AU" sz="2400" dirty="0"/>
              <a:t>pro development legal </a:t>
            </a:r>
            <a:r>
              <a:rPr lang="en-AU" sz="2400" dirty="0" smtClean="0"/>
              <a:t>framework</a:t>
            </a:r>
            <a:br>
              <a:rPr lang="en-AU" sz="2400" dirty="0" smtClean="0"/>
            </a:br>
            <a:endParaRPr lang="en-AU" sz="2400" dirty="0"/>
          </a:p>
          <a:p>
            <a:r>
              <a:rPr lang="en-AU" sz="2400" dirty="0" smtClean="0"/>
              <a:t>Despite the proliferation </a:t>
            </a:r>
            <a:r>
              <a:rPr lang="en-AU" sz="2400" dirty="0"/>
              <a:t>of environmental laws globally during 20</a:t>
            </a:r>
            <a:r>
              <a:rPr lang="en-AU" sz="2400" baseline="30000" dirty="0"/>
              <a:t>th</a:t>
            </a:r>
            <a:r>
              <a:rPr lang="en-AU" sz="2400" dirty="0"/>
              <a:t> Century, the natural world continues to deteriorate</a:t>
            </a:r>
          </a:p>
          <a:p>
            <a:endParaRPr lang="en-AU" dirty="0"/>
          </a:p>
        </p:txBody>
      </p:sp>
      <p:sp>
        <p:nvSpPr>
          <p:cNvPr id="3" name="Title 2"/>
          <p:cNvSpPr>
            <a:spLocks noGrp="1"/>
          </p:cNvSpPr>
          <p:nvPr>
            <p:ph type="title"/>
          </p:nvPr>
        </p:nvSpPr>
        <p:spPr>
          <a:xfrm>
            <a:off x="323528" y="260648"/>
            <a:ext cx="8229600" cy="1143000"/>
          </a:xfrm>
        </p:spPr>
        <p:txBody>
          <a:bodyPr>
            <a:normAutofit/>
          </a:bodyPr>
          <a:lstStyle/>
          <a:p>
            <a:r>
              <a:rPr lang="en-AU" sz="3200" dirty="0" smtClean="0"/>
              <a:t>How does Earth jurisprudence differ from existing environmental law?</a:t>
            </a:r>
            <a:endParaRPr lang="en-AU" sz="3200" dirty="0"/>
          </a:p>
        </p:txBody>
      </p:sp>
    </p:spTree>
    <p:extLst>
      <p:ext uri="{BB962C8B-B14F-4D97-AF65-F5344CB8AC3E}">
        <p14:creationId xmlns:p14="http://schemas.microsoft.com/office/powerpoint/2010/main" val="1105736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Elements of Earth Jurisprudence </a:t>
            </a:r>
            <a:r>
              <a:rPr lang="en-AU" dirty="0" smtClean="0">
                <a:sym typeface="Wingdings" pitchFamily="2" charset="2"/>
              </a:rPr>
              <a:t></a:t>
            </a:r>
            <a:endParaRPr lang="en-AU" dirty="0"/>
          </a:p>
        </p:txBody>
      </p:sp>
      <p:sp>
        <p:nvSpPr>
          <p:cNvPr id="7" name="Text Placeholder 6"/>
          <p:cNvSpPr>
            <a:spLocks noGrp="1"/>
          </p:cNvSpPr>
          <p:nvPr>
            <p:ph type="body" idx="1"/>
          </p:nvPr>
        </p:nvSpPr>
        <p:spPr>
          <a:xfrm>
            <a:off x="4860032" y="1412776"/>
            <a:ext cx="4040188" cy="762000"/>
          </a:xfrm>
        </p:spPr>
        <p:txBody>
          <a:bodyPr/>
          <a:lstStyle/>
          <a:p>
            <a:pPr algn="ctr"/>
            <a:r>
              <a:rPr lang="en-AU" dirty="0" smtClean="0"/>
              <a:t>    Earth Jurisprudence	</a:t>
            </a:r>
            <a:endParaRPr lang="en-AU" dirty="0"/>
          </a:p>
        </p:txBody>
      </p:sp>
      <p:sp>
        <p:nvSpPr>
          <p:cNvPr id="9" name="Text Placeholder 8"/>
          <p:cNvSpPr>
            <a:spLocks noGrp="1"/>
          </p:cNvSpPr>
          <p:nvPr>
            <p:ph type="body" sz="half" idx="3"/>
          </p:nvPr>
        </p:nvSpPr>
        <p:spPr>
          <a:xfrm>
            <a:off x="395536" y="1412776"/>
            <a:ext cx="4041775" cy="762000"/>
          </a:xfrm>
        </p:spPr>
        <p:txBody>
          <a:bodyPr>
            <a:normAutofit lnSpcReduction="10000"/>
          </a:bodyPr>
          <a:lstStyle/>
          <a:p>
            <a:pPr algn="ctr"/>
            <a:r>
              <a:rPr lang="en-AU" dirty="0" smtClean="0"/>
              <a:t>Current western legal system</a:t>
            </a:r>
            <a:endParaRPr lang="en-AU" dirty="0"/>
          </a:p>
        </p:txBody>
      </p:sp>
      <p:sp>
        <p:nvSpPr>
          <p:cNvPr id="8" name="Content Placeholder 7"/>
          <p:cNvSpPr>
            <a:spLocks noGrp="1"/>
          </p:cNvSpPr>
          <p:nvPr>
            <p:ph sz="quarter" idx="2"/>
          </p:nvPr>
        </p:nvSpPr>
        <p:spPr>
          <a:xfrm>
            <a:off x="4860032" y="2465512"/>
            <a:ext cx="4040188" cy="4392488"/>
          </a:xfrm>
        </p:spPr>
        <p:txBody>
          <a:bodyPr>
            <a:normAutofit fontScale="77500" lnSpcReduction="20000"/>
          </a:bodyPr>
          <a:lstStyle/>
          <a:p>
            <a:pPr marL="457200" indent="-457200">
              <a:buFont typeface="+mj-lt"/>
              <a:buAutoNum type="arabicPeriod"/>
            </a:pPr>
            <a:r>
              <a:rPr lang="en-AU" sz="2900" b="1" dirty="0"/>
              <a:t>‘Great Law’ </a:t>
            </a:r>
            <a:r>
              <a:rPr lang="en-AU" sz="2900" b="1" dirty="0" smtClean="0"/>
              <a:t>- </a:t>
            </a:r>
            <a:r>
              <a:rPr lang="en-AU" sz="2900" b="1" dirty="0"/>
              <a:t>laws of the natural world </a:t>
            </a:r>
            <a:r>
              <a:rPr lang="en-AU" sz="2900" b="1" dirty="0" smtClean="0"/>
              <a:t>‘</a:t>
            </a:r>
            <a:r>
              <a:rPr lang="en-AU" sz="2900" b="1" dirty="0"/>
              <a:t>higher’ than human </a:t>
            </a:r>
            <a:r>
              <a:rPr lang="en-AU" sz="2900" b="1" dirty="0" smtClean="0"/>
              <a:t>laws</a:t>
            </a:r>
          </a:p>
          <a:p>
            <a:pPr marL="457200" indent="-457200">
              <a:buFont typeface="+mj-lt"/>
              <a:buAutoNum type="arabicPeriod"/>
            </a:pPr>
            <a:r>
              <a:rPr lang="en-AU" sz="2900" dirty="0" smtClean="0"/>
              <a:t>‘Earth Community’ - community </a:t>
            </a:r>
            <a:r>
              <a:rPr lang="en-AU" sz="2900" dirty="0"/>
              <a:t>of </a:t>
            </a:r>
            <a:r>
              <a:rPr lang="en-AU" sz="2900" dirty="0" smtClean="0"/>
              <a:t>interconnected subjects</a:t>
            </a:r>
          </a:p>
          <a:p>
            <a:pPr marL="457200" indent="-457200">
              <a:buFont typeface="+mj-lt"/>
              <a:buAutoNum type="arabicPeriod"/>
            </a:pPr>
            <a:r>
              <a:rPr lang="en-AU" sz="2900" b="1" dirty="0" smtClean="0"/>
              <a:t>Rights </a:t>
            </a:r>
            <a:r>
              <a:rPr lang="en-AU" sz="2900" b="1" dirty="0"/>
              <a:t>of </a:t>
            </a:r>
            <a:r>
              <a:rPr lang="en-AU" sz="2900" b="1" dirty="0" smtClean="0"/>
              <a:t>nature </a:t>
            </a:r>
          </a:p>
          <a:p>
            <a:pPr marL="457200" indent="-457200">
              <a:buFont typeface="+mj-lt"/>
              <a:buAutoNum type="arabicPeriod"/>
            </a:pPr>
            <a:r>
              <a:rPr lang="en-AU" sz="2900" dirty="0" smtClean="0"/>
              <a:t>Living </a:t>
            </a:r>
            <a:r>
              <a:rPr lang="en-AU" sz="2900" dirty="0"/>
              <a:t>within ecological limits </a:t>
            </a:r>
          </a:p>
          <a:p>
            <a:pPr marL="457200" indent="-457200">
              <a:buFont typeface="+mj-lt"/>
              <a:buAutoNum type="arabicPeriod"/>
            </a:pPr>
            <a:r>
              <a:rPr lang="en-AU" sz="2900" b="1" dirty="0" smtClean="0"/>
              <a:t>Encourages </a:t>
            </a:r>
            <a:r>
              <a:rPr lang="en-AU" sz="2900" b="1" dirty="0"/>
              <a:t>diversity in human governance </a:t>
            </a:r>
            <a:r>
              <a:rPr lang="en-AU" sz="2900" b="1" dirty="0" smtClean="0"/>
              <a:t>– cultural pluralism, indigenous knowledge, Earth democracy</a:t>
            </a:r>
            <a:endParaRPr lang="en-AU" sz="2900" b="1" dirty="0"/>
          </a:p>
          <a:p>
            <a:endParaRPr lang="en-AU" dirty="0"/>
          </a:p>
          <a:p>
            <a:endParaRPr lang="en-AU" dirty="0"/>
          </a:p>
          <a:p>
            <a:endParaRPr lang="en-AU" dirty="0"/>
          </a:p>
          <a:p>
            <a:endParaRPr lang="en-AU" dirty="0"/>
          </a:p>
        </p:txBody>
      </p:sp>
      <p:sp>
        <p:nvSpPr>
          <p:cNvPr id="10" name="Content Placeholder 9"/>
          <p:cNvSpPr>
            <a:spLocks noGrp="1"/>
          </p:cNvSpPr>
          <p:nvPr>
            <p:ph sz="quarter" idx="4"/>
          </p:nvPr>
        </p:nvSpPr>
        <p:spPr>
          <a:xfrm>
            <a:off x="467544" y="2514600"/>
            <a:ext cx="4041775" cy="4343400"/>
          </a:xfrm>
        </p:spPr>
        <p:txBody>
          <a:bodyPr>
            <a:normAutofit fontScale="92500" lnSpcReduction="20000"/>
          </a:bodyPr>
          <a:lstStyle/>
          <a:p>
            <a:pPr marL="457200" indent="-457200">
              <a:buFont typeface="+mj-lt"/>
              <a:buAutoNum type="arabicPeriod"/>
            </a:pPr>
            <a:r>
              <a:rPr lang="en-AU" b="1" dirty="0" smtClean="0"/>
              <a:t>Human laws are the highest authority</a:t>
            </a:r>
          </a:p>
          <a:p>
            <a:pPr marL="457200" indent="-457200">
              <a:buFont typeface="+mj-lt"/>
              <a:buAutoNum type="arabicPeriod"/>
            </a:pPr>
            <a:r>
              <a:rPr lang="en-AU" dirty="0" smtClean="0"/>
              <a:t>Nature is a commodity for human use – property, other law reflects this</a:t>
            </a:r>
          </a:p>
          <a:p>
            <a:pPr marL="457200" indent="-457200">
              <a:buFont typeface="+mj-lt"/>
              <a:buAutoNum type="arabicPeriod"/>
            </a:pPr>
            <a:r>
              <a:rPr lang="en-AU" b="1" dirty="0" smtClean="0"/>
              <a:t>Rights for humans, corporations, ships - but not natural world</a:t>
            </a:r>
          </a:p>
          <a:p>
            <a:pPr marL="457200" indent="-457200">
              <a:buFont typeface="+mj-lt"/>
              <a:buAutoNum type="arabicPeriod"/>
            </a:pPr>
            <a:r>
              <a:rPr lang="en-AU" dirty="0"/>
              <a:t>Pro-growth ideology</a:t>
            </a:r>
          </a:p>
          <a:p>
            <a:pPr marL="457200" indent="-457200">
              <a:buFont typeface="+mj-lt"/>
              <a:buAutoNum type="arabicPeriod"/>
            </a:pPr>
            <a:r>
              <a:rPr lang="en-AU" b="1" dirty="0" smtClean="0"/>
              <a:t>Western legal systems often reject cultural diversity (</a:t>
            </a:r>
            <a:r>
              <a:rPr lang="en-AU" b="1" dirty="0" err="1" smtClean="0"/>
              <a:t>eg</a:t>
            </a:r>
            <a:r>
              <a:rPr lang="en-AU" b="1" dirty="0" smtClean="0"/>
              <a:t> frequent exclusion of indigenous knowledge and lore)</a:t>
            </a:r>
            <a:endParaRPr lang="en-AU" b="1" dirty="0"/>
          </a:p>
        </p:txBody>
      </p:sp>
    </p:spTree>
    <p:extLst>
      <p:ext uri="{BB962C8B-B14F-4D97-AF65-F5344CB8AC3E}">
        <p14:creationId xmlns:p14="http://schemas.microsoft.com/office/powerpoint/2010/main" val="2068468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1340768"/>
            <a:ext cx="7772400" cy="1829761"/>
          </a:xfrm>
        </p:spPr>
        <p:txBody>
          <a:bodyPr/>
          <a:lstStyle/>
          <a:p>
            <a:pPr algn="ctr"/>
            <a:r>
              <a:rPr lang="en-AU" dirty="0" smtClean="0"/>
              <a:t>AELA’s work</a:t>
            </a:r>
            <a:endParaRPr lang="en-AU" dirty="0"/>
          </a:p>
        </p:txBody>
      </p:sp>
      <p:sp>
        <p:nvSpPr>
          <p:cNvPr id="5" name="Subtitle 4"/>
          <p:cNvSpPr>
            <a:spLocks noGrp="1"/>
          </p:cNvSpPr>
          <p:nvPr>
            <p:ph type="subTitle" idx="1"/>
          </p:nvPr>
        </p:nvSpPr>
        <p:spPr/>
        <p:txBody>
          <a:bodyPr>
            <a:normAutofit fontScale="77500" lnSpcReduction="20000"/>
          </a:bodyPr>
          <a:lstStyle/>
          <a:p>
            <a:pPr algn="ctr"/>
            <a:r>
              <a:rPr lang="en-AU" dirty="0" smtClean="0"/>
              <a:t>A ‘professional’ response to the ecological crisis </a:t>
            </a:r>
            <a:br>
              <a:rPr lang="en-AU" dirty="0" smtClean="0"/>
            </a:br>
            <a:r>
              <a:rPr lang="en-AU" dirty="0" smtClean="0"/>
              <a:t>and the call of deep ecology</a:t>
            </a:r>
          </a:p>
          <a:p>
            <a:pPr algn="ctr"/>
            <a:r>
              <a:rPr lang="en-AU" dirty="0" smtClean="0"/>
              <a:t>A response to the failings of our professional </a:t>
            </a:r>
            <a:br>
              <a:rPr lang="en-AU" dirty="0" smtClean="0"/>
            </a:br>
            <a:r>
              <a:rPr lang="en-AU" dirty="0" smtClean="0"/>
              <a:t>discipline to nurture the Earth community</a:t>
            </a:r>
            <a:endParaRPr lang="en-AU" dirty="0"/>
          </a:p>
        </p:txBody>
      </p:sp>
    </p:spTree>
    <p:extLst>
      <p:ext uri="{BB962C8B-B14F-4D97-AF65-F5344CB8AC3E}">
        <p14:creationId xmlns:p14="http://schemas.microsoft.com/office/powerpoint/2010/main" val="3976786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About the Australian Earth Laws Alliance</a:t>
            </a:r>
          </a:p>
          <a:p>
            <a:pPr lvl="1"/>
            <a:r>
              <a:rPr lang="en-AU" dirty="0" smtClean="0"/>
              <a:t>Our inspiration</a:t>
            </a:r>
          </a:p>
          <a:p>
            <a:pPr lvl="1"/>
            <a:r>
              <a:rPr lang="en-AU" dirty="0" smtClean="0"/>
              <a:t>Our vision</a:t>
            </a:r>
          </a:p>
          <a:p>
            <a:pPr lvl="1"/>
            <a:r>
              <a:rPr lang="en-AU" dirty="0" smtClean="0"/>
              <a:t>Our work</a:t>
            </a:r>
          </a:p>
          <a:p>
            <a:r>
              <a:rPr lang="en-AU" dirty="0" smtClean="0"/>
              <a:t>My personal journey co-creating AELA</a:t>
            </a:r>
          </a:p>
          <a:p>
            <a:r>
              <a:rPr lang="en-AU" dirty="0" smtClean="0"/>
              <a:t>Recent developments and the link between my personal beliefs and faith, and my professional life</a:t>
            </a:r>
          </a:p>
          <a:p>
            <a:r>
              <a:rPr lang="en-AU" dirty="0" smtClean="0"/>
              <a:t>Some questions for us to discuss together</a:t>
            </a:r>
            <a:endParaRPr lang="en-AU" dirty="0"/>
          </a:p>
        </p:txBody>
      </p:sp>
      <p:sp>
        <p:nvSpPr>
          <p:cNvPr id="3" name="Title 2"/>
          <p:cNvSpPr>
            <a:spLocks noGrp="1"/>
          </p:cNvSpPr>
          <p:nvPr>
            <p:ph type="title"/>
          </p:nvPr>
        </p:nvSpPr>
        <p:spPr/>
        <p:txBody>
          <a:bodyPr/>
          <a:lstStyle/>
          <a:p>
            <a:r>
              <a:rPr lang="en-AU" dirty="0" smtClean="0"/>
              <a:t>This presentation</a:t>
            </a:r>
            <a:endParaRPr lang="en-AU" dirty="0"/>
          </a:p>
        </p:txBody>
      </p:sp>
    </p:spTree>
    <p:extLst>
      <p:ext uri="{BB962C8B-B14F-4D97-AF65-F5344CB8AC3E}">
        <p14:creationId xmlns:p14="http://schemas.microsoft.com/office/powerpoint/2010/main" val="950534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AU" dirty="0" smtClean="0"/>
              <a:t>Conferences brought environmental lawyers, philosophers, community activists together</a:t>
            </a:r>
          </a:p>
          <a:p>
            <a:pPr lvl="1"/>
            <a:r>
              <a:rPr lang="en-AU" dirty="0" smtClean="0"/>
              <a:t>2009 – Wild Law, Adelaide</a:t>
            </a:r>
          </a:p>
          <a:p>
            <a:pPr lvl="1"/>
            <a:r>
              <a:rPr lang="en-AU" dirty="0" smtClean="0"/>
              <a:t>2010 – Keeping the Fire, Wollongong</a:t>
            </a:r>
          </a:p>
          <a:p>
            <a:pPr lvl="1"/>
            <a:r>
              <a:rPr lang="en-AU" dirty="0" smtClean="0"/>
              <a:t>2011 – Building Theory and Practice, Brisbane</a:t>
            </a:r>
          </a:p>
          <a:p>
            <a:pPr lvl="1"/>
            <a:r>
              <a:rPr lang="en-AU" dirty="0" smtClean="0"/>
              <a:t>2013 – Living within our ecological limits, Brisbane</a:t>
            </a:r>
          </a:p>
          <a:p>
            <a:r>
              <a:rPr lang="en-AU" dirty="0" smtClean="0"/>
              <a:t>By our 2011 conference, core group decided to create a permanent space to ‘hold’ wild law and earth jurisprudence</a:t>
            </a:r>
          </a:p>
          <a:p>
            <a:r>
              <a:rPr lang="en-AU" dirty="0" smtClean="0"/>
              <a:t>Incorporated March 2012</a:t>
            </a:r>
          </a:p>
          <a:p>
            <a:r>
              <a:rPr lang="en-AU" dirty="0" smtClean="0"/>
              <a:t>Board of Management, membership of around 150 people, 2000 people on our mailing list, </a:t>
            </a:r>
            <a:br>
              <a:rPr lang="en-AU" dirty="0" smtClean="0"/>
            </a:br>
            <a:r>
              <a:rPr lang="en-AU" dirty="0" smtClean="0"/>
              <a:t>20-30 active volunteers at any time (research, admin, events, projects)</a:t>
            </a:r>
          </a:p>
        </p:txBody>
      </p:sp>
      <p:sp>
        <p:nvSpPr>
          <p:cNvPr id="2" name="Title 1"/>
          <p:cNvSpPr>
            <a:spLocks noGrp="1"/>
          </p:cNvSpPr>
          <p:nvPr>
            <p:ph type="title"/>
          </p:nvPr>
        </p:nvSpPr>
        <p:spPr/>
        <p:txBody>
          <a:bodyPr>
            <a:normAutofit fontScale="90000"/>
          </a:bodyPr>
          <a:lstStyle/>
          <a:p>
            <a:r>
              <a:rPr lang="en-AU" dirty="0" smtClean="0"/>
              <a:t>The Australian Earth Laws Alliance: our evolution</a:t>
            </a:r>
            <a:endParaRPr lang="en-AU" dirty="0"/>
          </a:p>
        </p:txBody>
      </p:sp>
    </p:spTree>
    <p:extLst>
      <p:ext uri="{BB962C8B-B14F-4D97-AF65-F5344CB8AC3E}">
        <p14:creationId xmlns:p14="http://schemas.microsoft.com/office/powerpoint/2010/main" val="1657330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wildlaw.org.au/wp-content/uploads/2012/01/EJ-group-shot.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7711752" cy="5122524"/>
          </a:xfrm>
          <a:prstGeom prst="rect">
            <a:avLst/>
          </a:prstGeom>
          <a:noFill/>
          <a:ln>
            <a:noFill/>
          </a:ln>
        </p:spPr>
      </p:pic>
      <p:sp>
        <p:nvSpPr>
          <p:cNvPr id="3" name="TextBox 2"/>
          <p:cNvSpPr txBox="1"/>
          <p:nvPr/>
        </p:nvSpPr>
        <p:spPr>
          <a:xfrm>
            <a:off x="1691680" y="5795972"/>
            <a:ext cx="6078908" cy="369332"/>
          </a:xfrm>
          <a:prstGeom prst="rect">
            <a:avLst/>
          </a:prstGeom>
          <a:noFill/>
        </p:spPr>
        <p:txBody>
          <a:bodyPr wrap="none" rtlCol="0">
            <a:spAutoFit/>
          </a:bodyPr>
          <a:lstStyle/>
          <a:p>
            <a:r>
              <a:rPr lang="en-AU" dirty="0" smtClean="0"/>
              <a:t>Australia’s first Wild Law Conference – Adelaide 2009</a:t>
            </a:r>
            <a:endParaRPr lang="en-AU" dirty="0"/>
          </a:p>
        </p:txBody>
      </p:sp>
    </p:spTree>
    <p:extLst>
      <p:ext uri="{BB962C8B-B14F-4D97-AF65-F5344CB8AC3E}">
        <p14:creationId xmlns:p14="http://schemas.microsoft.com/office/powerpoint/2010/main" val="531837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10000"/>
          </a:bodyPr>
          <a:lstStyle/>
          <a:p>
            <a:r>
              <a:rPr lang="en-AU" dirty="0" smtClean="0"/>
              <a:t>To promote the understanding and practical implementation of Earth centred law, governance and ethics in Australia (Earth jurisprudence)</a:t>
            </a:r>
          </a:p>
          <a:p>
            <a:r>
              <a:rPr lang="en-AU" dirty="0"/>
              <a:t>AELA carries out its work by supporting multi-disciplinary teams of professionals engaged in research, education, publications, community capacity building and law reform. </a:t>
            </a:r>
            <a:endParaRPr lang="en-AU" dirty="0" smtClean="0"/>
          </a:p>
          <a:p>
            <a:r>
              <a:rPr lang="en-AU" dirty="0" smtClean="0"/>
              <a:t>Network of lawyers, other professionals, community members, students</a:t>
            </a:r>
          </a:p>
          <a:p>
            <a:r>
              <a:rPr lang="en-AU" dirty="0" smtClean="0"/>
              <a:t>“Membership participation” model</a:t>
            </a:r>
          </a:p>
          <a:p>
            <a:pPr marL="109728" indent="0">
              <a:buNone/>
            </a:pPr>
            <a:r>
              <a:rPr lang="en-AU" dirty="0" smtClean="0"/>
              <a:t>	(</a:t>
            </a:r>
            <a:r>
              <a:rPr lang="en-AU" dirty="0" err="1" smtClean="0"/>
              <a:t>ie</a:t>
            </a:r>
            <a:r>
              <a:rPr lang="en-AU" dirty="0" smtClean="0"/>
              <a:t> everyone can get involved, not a ‘service 	delivery’ model)</a:t>
            </a:r>
          </a:p>
        </p:txBody>
      </p:sp>
      <p:sp>
        <p:nvSpPr>
          <p:cNvPr id="7" name="Title 6"/>
          <p:cNvSpPr>
            <a:spLocks noGrp="1"/>
          </p:cNvSpPr>
          <p:nvPr>
            <p:ph type="title"/>
          </p:nvPr>
        </p:nvSpPr>
        <p:spPr/>
        <p:txBody>
          <a:bodyPr/>
          <a:lstStyle/>
          <a:p>
            <a:r>
              <a:rPr lang="en-AU" dirty="0" smtClean="0"/>
              <a:t>AELA’s mission</a:t>
            </a:r>
            <a:endParaRPr lang="en-AU" dirty="0"/>
          </a:p>
        </p:txBody>
      </p:sp>
    </p:spTree>
    <p:extLst>
      <p:ext uri="{BB962C8B-B14F-4D97-AF65-F5344CB8AC3E}">
        <p14:creationId xmlns:p14="http://schemas.microsoft.com/office/powerpoint/2010/main" val="3975455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AU" dirty="0"/>
              <a:t>AELA’s vision is to help create human societies that live within their ecological limits and nurture the health of the wider Earth community. </a:t>
            </a:r>
            <a:endParaRPr lang="en-AU" dirty="0" smtClean="0"/>
          </a:p>
          <a:p>
            <a:r>
              <a:rPr lang="en-AU" dirty="0" smtClean="0"/>
              <a:t>Our vision includes a legal and governance system built around nurturing (not destroying) the Earth </a:t>
            </a:r>
          </a:p>
        </p:txBody>
      </p:sp>
      <p:sp>
        <p:nvSpPr>
          <p:cNvPr id="7" name="Title 6"/>
          <p:cNvSpPr>
            <a:spLocks noGrp="1"/>
          </p:cNvSpPr>
          <p:nvPr>
            <p:ph type="title"/>
          </p:nvPr>
        </p:nvSpPr>
        <p:spPr/>
        <p:txBody>
          <a:bodyPr/>
          <a:lstStyle/>
          <a:p>
            <a:r>
              <a:rPr lang="en-AU" dirty="0" smtClean="0"/>
              <a:t>AELA’s vision</a:t>
            </a:r>
            <a:endParaRPr lang="en-AU" dirty="0"/>
          </a:p>
        </p:txBody>
      </p:sp>
    </p:spTree>
    <p:extLst>
      <p:ext uri="{BB962C8B-B14F-4D97-AF65-F5344CB8AC3E}">
        <p14:creationId xmlns:p14="http://schemas.microsoft.com/office/powerpoint/2010/main" val="2905881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332656"/>
            <a:ext cx="5884884" cy="5651357"/>
          </a:xfrm>
        </p:spPr>
      </p:pic>
      <p:sp>
        <p:nvSpPr>
          <p:cNvPr id="10" name="TextBox 9"/>
          <p:cNvSpPr txBox="1"/>
          <p:nvPr/>
        </p:nvSpPr>
        <p:spPr>
          <a:xfrm>
            <a:off x="163500" y="188640"/>
            <a:ext cx="2968340" cy="707886"/>
          </a:xfrm>
          <a:prstGeom prst="rect">
            <a:avLst/>
          </a:prstGeom>
          <a:noFill/>
        </p:spPr>
        <p:txBody>
          <a:bodyPr wrap="square" rtlCol="0">
            <a:spAutoFit/>
          </a:bodyPr>
          <a:lstStyle/>
          <a:p>
            <a:pPr algn="ctr"/>
            <a:r>
              <a:rPr lang="en-AU" sz="2000" b="1" dirty="0" smtClean="0"/>
              <a:t>AELA’s five core themes of work</a:t>
            </a:r>
            <a:endParaRPr lang="en-AU" sz="2000" b="1" dirty="0"/>
          </a:p>
        </p:txBody>
      </p:sp>
    </p:spTree>
    <p:extLst>
      <p:ext uri="{BB962C8B-B14F-4D97-AF65-F5344CB8AC3E}">
        <p14:creationId xmlns:p14="http://schemas.microsoft.com/office/powerpoint/2010/main" val="56098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332656"/>
            <a:ext cx="5884884" cy="5651357"/>
          </a:xfrm>
        </p:spPr>
      </p:pic>
      <p:sp>
        <p:nvSpPr>
          <p:cNvPr id="5" name="TextBox 4"/>
          <p:cNvSpPr txBox="1"/>
          <p:nvPr/>
        </p:nvSpPr>
        <p:spPr>
          <a:xfrm>
            <a:off x="5436095" y="188640"/>
            <a:ext cx="1944217" cy="738664"/>
          </a:xfrm>
          <a:prstGeom prst="rect">
            <a:avLst/>
          </a:prstGeom>
          <a:noFill/>
        </p:spPr>
        <p:txBody>
          <a:bodyPr wrap="square" rtlCol="0">
            <a:spAutoFit/>
          </a:bodyPr>
          <a:lstStyle/>
          <a:p>
            <a:pPr algn="ctr"/>
            <a:r>
              <a:rPr lang="en-AU" sz="1400" dirty="0" smtClean="0"/>
              <a:t>Education</a:t>
            </a:r>
          </a:p>
          <a:p>
            <a:pPr algn="ctr"/>
            <a:r>
              <a:rPr lang="en-AU" sz="1400" dirty="0" smtClean="0"/>
              <a:t>“Earth Arts”</a:t>
            </a:r>
          </a:p>
          <a:p>
            <a:pPr algn="ctr"/>
            <a:r>
              <a:rPr lang="en-AU" sz="1400" dirty="0" smtClean="0"/>
              <a:t> Cross cultural</a:t>
            </a:r>
            <a:endParaRPr lang="en-AU" sz="1400" dirty="0"/>
          </a:p>
        </p:txBody>
      </p:sp>
      <p:sp>
        <p:nvSpPr>
          <p:cNvPr id="6" name="TextBox 5"/>
          <p:cNvSpPr txBox="1"/>
          <p:nvPr/>
        </p:nvSpPr>
        <p:spPr>
          <a:xfrm>
            <a:off x="7347743" y="1399789"/>
            <a:ext cx="1787669" cy="1600438"/>
          </a:xfrm>
          <a:prstGeom prst="rect">
            <a:avLst/>
          </a:prstGeom>
          <a:noFill/>
        </p:spPr>
        <p:txBody>
          <a:bodyPr wrap="none" rtlCol="0">
            <a:spAutoFit/>
          </a:bodyPr>
          <a:lstStyle/>
          <a:p>
            <a:pPr algn="ctr"/>
            <a:r>
              <a:rPr lang="en-AU" sz="1400" dirty="0" smtClean="0"/>
              <a:t>Ethics -</a:t>
            </a:r>
          </a:p>
          <a:p>
            <a:pPr algn="ctr"/>
            <a:r>
              <a:rPr lang="en-AU" sz="1400" dirty="0" smtClean="0"/>
              <a:t>Earth Charter</a:t>
            </a:r>
            <a:r>
              <a:rPr lang="en-AU" sz="1400" dirty="0" smtClean="0"/>
              <a:t>,</a:t>
            </a:r>
            <a:br>
              <a:rPr lang="en-AU" sz="1400" dirty="0" smtClean="0"/>
            </a:br>
            <a:r>
              <a:rPr lang="en-AU" sz="1400" dirty="0" smtClean="0"/>
              <a:t>Science,</a:t>
            </a:r>
            <a:br>
              <a:rPr lang="en-AU" sz="1400" dirty="0" smtClean="0"/>
            </a:br>
            <a:r>
              <a:rPr lang="en-AU" sz="1400" dirty="0" smtClean="0"/>
              <a:t>Traditional </a:t>
            </a:r>
            <a:r>
              <a:rPr lang="en-AU" sz="1400" dirty="0" smtClean="0"/>
              <a:t/>
            </a:r>
            <a:br>
              <a:rPr lang="en-AU" sz="1400" dirty="0" smtClean="0"/>
            </a:br>
            <a:r>
              <a:rPr lang="en-AU" sz="1400" dirty="0" smtClean="0"/>
              <a:t>knowledge</a:t>
            </a:r>
            <a:r>
              <a:rPr lang="en-AU" sz="1400" dirty="0" smtClean="0"/>
              <a:t>,</a:t>
            </a:r>
          </a:p>
          <a:p>
            <a:pPr algn="ctr"/>
            <a:r>
              <a:rPr lang="en-AU" sz="1400" dirty="0" smtClean="0"/>
              <a:t>“Future Dreaming”</a:t>
            </a:r>
            <a:br>
              <a:rPr lang="en-AU" sz="1400" dirty="0" smtClean="0"/>
            </a:br>
            <a:r>
              <a:rPr lang="en-AU" sz="1400" dirty="0" err="1" smtClean="0"/>
              <a:t>Ecospirituality</a:t>
            </a:r>
            <a:endParaRPr lang="en-AU" sz="1400" dirty="0"/>
          </a:p>
        </p:txBody>
      </p:sp>
      <p:sp>
        <p:nvSpPr>
          <p:cNvPr id="7" name="TextBox 6"/>
          <p:cNvSpPr txBox="1"/>
          <p:nvPr/>
        </p:nvSpPr>
        <p:spPr>
          <a:xfrm>
            <a:off x="6678158" y="4365104"/>
            <a:ext cx="1957588" cy="1600438"/>
          </a:xfrm>
          <a:prstGeom prst="rect">
            <a:avLst/>
          </a:prstGeom>
          <a:noFill/>
        </p:spPr>
        <p:txBody>
          <a:bodyPr wrap="none" rtlCol="0">
            <a:spAutoFit/>
          </a:bodyPr>
          <a:lstStyle/>
          <a:p>
            <a:pPr algn="ctr"/>
            <a:r>
              <a:rPr lang="en-AU" sz="1400" dirty="0" smtClean="0"/>
              <a:t>Building networks &amp;</a:t>
            </a:r>
            <a:br>
              <a:rPr lang="en-AU" sz="1400" dirty="0" smtClean="0"/>
            </a:br>
            <a:r>
              <a:rPr lang="en-AU" sz="1400" dirty="0" smtClean="0"/>
              <a:t>supporting </a:t>
            </a:r>
          </a:p>
          <a:p>
            <a:pPr algn="ctr"/>
            <a:r>
              <a:rPr lang="en-AU" sz="1400" dirty="0" smtClean="0"/>
              <a:t>community </a:t>
            </a:r>
          </a:p>
          <a:p>
            <a:pPr algn="ctr"/>
            <a:r>
              <a:rPr lang="en-AU" sz="1400" dirty="0" smtClean="0"/>
              <a:t>Organisations</a:t>
            </a:r>
          </a:p>
          <a:p>
            <a:pPr algn="ctr"/>
            <a:endParaRPr lang="en-AU" sz="1400" dirty="0"/>
          </a:p>
          <a:p>
            <a:pPr algn="ctr"/>
            <a:r>
              <a:rPr lang="en-AU" sz="1400" dirty="0" smtClean="0"/>
              <a:t>Governance Services</a:t>
            </a:r>
          </a:p>
          <a:p>
            <a:pPr algn="ctr"/>
            <a:r>
              <a:rPr lang="en-AU" sz="1400" dirty="0" smtClean="0"/>
              <a:t>Legal Cafes</a:t>
            </a:r>
            <a:endParaRPr lang="en-AU" sz="1400" dirty="0"/>
          </a:p>
        </p:txBody>
      </p:sp>
      <p:sp>
        <p:nvSpPr>
          <p:cNvPr id="8" name="TextBox 7"/>
          <p:cNvSpPr txBox="1"/>
          <p:nvPr/>
        </p:nvSpPr>
        <p:spPr>
          <a:xfrm>
            <a:off x="-5915" y="4365104"/>
            <a:ext cx="2694969" cy="1600438"/>
          </a:xfrm>
          <a:prstGeom prst="rect">
            <a:avLst/>
          </a:prstGeom>
          <a:noFill/>
        </p:spPr>
        <p:txBody>
          <a:bodyPr wrap="none" rtlCol="0">
            <a:spAutoFit/>
          </a:bodyPr>
          <a:lstStyle/>
          <a:p>
            <a:pPr algn="ctr"/>
            <a:r>
              <a:rPr lang="en-AU" sz="1400" dirty="0" smtClean="0"/>
              <a:t>Alternative legal, </a:t>
            </a:r>
            <a:br>
              <a:rPr lang="en-AU" sz="1400" dirty="0" smtClean="0"/>
            </a:br>
            <a:r>
              <a:rPr lang="en-AU" sz="1400" dirty="0" smtClean="0"/>
              <a:t>economic &amp;</a:t>
            </a:r>
            <a:br>
              <a:rPr lang="en-AU" sz="1400" dirty="0" smtClean="0"/>
            </a:br>
            <a:r>
              <a:rPr lang="en-AU" sz="1400" dirty="0" smtClean="0"/>
              <a:t>political models</a:t>
            </a:r>
          </a:p>
          <a:p>
            <a:pPr algn="ctr"/>
            <a:endParaRPr lang="en-AU" sz="1400" dirty="0"/>
          </a:p>
          <a:p>
            <a:pPr algn="ctr"/>
            <a:r>
              <a:rPr lang="en-AU" sz="1400" dirty="0" smtClean="0"/>
              <a:t>Tribunal for Rights of Nature</a:t>
            </a:r>
          </a:p>
          <a:p>
            <a:pPr algn="ctr"/>
            <a:r>
              <a:rPr lang="en-AU" sz="1400" dirty="0" smtClean="0"/>
              <a:t>Wild Law Judgments Project</a:t>
            </a:r>
          </a:p>
          <a:p>
            <a:pPr algn="ctr"/>
            <a:endParaRPr lang="en-AU" sz="1400" dirty="0"/>
          </a:p>
        </p:txBody>
      </p:sp>
      <p:sp>
        <p:nvSpPr>
          <p:cNvPr id="9" name="TextBox 8"/>
          <p:cNvSpPr txBox="1"/>
          <p:nvPr/>
        </p:nvSpPr>
        <p:spPr>
          <a:xfrm>
            <a:off x="145177" y="2010599"/>
            <a:ext cx="1757211" cy="984885"/>
          </a:xfrm>
          <a:prstGeom prst="rect">
            <a:avLst/>
          </a:prstGeom>
          <a:noFill/>
        </p:spPr>
        <p:txBody>
          <a:bodyPr wrap="none" rtlCol="0">
            <a:spAutoFit/>
          </a:bodyPr>
          <a:lstStyle/>
          <a:p>
            <a:pPr algn="ctr"/>
            <a:r>
              <a:rPr lang="en-AU" sz="1400" dirty="0" smtClean="0"/>
              <a:t>Rights of nature</a:t>
            </a:r>
          </a:p>
          <a:p>
            <a:pPr algn="ctr"/>
            <a:r>
              <a:rPr lang="en-AU" sz="1400" dirty="0" smtClean="0"/>
              <a:t>Community rights</a:t>
            </a:r>
          </a:p>
          <a:p>
            <a:pPr algn="ctr"/>
            <a:r>
              <a:rPr lang="en-AU" sz="1400" dirty="0" smtClean="0"/>
              <a:t>Ecocide</a:t>
            </a:r>
          </a:p>
          <a:p>
            <a:pPr algn="ctr"/>
            <a:r>
              <a:rPr lang="en-AU" sz="1400" dirty="0" smtClean="0"/>
              <a:t>Sharing law</a:t>
            </a:r>
            <a:endParaRPr lang="en-AU" sz="1600" dirty="0"/>
          </a:p>
        </p:txBody>
      </p:sp>
      <p:sp>
        <p:nvSpPr>
          <p:cNvPr id="10" name="TextBox 9"/>
          <p:cNvSpPr txBox="1"/>
          <p:nvPr/>
        </p:nvSpPr>
        <p:spPr>
          <a:xfrm>
            <a:off x="163500" y="188640"/>
            <a:ext cx="2968340" cy="707886"/>
          </a:xfrm>
          <a:prstGeom prst="rect">
            <a:avLst/>
          </a:prstGeom>
          <a:noFill/>
        </p:spPr>
        <p:txBody>
          <a:bodyPr wrap="square" rtlCol="0">
            <a:spAutoFit/>
          </a:bodyPr>
          <a:lstStyle/>
          <a:p>
            <a:pPr algn="ctr"/>
            <a:r>
              <a:rPr lang="en-AU" sz="2000" b="1" dirty="0" smtClean="0"/>
              <a:t>AELA’s five core themes of work</a:t>
            </a:r>
            <a:endParaRPr lang="en-AU" sz="2000" b="1" dirty="0"/>
          </a:p>
        </p:txBody>
      </p:sp>
    </p:spTree>
    <p:extLst>
      <p:ext uri="{BB962C8B-B14F-4D97-AF65-F5344CB8AC3E}">
        <p14:creationId xmlns:p14="http://schemas.microsoft.com/office/powerpoint/2010/main" val="3986596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48008" y="620688"/>
            <a:ext cx="3461940" cy="53285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692696"/>
            <a:ext cx="2819400" cy="4140200"/>
          </a:xfrm>
          <a:prstGeom prst="rect">
            <a:avLst/>
          </a:prstGeom>
        </p:spPr>
      </p:pic>
    </p:spTree>
    <p:extLst>
      <p:ext uri="{BB962C8B-B14F-4D97-AF65-F5344CB8AC3E}">
        <p14:creationId xmlns:p14="http://schemas.microsoft.com/office/powerpoint/2010/main" val="412837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AU" sz="3200" dirty="0" smtClean="0"/>
              <a:t>Australian Earth Laws Alliance &amp; </a:t>
            </a:r>
            <a:br>
              <a:rPr lang="en-AU" sz="3200" dirty="0" smtClean="0"/>
            </a:br>
            <a:r>
              <a:rPr lang="en-AU" sz="3200" dirty="0" smtClean="0"/>
              <a:t>Global Alliance for the Rights of Nature</a:t>
            </a:r>
            <a:endParaRPr lang="en-AU" sz="3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2" y="1481138"/>
            <a:ext cx="6034616" cy="4525962"/>
          </a:xfrm>
        </p:spPr>
      </p:pic>
    </p:spTree>
    <p:extLst>
      <p:ext uri="{BB962C8B-B14F-4D97-AF65-F5344CB8AC3E}">
        <p14:creationId xmlns:p14="http://schemas.microsoft.com/office/powerpoint/2010/main" val="196441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2" y="1481138"/>
            <a:ext cx="6034616" cy="4525962"/>
          </a:xfrm>
        </p:spPr>
      </p:pic>
      <p:sp>
        <p:nvSpPr>
          <p:cNvPr id="3" name="Title 2"/>
          <p:cNvSpPr>
            <a:spLocks noGrp="1"/>
          </p:cNvSpPr>
          <p:nvPr>
            <p:ph type="title"/>
          </p:nvPr>
        </p:nvSpPr>
        <p:spPr/>
        <p:txBody>
          <a:bodyPr>
            <a:normAutofit/>
          </a:bodyPr>
          <a:lstStyle/>
          <a:p>
            <a:pPr algn="ctr"/>
            <a:r>
              <a:rPr lang="en-AU" sz="3200" dirty="0" smtClean="0"/>
              <a:t>International Tribunal for the Rights of Nature and Mother Earth</a:t>
            </a:r>
            <a:endParaRPr lang="en-AU" sz="3200" dirty="0"/>
          </a:p>
        </p:txBody>
      </p:sp>
      <p:sp>
        <p:nvSpPr>
          <p:cNvPr id="5" name="TextBox 4"/>
          <p:cNvSpPr txBox="1"/>
          <p:nvPr/>
        </p:nvSpPr>
        <p:spPr>
          <a:xfrm>
            <a:off x="2627784" y="6191045"/>
            <a:ext cx="4491935" cy="369332"/>
          </a:xfrm>
          <a:prstGeom prst="rect">
            <a:avLst/>
          </a:prstGeom>
          <a:noFill/>
        </p:spPr>
        <p:txBody>
          <a:bodyPr wrap="none" rtlCol="0">
            <a:spAutoFit/>
          </a:bodyPr>
          <a:lstStyle/>
          <a:p>
            <a:r>
              <a:rPr lang="en-AU" dirty="0" smtClean="0"/>
              <a:t>First hearing - 17 January 2014, Quito</a:t>
            </a:r>
            <a:endParaRPr lang="en-AU" dirty="0"/>
          </a:p>
        </p:txBody>
      </p:sp>
    </p:spTree>
    <p:extLst>
      <p:ext uri="{BB962C8B-B14F-4D97-AF65-F5344CB8AC3E}">
        <p14:creationId xmlns:p14="http://schemas.microsoft.com/office/powerpoint/2010/main" val="3972488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3200" dirty="0"/>
              <a:t>International Tribunal for the Rights of Nature and Mother Earth</a:t>
            </a:r>
          </a:p>
        </p:txBody>
      </p:sp>
      <p:pic>
        <p:nvPicPr>
          <p:cNvPr id="9" name="Content Placeholder 8"/>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 y="1900436"/>
            <a:ext cx="4040188" cy="3030141"/>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1899841"/>
            <a:ext cx="4041775" cy="3031331"/>
          </a:xfrm>
        </p:spPr>
      </p:pic>
      <p:sp>
        <p:nvSpPr>
          <p:cNvPr id="2" name="TextBox 1"/>
          <p:cNvSpPr txBox="1"/>
          <p:nvPr/>
        </p:nvSpPr>
        <p:spPr>
          <a:xfrm>
            <a:off x="539552" y="5373216"/>
            <a:ext cx="2994731" cy="646331"/>
          </a:xfrm>
          <a:prstGeom prst="rect">
            <a:avLst/>
          </a:prstGeom>
          <a:noFill/>
        </p:spPr>
        <p:txBody>
          <a:bodyPr wrap="none" rtlCol="0">
            <a:spAutoFit/>
          </a:bodyPr>
          <a:lstStyle/>
          <a:p>
            <a:pPr algn="ctr"/>
            <a:r>
              <a:rPr lang="en-AU" dirty="0" smtClean="0"/>
              <a:t>Vandana Shiva, President</a:t>
            </a:r>
            <a:br>
              <a:rPr lang="en-AU" dirty="0" smtClean="0"/>
            </a:br>
            <a:r>
              <a:rPr lang="en-AU" dirty="0" smtClean="0"/>
              <a:t>of the first Tribunal</a:t>
            </a:r>
            <a:endParaRPr lang="en-AU" dirty="0"/>
          </a:p>
        </p:txBody>
      </p:sp>
      <p:sp>
        <p:nvSpPr>
          <p:cNvPr id="3" name="TextBox 2"/>
          <p:cNvSpPr txBox="1"/>
          <p:nvPr/>
        </p:nvSpPr>
        <p:spPr>
          <a:xfrm>
            <a:off x="4644008" y="5373216"/>
            <a:ext cx="4315605" cy="923330"/>
          </a:xfrm>
          <a:prstGeom prst="rect">
            <a:avLst/>
          </a:prstGeom>
          <a:noFill/>
        </p:spPr>
        <p:txBody>
          <a:bodyPr wrap="none" rtlCol="0">
            <a:spAutoFit/>
          </a:bodyPr>
          <a:lstStyle/>
          <a:p>
            <a:pPr algn="ctr"/>
            <a:r>
              <a:rPr lang="en-AU" dirty="0" smtClean="0"/>
              <a:t>Michelle Maloney, AELA’s Convenor,</a:t>
            </a:r>
          </a:p>
          <a:p>
            <a:pPr algn="ctr"/>
            <a:r>
              <a:rPr lang="en-AU" dirty="0" smtClean="0"/>
              <a:t>Speaking for the Reef at the Tribunal</a:t>
            </a:r>
          </a:p>
          <a:p>
            <a:pPr algn="ctr"/>
            <a:r>
              <a:rPr lang="en-AU" dirty="0" smtClean="0"/>
              <a:t>Quito, January 2014</a:t>
            </a:r>
            <a:endParaRPr lang="en-AU" dirty="0"/>
          </a:p>
        </p:txBody>
      </p:sp>
    </p:spTree>
    <p:extLst>
      <p:ext uri="{BB962C8B-B14F-4D97-AF65-F5344CB8AC3E}">
        <p14:creationId xmlns:p14="http://schemas.microsoft.com/office/powerpoint/2010/main" val="1678759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arth-plane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28700" y="2143919"/>
            <a:ext cx="2895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fontScale="92500" lnSpcReduction="10000"/>
          </a:bodyPr>
          <a:lstStyle/>
          <a:p>
            <a:pPr>
              <a:lnSpc>
                <a:spcPct val="80000"/>
              </a:lnSpc>
              <a:buFont typeface="Wingdings" pitchFamily="2" charset="2"/>
              <a:buNone/>
            </a:pPr>
            <a:r>
              <a:rPr lang="en-AU" dirty="0" smtClean="0"/>
              <a:t>  </a:t>
            </a:r>
            <a:r>
              <a:rPr lang="en-AU" sz="2400" dirty="0" smtClean="0">
                <a:latin typeface="Arial" pitchFamily="34" charset="0"/>
                <a:cs typeface="Arial" pitchFamily="34" charset="0"/>
              </a:rPr>
              <a:t>In </a:t>
            </a:r>
            <a:r>
              <a:rPr lang="en-AU" sz="2400" dirty="0">
                <a:latin typeface="Arial" pitchFamily="34" charset="0"/>
                <a:cs typeface="Arial" pitchFamily="34" charset="0"/>
              </a:rPr>
              <a:t>2005, a report </a:t>
            </a:r>
            <a:r>
              <a:rPr lang="en-AU" sz="2400" dirty="0" smtClean="0">
                <a:latin typeface="Arial" pitchFamily="34" charset="0"/>
                <a:cs typeface="Arial" pitchFamily="34" charset="0"/>
              </a:rPr>
              <a:t>compiled </a:t>
            </a:r>
            <a:r>
              <a:rPr lang="en-AU" sz="2400" dirty="0">
                <a:latin typeface="Arial" pitchFamily="34" charset="0"/>
                <a:cs typeface="Arial" pitchFamily="34" charset="0"/>
              </a:rPr>
              <a:t>by over 2000 scientists from ninety-five countries concluded that:</a:t>
            </a:r>
          </a:p>
          <a:p>
            <a:pPr>
              <a:lnSpc>
                <a:spcPct val="80000"/>
              </a:lnSpc>
            </a:pPr>
            <a:endParaRPr lang="en-AU" sz="2400" b="1" dirty="0">
              <a:latin typeface="Arial" pitchFamily="34" charset="0"/>
              <a:cs typeface="Arial" pitchFamily="34" charset="0"/>
            </a:endParaRPr>
          </a:p>
          <a:p>
            <a:pPr>
              <a:lnSpc>
                <a:spcPct val="80000"/>
              </a:lnSpc>
              <a:buFont typeface="Wingdings" pitchFamily="2" charset="2"/>
              <a:buNone/>
            </a:pPr>
            <a:r>
              <a:rPr lang="en-AU" sz="2400" b="1" dirty="0">
                <a:latin typeface="Arial" pitchFamily="34" charset="0"/>
                <a:cs typeface="Arial" pitchFamily="34" charset="0"/>
              </a:rPr>
              <a:t>	60% of global ecosystem services were "being degraded or used unsustainably"</a:t>
            </a:r>
            <a:r>
              <a:rPr lang="en-AU" sz="2400" dirty="0">
                <a:latin typeface="Arial" pitchFamily="34" charset="0"/>
                <a:cs typeface="Arial" pitchFamily="34" charset="0"/>
              </a:rPr>
              <a:t> including fresh water, fisheries, air and water purification and the regulation of natural hazards and pests. </a:t>
            </a:r>
            <a:endParaRPr lang="en-AU" sz="2400" dirty="0" smtClean="0">
              <a:latin typeface="Arial" pitchFamily="34" charset="0"/>
              <a:cs typeface="Arial" pitchFamily="34" charset="0"/>
            </a:endParaRPr>
          </a:p>
          <a:p>
            <a:pPr>
              <a:lnSpc>
                <a:spcPct val="80000"/>
              </a:lnSpc>
              <a:buFont typeface="Wingdings" pitchFamily="2" charset="2"/>
              <a:buNone/>
            </a:pPr>
            <a:endParaRPr lang="en-AU" sz="2400" dirty="0">
              <a:latin typeface="Arial" pitchFamily="34" charset="0"/>
              <a:cs typeface="Arial" pitchFamily="34" charset="0"/>
            </a:endParaRPr>
          </a:p>
          <a:p>
            <a:pPr>
              <a:lnSpc>
                <a:spcPct val="80000"/>
              </a:lnSpc>
              <a:buFont typeface="Wingdings" pitchFamily="2" charset="2"/>
              <a:buNone/>
            </a:pPr>
            <a:r>
              <a:rPr lang="en-AU" sz="2400" dirty="0" smtClean="0">
                <a:latin typeface="Arial" pitchFamily="34" charset="0"/>
                <a:cs typeface="Arial" pitchFamily="34" charset="0"/>
              </a:rPr>
              <a:t>   (Millennium Ecosystem Assessment, 2005)</a:t>
            </a:r>
            <a:endParaRPr lang="en-AU" sz="2400" dirty="0">
              <a:latin typeface="Arial" pitchFamily="34" charset="0"/>
              <a:cs typeface="Arial" pitchFamily="34" charset="0"/>
            </a:endParaRPr>
          </a:p>
          <a:p>
            <a:endParaRPr lang="en-AU" dirty="0"/>
          </a:p>
        </p:txBody>
      </p:sp>
      <p:sp>
        <p:nvSpPr>
          <p:cNvPr id="2" name="Title 1"/>
          <p:cNvSpPr>
            <a:spLocks noGrp="1"/>
          </p:cNvSpPr>
          <p:nvPr>
            <p:ph type="title"/>
          </p:nvPr>
        </p:nvSpPr>
        <p:spPr/>
        <p:txBody>
          <a:bodyPr>
            <a:normAutofit/>
          </a:bodyPr>
          <a:lstStyle/>
          <a:p>
            <a:r>
              <a:rPr lang="en-AU" dirty="0" smtClean="0"/>
              <a:t>Ecological crisis</a:t>
            </a:r>
            <a:endParaRPr lang="en-AU" dirty="0"/>
          </a:p>
        </p:txBody>
      </p:sp>
    </p:spTree>
    <p:extLst>
      <p:ext uri="{BB962C8B-B14F-4D97-AF65-F5344CB8AC3E}">
        <p14:creationId xmlns:p14="http://schemas.microsoft.com/office/powerpoint/2010/main" val="3003576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en-AU" sz="3200" dirty="0" smtClean="0"/>
              <a:t>Australian Rights of Nature Tribunal</a:t>
            </a:r>
            <a:br>
              <a:rPr lang="en-AU" sz="3200" dirty="0" smtClean="0"/>
            </a:br>
            <a:r>
              <a:rPr lang="en-AU" sz="3200" dirty="0" smtClean="0"/>
              <a:t>Brisbane 15 October 2014</a:t>
            </a:r>
            <a:br>
              <a:rPr lang="en-AU" sz="3200" dirty="0" smtClean="0"/>
            </a:br>
            <a:r>
              <a:rPr lang="en-AU" sz="3200" dirty="0" smtClean="0"/>
              <a:t>Great Barrier Reef</a:t>
            </a:r>
            <a:endParaRPr lang="en-AU" sz="3200"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9552" y="2564904"/>
            <a:ext cx="5820756" cy="3880503"/>
          </a:xfrm>
        </p:spPr>
      </p:pic>
      <p:pic>
        <p:nvPicPr>
          <p:cNvPr id="10"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461" y="2060848"/>
            <a:ext cx="4041775" cy="2037574"/>
          </a:xfrm>
          <a:prstGeom prst="rect">
            <a:avLst/>
          </a:prstGeom>
          <a:ln>
            <a:noFill/>
            <a:prstDash val="sysDash"/>
            <a:miter lim="800000"/>
          </a:ln>
        </p:spPr>
      </p:pic>
    </p:spTree>
    <p:extLst>
      <p:ext uri="{BB962C8B-B14F-4D97-AF65-F5344CB8AC3E}">
        <p14:creationId xmlns:p14="http://schemas.microsoft.com/office/powerpoint/2010/main" val="2379940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a2.sphotos.ak.fbcdn.net/hphotos-ak-ash4/427555_398066530207176_172772789403219_1687709_1569237214_n.jpg"/>
          <p:cNvPicPr/>
          <p:nvPr/>
        </p:nvPicPr>
        <p:blipFill>
          <a:blip r:embed="rId2">
            <a:extLst>
              <a:ext uri="{28A0092B-C50C-407E-A947-70E740481C1C}">
                <a14:useLocalDpi xmlns:a14="http://schemas.microsoft.com/office/drawing/2010/main" val="0"/>
              </a:ext>
            </a:extLst>
          </a:blip>
          <a:srcRect/>
          <a:stretch>
            <a:fillRect/>
          </a:stretch>
        </p:blipFill>
        <p:spPr bwMode="auto">
          <a:xfrm>
            <a:off x="1180031" y="1700808"/>
            <a:ext cx="6898203" cy="3492152"/>
          </a:xfrm>
          <a:prstGeom prst="rect">
            <a:avLst/>
          </a:prstGeom>
          <a:noFill/>
          <a:ln>
            <a:noFill/>
          </a:ln>
        </p:spPr>
      </p:pic>
      <p:sp>
        <p:nvSpPr>
          <p:cNvPr id="5" name="TextBox 4"/>
          <p:cNvSpPr txBox="1"/>
          <p:nvPr/>
        </p:nvSpPr>
        <p:spPr>
          <a:xfrm>
            <a:off x="1781718" y="5588713"/>
            <a:ext cx="1959191" cy="369332"/>
          </a:xfrm>
          <a:prstGeom prst="rect">
            <a:avLst/>
          </a:prstGeom>
          <a:noFill/>
        </p:spPr>
        <p:txBody>
          <a:bodyPr wrap="none" rtlCol="0">
            <a:spAutoFit/>
          </a:bodyPr>
          <a:lstStyle/>
          <a:p>
            <a:r>
              <a:rPr lang="en-AU" dirty="0" smtClean="0"/>
              <a:t>Human centred</a:t>
            </a:r>
            <a:endParaRPr lang="en-AU" dirty="0"/>
          </a:p>
        </p:txBody>
      </p:sp>
      <p:sp>
        <p:nvSpPr>
          <p:cNvPr id="6" name="TextBox 5"/>
          <p:cNvSpPr txBox="1"/>
          <p:nvPr/>
        </p:nvSpPr>
        <p:spPr>
          <a:xfrm>
            <a:off x="5882523" y="5576565"/>
            <a:ext cx="1715534" cy="369332"/>
          </a:xfrm>
          <a:prstGeom prst="rect">
            <a:avLst/>
          </a:prstGeom>
          <a:noFill/>
        </p:spPr>
        <p:txBody>
          <a:bodyPr wrap="none" rtlCol="0">
            <a:spAutoFit/>
          </a:bodyPr>
          <a:lstStyle/>
          <a:p>
            <a:r>
              <a:rPr lang="en-AU" dirty="0" smtClean="0"/>
              <a:t>Earth centred</a:t>
            </a:r>
            <a:endParaRPr lang="en-AU" dirty="0"/>
          </a:p>
        </p:txBody>
      </p:sp>
      <p:sp>
        <p:nvSpPr>
          <p:cNvPr id="2" name="Rectangle 1"/>
          <p:cNvSpPr/>
          <p:nvPr/>
        </p:nvSpPr>
        <p:spPr>
          <a:xfrm>
            <a:off x="1205820" y="188640"/>
            <a:ext cx="6392237" cy="1200329"/>
          </a:xfrm>
          <a:prstGeom prst="rect">
            <a:avLst/>
          </a:prstGeom>
        </p:spPr>
        <p:txBody>
          <a:bodyPr wrap="square">
            <a:spAutoFit/>
          </a:bodyPr>
          <a:lstStyle/>
          <a:p>
            <a:pPr algn="ctr"/>
            <a:r>
              <a:rPr lang="en-AU" sz="3600" dirty="0" smtClean="0"/>
              <a:t>My </a:t>
            </a:r>
            <a:r>
              <a:rPr lang="en-AU" sz="3600" dirty="0"/>
              <a:t>p</a:t>
            </a:r>
            <a:r>
              <a:rPr lang="en-AU" sz="3600" dirty="0" smtClean="0"/>
              <a:t>ersonal journey</a:t>
            </a:r>
          </a:p>
          <a:p>
            <a:pPr algn="ctr"/>
            <a:r>
              <a:rPr lang="en-AU" sz="3600" dirty="0" smtClean="0"/>
              <a:t>co-creating AELA</a:t>
            </a:r>
            <a:endParaRPr lang="en-AU" sz="3600" dirty="0"/>
          </a:p>
        </p:txBody>
      </p:sp>
    </p:spTree>
    <p:extLst>
      <p:ext uri="{BB962C8B-B14F-4D97-AF65-F5344CB8AC3E}">
        <p14:creationId xmlns:p14="http://schemas.microsoft.com/office/powerpoint/2010/main" val="3465625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en-AU" dirty="0" smtClean="0"/>
              <a:t>Personal journey</a:t>
            </a:r>
            <a:endParaRPr lang="en-AU" dirty="0"/>
          </a:p>
        </p:txBody>
      </p:sp>
      <p:sp>
        <p:nvSpPr>
          <p:cNvPr id="6" name="Content Placeholder 5"/>
          <p:cNvSpPr>
            <a:spLocks noGrp="1"/>
          </p:cNvSpPr>
          <p:nvPr>
            <p:ph sz="quarter" idx="4"/>
          </p:nvPr>
        </p:nvSpPr>
        <p:spPr>
          <a:xfrm>
            <a:off x="4645025" y="1444294"/>
            <a:ext cx="4247455" cy="4793018"/>
          </a:xfrm>
        </p:spPr>
        <p:txBody>
          <a:bodyPr>
            <a:normAutofit fontScale="85000" lnSpcReduction="10000"/>
          </a:bodyPr>
          <a:lstStyle/>
          <a:p>
            <a:r>
              <a:rPr lang="en-AU" dirty="0" smtClean="0"/>
              <a:t>Passionate about ‘the environment’ since childhood</a:t>
            </a:r>
          </a:p>
          <a:p>
            <a:r>
              <a:rPr lang="en-AU" dirty="0" smtClean="0"/>
              <a:t>Studied politics and law at ANU to focus on </a:t>
            </a:r>
            <a:r>
              <a:rPr lang="en-AU" i="1" dirty="0" smtClean="0"/>
              <a:t>environmental law</a:t>
            </a:r>
          </a:p>
          <a:p>
            <a:r>
              <a:rPr lang="en-AU" dirty="0" smtClean="0"/>
              <a:t>Grew frustrated with the law</a:t>
            </a:r>
          </a:p>
          <a:p>
            <a:r>
              <a:rPr lang="en-AU" dirty="0" smtClean="0"/>
              <a:t>It wasn’t until 2009 that I “found” the ‘Universe Story’ and ‘The Great Work’ – this work, and new colleagues, inspired the creation of AELA</a:t>
            </a:r>
          </a:p>
          <a:p>
            <a:r>
              <a:rPr lang="en-AU" b="1" dirty="0" smtClean="0"/>
              <a:t>AELA is an expression of my personal beliefs and professional responsibilities</a:t>
            </a:r>
          </a:p>
          <a:p>
            <a:r>
              <a:rPr lang="en-AU" dirty="0" smtClean="0"/>
              <a:t>Nurturing a new generation of Earth lawyers is a critical part of our work</a:t>
            </a:r>
            <a:endParaRPr lang="en-AU" dirty="0"/>
          </a:p>
        </p:txBody>
      </p:sp>
      <p:pic>
        <p:nvPicPr>
          <p:cNvPr id="7" name="Content Placeholder 3" descr="http://www.wildlaw.org.au/wp-content/uploads/2012/01/EJ-group-shot.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81422" y="1268760"/>
            <a:ext cx="4040188" cy="2545040"/>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05064"/>
            <a:ext cx="3635896" cy="2726922"/>
          </a:xfrm>
          <a:prstGeom prst="rect">
            <a:avLst/>
          </a:prstGeom>
        </p:spPr>
      </p:pic>
    </p:spTree>
    <p:extLst>
      <p:ext uri="{BB962C8B-B14F-4D97-AF65-F5344CB8AC3E}">
        <p14:creationId xmlns:p14="http://schemas.microsoft.com/office/powerpoint/2010/main" val="1054000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en-AU" sz="3200" dirty="0" smtClean="0"/>
              <a:t>When my cancer diagnosis in May this year changed my life, from a busy and active public life …</a:t>
            </a:r>
            <a:endParaRPr lang="en-AU" sz="3200"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55576" y="2564904"/>
            <a:ext cx="4040188" cy="3030141"/>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364088" y="2060848"/>
            <a:ext cx="2956322" cy="3941763"/>
          </a:xfrm>
        </p:spPr>
      </p:pic>
    </p:spTree>
    <p:extLst>
      <p:ext uri="{BB962C8B-B14F-4D97-AF65-F5344CB8AC3E}">
        <p14:creationId xmlns:p14="http://schemas.microsoft.com/office/powerpoint/2010/main" val="1455118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To a quieter life of hospital visits and being unwell …</a:t>
            </a:r>
            <a:endParaRPr lang="en-AU"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56176" y="1196752"/>
            <a:ext cx="2241720" cy="300565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5344376" cy="3986014"/>
          </a:xfrm>
          <a:prstGeom prst="rect">
            <a:avLst/>
          </a:prstGeom>
        </p:spPr>
      </p:pic>
      <p:pic>
        <p:nvPicPr>
          <p:cNvPr id="7" name="Content Placeholder 6"/>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4644008" y="4365104"/>
            <a:ext cx="3034680" cy="2300956"/>
          </a:xfrm>
          <a:ln>
            <a:solidFill>
              <a:schemeClr val="tx1"/>
            </a:solidFill>
          </a:ln>
        </p:spPr>
      </p:pic>
    </p:spTree>
    <p:extLst>
      <p:ext uri="{BB962C8B-B14F-4D97-AF65-F5344CB8AC3E}">
        <p14:creationId xmlns:p14="http://schemas.microsoft.com/office/powerpoint/2010/main" val="2112846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55576" y="2564904"/>
            <a:ext cx="3297336" cy="3297336"/>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09318" y="2564904"/>
            <a:ext cx="4295130" cy="3221347"/>
          </a:xfrm>
        </p:spPr>
      </p:pic>
      <p:sp>
        <p:nvSpPr>
          <p:cNvPr id="2" name="TextBox 1"/>
          <p:cNvSpPr txBox="1"/>
          <p:nvPr/>
        </p:nvSpPr>
        <p:spPr>
          <a:xfrm rot="10800000" flipV="1">
            <a:off x="755576" y="410181"/>
            <a:ext cx="7848872" cy="1754326"/>
          </a:xfrm>
          <a:prstGeom prst="rect">
            <a:avLst/>
          </a:prstGeom>
          <a:noFill/>
        </p:spPr>
        <p:txBody>
          <a:bodyPr wrap="square" rtlCol="0">
            <a:spAutoFit/>
          </a:bodyPr>
          <a:lstStyle/>
          <a:p>
            <a:r>
              <a:rPr lang="en-AU" dirty="0" smtClean="0"/>
              <a:t>My belief in the Universe Story and my humble place in the world made it easier to accept and understand cancer.  It also makes me super grateful to be receiving the level of care I’m receiving.  As a human I am privileged with medical care – but I have no greater right to be here than a quoll or a wombat.  This perspective helps me deal with the bad days and to look forward to the good days </a:t>
            </a:r>
            <a:r>
              <a:rPr lang="en-AU" dirty="0" smtClean="0">
                <a:sym typeface="Wingdings" panose="05000000000000000000" pitchFamily="2" charset="2"/>
              </a:rPr>
              <a:t></a:t>
            </a:r>
            <a:endParaRPr lang="en-AU" dirty="0"/>
          </a:p>
        </p:txBody>
      </p:sp>
    </p:spTree>
    <p:extLst>
      <p:ext uri="{BB962C8B-B14F-4D97-AF65-F5344CB8AC3E}">
        <p14:creationId xmlns:p14="http://schemas.microsoft.com/office/powerpoint/2010/main" val="2246599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476672"/>
            <a:ext cx="7085872" cy="5314404"/>
          </a:xfrm>
        </p:spPr>
      </p:pic>
    </p:spTree>
    <p:extLst>
      <p:ext uri="{BB962C8B-B14F-4D97-AF65-F5344CB8AC3E}">
        <p14:creationId xmlns:p14="http://schemas.microsoft.com/office/powerpoint/2010/main" val="4044355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492896"/>
            <a:ext cx="8229600" cy="4525963"/>
          </a:xfrm>
        </p:spPr>
        <p:txBody>
          <a:bodyPr/>
          <a:lstStyle/>
          <a:p>
            <a:r>
              <a:rPr lang="en-AU" dirty="0" smtClean="0">
                <a:hlinkClick r:id="rId2"/>
              </a:rPr>
              <a:t>www.earthlaws.org.au</a:t>
            </a:r>
            <a:endParaRPr lang="en-AU" dirty="0" smtClean="0"/>
          </a:p>
          <a:p>
            <a:r>
              <a:rPr lang="en-AU" dirty="0" smtClean="0"/>
              <a:t>Contact Michelle Maloney – </a:t>
            </a:r>
            <a:r>
              <a:rPr lang="en-AU" dirty="0" smtClean="0">
                <a:hlinkClick r:id="rId3"/>
              </a:rPr>
              <a:t>convenor@earthlaws.org.au</a:t>
            </a:r>
            <a:endParaRPr lang="en-AU" dirty="0" smtClean="0"/>
          </a:p>
          <a:p>
            <a:r>
              <a:rPr lang="en-AU" dirty="0" smtClean="0"/>
              <a:t>Email us your suggestions for future </a:t>
            </a:r>
            <a:r>
              <a:rPr lang="en-AU" dirty="0" err="1" smtClean="0"/>
              <a:t>ecospirituality</a:t>
            </a:r>
            <a:r>
              <a:rPr lang="en-AU" dirty="0" smtClean="0"/>
              <a:t> events: </a:t>
            </a:r>
            <a:r>
              <a:rPr lang="en-AU" dirty="0" smtClean="0">
                <a:hlinkClick r:id="rId4"/>
              </a:rPr>
              <a:t>ecospirituality@earthlaws.org.au</a:t>
            </a:r>
            <a:r>
              <a:rPr lang="en-AU" dirty="0" smtClean="0"/>
              <a:t> </a:t>
            </a:r>
          </a:p>
          <a:p>
            <a:r>
              <a:rPr lang="en-AU" dirty="0" smtClean="0"/>
              <a:t>Find us on </a:t>
            </a:r>
            <a:r>
              <a:rPr lang="en-AU" dirty="0" err="1" smtClean="0"/>
              <a:t>facebook</a:t>
            </a:r>
            <a:endParaRPr lang="en-AU" dirty="0" smtClean="0"/>
          </a:p>
          <a:p>
            <a:r>
              <a:rPr lang="en-AU" dirty="0" smtClean="0"/>
              <a:t>Twitter @</a:t>
            </a:r>
            <a:r>
              <a:rPr lang="en-AU" dirty="0" err="1" smtClean="0"/>
              <a:t>earthlawsaus</a:t>
            </a:r>
            <a:endParaRPr lang="en-AU" dirty="0" smtClean="0"/>
          </a:p>
          <a:p>
            <a:pPr marL="109728" indent="0">
              <a:buNone/>
            </a:pPr>
            <a:endParaRPr lang="en-AU" dirty="0"/>
          </a:p>
        </p:txBody>
      </p:sp>
      <p:sp>
        <p:nvSpPr>
          <p:cNvPr id="3" name="Title 2"/>
          <p:cNvSpPr>
            <a:spLocks noGrp="1"/>
          </p:cNvSpPr>
          <p:nvPr>
            <p:ph type="title"/>
          </p:nvPr>
        </p:nvSpPr>
        <p:spPr>
          <a:xfrm>
            <a:off x="914400" y="980728"/>
            <a:ext cx="8229600" cy="1143000"/>
          </a:xfrm>
        </p:spPr>
        <p:txBody>
          <a:bodyPr>
            <a:normAutofit/>
          </a:bodyPr>
          <a:lstStyle/>
          <a:p>
            <a:r>
              <a:rPr lang="en-AU" dirty="0" smtClean="0"/>
              <a:t>Thank you for your </a:t>
            </a:r>
            <a:r>
              <a:rPr lang="en-AU" smtClean="0"/>
              <a:t>time </a:t>
            </a:r>
            <a:r>
              <a:rPr lang="en-AU" smtClean="0">
                <a:sym typeface="Wingdings" panose="05000000000000000000" pitchFamily="2" charset="2"/>
              </a:rPr>
              <a:t></a:t>
            </a:r>
            <a:endParaRPr lang="en-AU" dirty="0"/>
          </a:p>
        </p:txBody>
      </p:sp>
    </p:spTree>
    <p:extLst>
      <p:ext uri="{BB962C8B-B14F-4D97-AF65-F5344CB8AC3E}">
        <p14:creationId xmlns:p14="http://schemas.microsoft.com/office/powerpoint/2010/main" val="1866480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What sources do you turn to reaffirm and deepen your connection to life?</a:t>
            </a:r>
          </a:p>
          <a:p>
            <a:r>
              <a:rPr lang="en-AU" dirty="0"/>
              <a:t>How do you find strength in the face the difficult emotions stirred by the ecological crisis?</a:t>
            </a:r>
          </a:p>
          <a:p>
            <a:r>
              <a:rPr lang="en-AU" dirty="0" smtClean="0"/>
              <a:t>What </a:t>
            </a:r>
            <a:r>
              <a:rPr lang="en-AU" dirty="0"/>
              <a:t>gives you motivation to work towards a more beautiful world</a:t>
            </a:r>
            <a:r>
              <a:rPr lang="en-AU" dirty="0" smtClean="0"/>
              <a:t>? </a:t>
            </a:r>
          </a:p>
          <a:p>
            <a:r>
              <a:rPr lang="en-AU" dirty="0" smtClean="0"/>
              <a:t>What do you think your profession could do differently, to be more Earth centred?</a:t>
            </a:r>
            <a:endParaRPr lang="en-AU" dirty="0"/>
          </a:p>
        </p:txBody>
      </p:sp>
      <p:sp>
        <p:nvSpPr>
          <p:cNvPr id="3" name="Title 2"/>
          <p:cNvSpPr>
            <a:spLocks noGrp="1"/>
          </p:cNvSpPr>
          <p:nvPr>
            <p:ph type="title"/>
          </p:nvPr>
        </p:nvSpPr>
        <p:spPr/>
        <p:txBody>
          <a:bodyPr/>
          <a:lstStyle/>
          <a:p>
            <a:r>
              <a:rPr lang="en-AU" dirty="0" smtClean="0"/>
              <a:t>Questions for discussion</a:t>
            </a:r>
            <a:endParaRPr lang="en-AU" dirty="0"/>
          </a:p>
        </p:txBody>
      </p:sp>
    </p:spTree>
    <p:extLst>
      <p:ext uri="{BB962C8B-B14F-4D97-AF65-F5344CB8AC3E}">
        <p14:creationId xmlns:p14="http://schemas.microsoft.com/office/powerpoint/2010/main" val="381021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Consuming the Earth</a:t>
            </a:r>
            <a:endParaRPr lang="en-AU" dirty="0"/>
          </a:p>
        </p:txBody>
      </p:sp>
      <p:sp>
        <p:nvSpPr>
          <p:cNvPr id="2" name="Content Placeholder 1"/>
          <p:cNvSpPr>
            <a:spLocks noGrp="1"/>
          </p:cNvSpPr>
          <p:nvPr>
            <p:ph sz="quarter" idx="2"/>
          </p:nvPr>
        </p:nvSpPr>
        <p:spPr>
          <a:xfrm>
            <a:off x="457200" y="1444294"/>
            <a:ext cx="4040188" cy="4504986"/>
          </a:xfrm>
        </p:spPr>
        <p:txBody>
          <a:bodyPr>
            <a:normAutofit fontScale="85000" lnSpcReduction="20000"/>
          </a:bodyPr>
          <a:lstStyle/>
          <a:p>
            <a:r>
              <a:rPr lang="en-AU" dirty="0" smtClean="0"/>
              <a:t>We’re now using 1.6 earths</a:t>
            </a:r>
          </a:p>
          <a:p>
            <a:r>
              <a:rPr lang="en-AU" dirty="0" smtClean="0"/>
              <a:t>By 2030 we’ll need 2 earths</a:t>
            </a:r>
          </a:p>
          <a:p>
            <a:r>
              <a:rPr lang="en-AU" dirty="0" smtClean="0"/>
              <a:t>If the global population lived like ‘average’ Australians, we’d need 4.8 planets</a:t>
            </a:r>
          </a:p>
          <a:p>
            <a:pPr lvl="1"/>
            <a:r>
              <a:rPr lang="en-AU" dirty="0" smtClean="0"/>
              <a:t>Global Footprint Network (2015)</a:t>
            </a:r>
            <a:endParaRPr lang="en-AU" dirty="0"/>
          </a:p>
          <a:p>
            <a:pPr lvl="1"/>
            <a:endParaRPr lang="en-AU" dirty="0" smtClean="0"/>
          </a:p>
          <a:p>
            <a:r>
              <a:rPr lang="en-AU" dirty="0" smtClean="0"/>
              <a:t>“Humanity has used more resources since 1950 than in all of previous human history”</a:t>
            </a:r>
          </a:p>
          <a:p>
            <a:pPr lvl="1"/>
            <a:r>
              <a:rPr lang="en-AU" dirty="0" smtClean="0"/>
              <a:t>Alan </a:t>
            </a:r>
            <a:r>
              <a:rPr lang="en-AU" dirty="0" err="1" smtClean="0"/>
              <a:t>Durning</a:t>
            </a:r>
            <a:r>
              <a:rPr lang="en-AU" dirty="0" smtClean="0"/>
              <a:t> ‘How Much is Enough? The consumer society and the future of the earth’ (1992)</a:t>
            </a:r>
          </a:p>
          <a:p>
            <a:pPr lvl="1"/>
            <a:endParaRPr lang="en-AU" dirty="0"/>
          </a:p>
        </p:txBody>
      </p:sp>
      <p:sp>
        <p:nvSpPr>
          <p:cNvPr id="6" name="Content Placeholder 5"/>
          <p:cNvSpPr>
            <a:spLocks noGrp="1"/>
          </p:cNvSpPr>
          <p:nvPr>
            <p:ph sz="quarter" idx="4"/>
          </p:nvPr>
        </p:nvSpPr>
        <p:spPr/>
        <p:txBody>
          <a:bodyPr/>
          <a:lstStyle/>
          <a:p>
            <a:endParaRPr lang="en-AU"/>
          </a:p>
        </p:txBody>
      </p:sp>
      <p:pic>
        <p:nvPicPr>
          <p:cNvPr id="2050" name="Picture 2" descr="C:\Users\PC Owner\Pictures\1 AWLA\421288_10151742084004673_35089253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292" y="1484784"/>
            <a:ext cx="41529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2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How can we understand the ecological crisis?</a:t>
            </a:r>
            <a:endParaRPr lang="en-AU"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694183"/>
            <a:ext cx="5760640" cy="4689161"/>
          </a:xfrm>
          <a:prstGeom prst="rect">
            <a:avLst/>
          </a:prstGeom>
        </p:spPr>
      </p:pic>
    </p:spTree>
    <p:extLst>
      <p:ext uri="{BB962C8B-B14F-4D97-AF65-F5344CB8AC3E}">
        <p14:creationId xmlns:p14="http://schemas.microsoft.com/office/powerpoint/2010/main" val="280896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“Perfect storm” began with Industrial Revolution, eye of the storm mid 20</a:t>
            </a:r>
            <a:r>
              <a:rPr lang="en-AU" baseline="30000" dirty="0" smtClean="0"/>
              <a:t>th</a:t>
            </a:r>
            <a:r>
              <a:rPr lang="en-AU" dirty="0" smtClean="0"/>
              <a:t> Century</a:t>
            </a:r>
          </a:p>
          <a:p>
            <a:pPr lvl="1"/>
            <a:r>
              <a:rPr lang="en-AU" dirty="0" smtClean="0"/>
              <a:t>Population growth</a:t>
            </a:r>
          </a:p>
          <a:p>
            <a:pPr lvl="1"/>
            <a:r>
              <a:rPr lang="en-AU" dirty="0" smtClean="0"/>
              <a:t>Technological innovation (powered by cheap fossil fuels)</a:t>
            </a:r>
          </a:p>
          <a:p>
            <a:pPr lvl="1"/>
            <a:r>
              <a:rPr lang="en-AU" dirty="0" smtClean="0"/>
              <a:t>Resource consumption/pollution</a:t>
            </a:r>
          </a:p>
          <a:p>
            <a:pPr lvl="1"/>
            <a:r>
              <a:rPr lang="en-AU" dirty="0" smtClean="0"/>
              <a:t>Global governance – Empire + corporations/governments</a:t>
            </a:r>
          </a:p>
          <a:p>
            <a:pPr lvl="1"/>
            <a:r>
              <a:rPr lang="en-AU" i="1" dirty="0" smtClean="0"/>
              <a:t>Our anthropocentric world view</a:t>
            </a:r>
          </a:p>
          <a:p>
            <a:r>
              <a:rPr lang="en-AU" dirty="0" smtClean="0"/>
              <a:t>Great books about how we got here</a:t>
            </a:r>
          </a:p>
          <a:p>
            <a:pPr lvl="1"/>
            <a:r>
              <a:rPr lang="en-AU" dirty="0" smtClean="0"/>
              <a:t>Karl </a:t>
            </a:r>
            <a:r>
              <a:rPr lang="en-AU" dirty="0"/>
              <a:t>Polanyi, </a:t>
            </a:r>
            <a:r>
              <a:rPr lang="en-AU" i="1" dirty="0"/>
              <a:t>The Great Transformation </a:t>
            </a:r>
            <a:endParaRPr lang="en-AU" i="1" dirty="0" smtClean="0"/>
          </a:p>
          <a:p>
            <a:pPr lvl="1"/>
            <a:r>
              <a:rPr lang="en-AU" dirty="0" smtClean="0"/>
              <a:t>Robert </a:t>
            </a:r>
            <a:r>
              <a:rPr lang="en-AU" dirty="0" err="1"/>
              <a:t>Lekachman</a:t>
            </a:r>
            <a:r>
              <a:rPr lang="en-AU" dirty="0"/>
              <a:t>, </a:t>
            </a:r>
            <a:r>
              <a:rPr lang="en-AU" i="1" dirty="0"/>
              <a:t>The Age of Keynes. </a:t>
            </a:r>
            <a:endParaRPr lang="en-AU" dirty="0">
              <a:solidFill>
                <a:srgbClr val="FF0000"/>
              </a:solidFill>
            </a:endParaRPr>
          </a:p>
        </p:txBody>
      </p:sp>
      <p:sp>
        <p:nvSpPr>
          <p:cNvPr id="3" name="Title 2"/>
          <p:cNvSpPr>
            <a:spLocks noGrp="1"/>
          </p:cNvSpPr>
          <p:nvPr>
            <p:ph type="title"/>
          </p:nvPr>
        </p:nvSpPr>
        <p:spPr/>
        <p:txBody>
          <a:bodyPr/>
          <a:lstStyle/>
          <a:p>
            <a:r>
              <a:rPr lang="en-AU" dirty="0" smtClean="0"/>
              <a:t>How did we get here?</a:t>
            </a:r>
            <a:endParaRPr lang="en-AU" dirty="0"/>
          </a:p>
        </p:txBody>
      </p:sp>
    </p:spTree>
    <p:extLst>
      <p:ext uri="{BB962C8B-B14F-4D97-AF65-F5344CB8AC3E}">
        <p14:creationId xmlns:p14="http://schemas.microsoft.com/office/powerpoint/2010/main" val="507061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Current ecological crisis is pushing humanity to search for new ideas, different ways of thinking, better ways of caring for our planet</a:t>
            </a:r>
          </a:p>
          <a:p>
            <a:pPr lvl="1"/>
            <a:r>
              <a:rPr lang="en-AU" dirty="0" smtClean="0"/>
              <a:t>Science, politics, economics, philosophy, ethics, spirituality, law and governance</a:t>
            </a:r>
          </a:p>
        </p:txBody>
      </p:sp>
      <p:sp>
        <p:nvSpPr>
          <p:cNvPr id="3" name="Title 2"/>
          <p:cNvSpPr>
            <a:spLocks noGrp="1"/>
          </p:cNvSpPr>
          <p:nvPr>
            <p:ph type="title"/>
          </p:nvPr>
        </p:nvSpPr>
        <p:spPr/>
        <p:txBody>
          <a:bodyPr>
            <a:normAutofit/>
          </a:bodyPr>
          <a:lstStyle/>
          <a:p>
            <a:r>
              <a:rPr lang="en-AU" dirty="0" smtClean="0"/>
              <a:t>Human responses</a:t>
            </a:r>
            <a:endParaRPr lang="en-AU" dirty="0"/>
          </a:p>
        </p:txBody>
      </p:sp>
      <p:pic>
        <p:nvPicPr>
          <p:cNvPr id="1026" name="Picture 2" descr="C:\Users\PC Owner\Pictures\AWLA\macro-lilly-steve-senior-arti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861048"/>
            <a:ext cx="3528813" cy="264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06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3200" dirty="0" smtClean="0"/>
              <a:t>The work of Thomas Berry (1914-2009)</a:t>
            </a:r>
            <a:endParaRPr lang="en-AU" sz="3200" dirty="0"/>
          </a:p>
        </p:txBody>
      </p:sp>
      <p:sp>
        <p:nvSpPr>
          <p:cNvPr id="2" name="Content Placeholder 1"/>
          <p:cNvSpPr>
            <a:spLocks noGrp="1"/>
          </p:cNvSpPr>
          <p:nvPr>
            <p:ph sz="quarter" idx="2"/>
          </p:nvPr>
        </p:nvSpPr>
        <p:spPr>
          <a:xfrm>
            <a:off x="457200" y="1444294"/>
            <a:ext cx="4040188" cy="4937034"/>
          </a:xfrm>
        </p:spPr>
        <p:txBody>
          <a:bodyPr>
            <a:normAutofit fontScale="92500" lnSpcReduction="20000"/>
          </a:bodyPr>
          <a:lstStyle/>
          <a:p>
            <a:r>
              <a:rPr lang="en-AU" dirty="0" smtClean="0"/>
              <a:t>Coined the term ‘Earth Jurisprudence’</a:t>
            </a:r>
          </a:p>
          <a:p>
            <a:r>
              <a:rPr lang="en-AU" dirty="0" smtClean="0"/>
              <a:t>Deep </a:t>
            </a:r>
            <a:r>
              <a:rPr lang="en-AU" dirty="0"/>
              <a:t>ecology, earth philosophy</a:t>
            </a:r>
          </a:p>
          <a:p>
            <a:pPr lvl="1"/>
            <a:r>
              <a:rPr lang="en-AU" dirty="0" smtClean="0"/>
              <a:t>Began his career as a Catholic priest</a:t>
            </a:r>
          </a:p>
          <a:p>
            <a:pPr lvl="1"/>
            <a:r>
              <a:rPr lang="en-AU" dirty="0" smtClean="0"/>
              <a:t>Cultural historian, eco-theologian/ cosmologist</a:t>
            </a:r>
          </a:p>
          <a:p>
            <a:pPr lvl="1"/>
            <a:r>
              <a:rPr lang="en-AU" dirty="0" smtClean="0"/>
              <a:t>Earth scholar</a:t>
            </a:r>
          </a:p>
          <a:p>
            <a:r>
              <a:rPr lang="en-AU" dirty="0" smtClean="0"/>
              <a:t>His Legacy</a:t>
            </a:r>
          </a:p>
          <a:p>
            <a:pPr lvl="1"/>
            <a:r>
              <a:rPr lang="en-AU" dirty="0" smtClean="0"/>
              <a:t>Has inspired hundreds of thousands of people</a:t>
            </a:r>
          </a:p>
          <a:p>
            <a:pPr lvl="1"/>
            <a:r>
              <a:rPr lang="en-AU" dirty="0" smtClean="0"/>
              <a:t>Catalyst for movements around eco-spirituality</a:t>
            </a:r>
          </a:p>
          <a:p>
            <a:pPr lvl="1"/>
            <a:r>
              <a:rPr lang="en-AU" dirty="0" smtClean="0"/>
              <a:t>Latter years, examined root problems of western governance and called for rights of nature </a:t>
            </a:r>
          </a:p>
          <a:p>
            <a:pPr lvl="1"/>
            <a:endParaRPr lang="en-AU" dirty="0"/>
          </a:p>
        </p:txBody>
      </p:sp>
      <p:pic>
        <p:nvPicPr>
          <p:cNvPr id="7" name="Content Placeholder 6" descr="http://lh3.ggpht.com/_vWeAxRP4NWg/SfeyXcy7inE/AAAAAAAAAMw/vTfxehyrxSU/s160-c/ThomasBerryPhotoAlbum.jpg">
            <a:hlinkClick r:id="rId2"/>
          </p:cNvPr>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076056" y="1772816"/>
            <a:ext cx="3143944" cy="2980754"/>
          </a:xfrm>
          <a:prstGeom prst="rect">
            <a:avLst/>
          </a:prstGeom>
          <a:noFill/>
          <a:ln>
            <a:noFill/>
          </a:ln>
        </p:spPr>
      </p:pic>
      <p:sp>
        <p:nvSpPr>
          <p:cNvPr id="5" name="TextBox 4"/>
          <p:cNvSpPr txBox="1"/>
          <p:nvPr/>
        </p:nvSpPr>
        <p:spPr>
          <a:xfrm>
            <a:off x="5940152" y="5072816"/>
            <a:ext cx="1718740" cy="369332"/>
          </a:xfrm>
          <a:prstGeom prst="rect">
            <a:avLst/>
          </a:prstGeom>
          <a:noFill/>
        </p:spPr>
        <p:txBody>
          <a:bodyPr wrap="none" rtlCol="0">
            <a:spAutoFit/>
          </a:bodyPr>
          <a:lstStyle/>
          <a:p>
            <a:r>
              <a:rPr lang="en-AU" dirty="0" smtClean="0"/>
              <a:t>Thomas Berry</a:t>
            </a:r>
            <a:endParaRPr lang="en-AU" dirty="0"/>
          </a:p>
        </p:txBody>
      </p:sp>
    </p:spTree>
    <p:extLst>
      <p:ext uri="{BB962C8B-B14F-4D97-AF65-F5344CB8AC3E}">
        <p14:creationId xmlns:p14="http://schemas.microsoft.com/office/powerpoint/2010/main" val="975179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Universe Story (1994)</a:t>
            </a:r>
            <a:br>
              <a:rPr lang="en-AU" dirty="0" smtClean="0"/>
            </a:br>
            <a:endParaRPr lang="en-AU" sz="2700" dirty="0">
              <a:solidFill>
                <a:srgbClr val="FF0000"/>
              </a:solidFill>
            </a:endParaRPr>
          </a:p>
        </p:txBody>
      </p:sp>
      <p:sp>
        <p:nvSpPr>
          <p:cNvPr id="6" name="Content Placeholder 5"/>
          <p:cNvSpPr>
            <a:spLocks noGrp="1"/>
          </p:cNvSpPr>
          <p:nvPr>
            <p:ph sz="quarter" idx="4"/>
          </p:nvPr>
        </p:nvSpPr>
        <p:spPr>
          <a:xfrm>
            <a:off x="4644008" y="1916832"/>
            <a:ext cx="4041775" cy="3941763"/>
          </a:xfrm>
        </p:spPr>
        <p:txBody>
          <a:bodyPr>
            <a:normAutofit fontScale="92500"/>
          </a:bodyPr>
          <a:lstStyle/>
          <a:p>
            <a:r>
              <a:rPr lang="en-AU" dirty="0" smtClean="0"/>
              <a:t>Berry’s book </a:t>
            </a:r>
            <a:r>
              <a:rPr lang="en-AU" dirty="0"/>
              <a:t>with </a:t>
            </a:r>
            <a:r>
              <a:rPr lang="en-AU" dirty="0" smtClean="0"/>
              <a:t>mathematical cosmologist </a:t>
            </a:r>
            <a:r>
              <a:rPr lang="en-AU" dirty="0" err="1" smtClean="0"/>
              <a:t>Briane</a:t>
            </a:r>
            <a:r>
              <a:rPr lang="en-AU" dirty="0" smtClean="0"/>
              <a:t> </a:t>
            </a:r>
            <a:r>
              <a:rPr lang="en-AU" dirty="0" err="1"/>
              <a:t>Swimme</a:t>
            </a:r>
            <a:r>
              <a:rPr lang="en-AU" dirty="0"/>
              <a:t> - ‘The Universe Story’ - </a:t>
            </a:r>
            <a:r>
              <a:rPr lang="en-AU" b="1" dirty="0"/>
              <a:t>proposed that a deep understanding of the history and functioning of the evolving universe is a necessary inspiration and guide for humanity</a:t>
            </a:r>
          </a:p>
          <a:p>
            <a:endParaRPr lang="en-AU" dirty="0"/>
          </a:p>
        </p:txBody>
      </p:sp>
      <p:pic>
        <p:nvPicPr>
          <p:cNvPr id="9" name="Content Placeholder 8" descr="Front Cover"/>
          <p:cNvPicPr>
            <a:picLocks noGr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2655503" cy="3941763"/>
          </a:xfrm>
          <a:prstGeom prst="rect">
            <a:avLst/>
          </a:prstGeom>
          <a:noFill/>
          <a:ln>
            <a:noFill/>
          </a:ln>
        </p:spPr>
      </p:pic>
    </p:spTree>
    <p:extLst>
      <p:ext uri="{BB962C8B-B14F-4D97-AF65-F5344CB8AC3E}">
        <p14:creationId xmlns:p14="http://schemas.microsoft.com/office/powerpoint/2010/main" val="638562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2105</TotalTime>
  <Words>1573</Words>
  <Application>Microsoft Office PowerPoint</Application>
  <PresentationFormat>On-screen Show (4:3)</PresentationFormat>
  <Paragraphs>210</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Responding to the Great Work: the Australian Earth Laws Alliance</vt:lpstr>
      <vt:lpstr>This presentation</vt:lpstr>
      <vt:lpstr>Ecological crisis</vt:lpstr>
      <vt:lpstr>Consuming the Earth</vt:lpstr>
      <vt:lpstr>How can we understand the ecological crisis?</vt:lpstr>
      <vt:lpstr>How did we get here?</vt:lpstr>
      <vt:lpstr>Human responses</vt:lpstr>
      <vt:lpstr>The work of Thomas Berry (1914-2009)</vt:lpstr>
      <vt:lpstr>The Universe Story (1994) </vt:lpstr>
      <vt:lpstr>The Great Work: Our Way into the Future (1999)</vt:lpstr>
      <vt:lpstr>PowerPoint Presentation</vt:lpstr>
      <vt:lpstr>PowerPoint Presentation</vt:lpstr>
      <vt:lpstr>Earth jurisprudence</vt:lpstr>
      <vt:lpstr>What is jurisprudence?</vt:lpstr>
      <vt:lpstr>‘Wild Law: A Manifesto for Earth Justice’ – Cormac Cullinan (2002)</vt:lpstr>
      <vt:lpstr>Wild laws regulate humanity in accordance with Earth Jurisprudence</vt:lpstr>
      <vt:lpstr>How does Earth jurisprudence differ from existing environmental law?</vt:lpstr>
      <vt:lpstr>Elements of Earth Jurisprudence </vt:lpstr>
      <vt:lpstr>AELA’s work</vt:lpstr>
      <vt:lpstr>The Australian Earth Laws Alliance: our evolution</vt:lpstr>
      <vt:lpstr>PowerPoint Presentation</vt:lpstr>
      <vt:lpstr>AELA’s mission</vt:lpstr>
      <vt:lpstr>AELA’s vision</vt:lpstr>
      <vt:lpstr>PowerPoint Presentation</vt:lpstr>
      <vt:lpstr>PowerPoint Presentation</vt:lpstr>
      <vt:lpstr>PowerPoint Presentation</vt:lpstr>
      <vt:lpstr>Australian Earth Laws Alliance &amp;  Global Alliance for the Rights of Nature</vt:lpstr>
      <vt:lpstr>International Tribunal for the Rights of Nature and Mother Earth</vt:lpstr>
      <vt:lpstr>International Tribunal for the Rights of Nature and Mother Earth</vt:lpstr>
      <vt:lpstr>Australian Rights of Nature Tribunal Brisbane 15 October 2014 Great Barrier Reef</vt:lpstr>
      <vt:lpstr>PowerPoint Presentation</vt:lpstr>
      <vt:lpstr>Personal journey</vt:lpstr>
      <vt:lpstr>When my cancer diagnosis in May this year changed my life, from a busy and active public life …</vt:lpstr>
      <vt:lpstr>To a quieter life of hospital visits and being unwell …</vt:lpstr>
      <vt:lpstr>PowerPoint Presentation</vt:lpstr>
      <vt:lpstr>PowerPoint Presentation</vt:lpstr>
      <vt:lpstr>Thank you for your time </vt:lpstr>
      <vt:lpstr>Questions for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 Law 2011</dc:title>
  <dc:creator>Michelle</dc:creator>
  <cp:lastModifiedBy>PC Owner</cp:lastModifiedBy>
  <cp:revision>282</cp:revision>
  <dcterms:created xsi:type="dcterms:W3CDTF">2011-06-23T11:56:01Z</dcterms:created>
  <dcterms:modified xsi:type="dcterms:W3CDTF">2015-08-19T06:21:30Z</dcterms:modified>
</cp:coreProperties>
</file>