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2" r:id="rId6"/>
    <p:sldId id="261" r:id="rId7"/>
    <p:sldId id="259" r:id="rId8"/>
    <p:sldId id="264" r:id="rId9"/>
    <p:sldId id="263" r:id="rId10"/>
    <p:sldId id="266" r:id="rId11"/>
    <p:sldId id="268" r:id="rId12"/>
    <p:sldId id="271" r:id="rId13"/>
    <p:sldId id="272" r:id="rId14"/>
    <p:sldId id="270" r:id="rId15"/>
    <p:sldId id="274" r:id="rId16"/>
    <p:sldId id="273" r:id="rId17"/>
    <p:sldId id="269" r:id="rId18"/>
    <p:sldId id="275" r:id="rId19"/>
    <p:sldId id="277"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4" d="100"/>
          <a:sy n="34" d="100"/>
        </p:scale>
        <p:origin x="-96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DC38D0C-D176-45F3-8C33-807962203B57}" type="datetimeFigureOut">
              <a:rPr lang="en-AU" smtClean="0"/>
              <a:pPr/>
              <a:t>27/05/2016</a:t>
            </a:fld>
            <a:endParaRPr lang="en-AU"/>
          </a:p>
        </p:txBody>
      </p:sp>
      <p:sp>
        <p:nvSpPr>
          <p:cNvPr id="5" name="Footer Placeholder 4"/>
          <p:cNvSpPr>
            <a:spLocks noGrp="1"/>
          </p:cNvSpPr>
          <p:nvPr>
            <p:ph type="ftr" sz="quarter" idx="11"/>
          </p:nvPr>
        </p:nvSpPr>
        <p:spPr/>
        <p:txBody>
          <a:bodyPr/>
          <a:lstStyle/>
          <a:p>
            <a:endParaRPr lang="en-AU"/>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808ACB1B-B773-4B54-83FF-B6ABDC00763C}" type="slidenum">
              <a:rPr lang="en-AU" smtClean="0"/>
              <a:pPr/>
              <a:t>‹#›</a:t>
            </a:fld>
            <a:endParaRPr lang="en-AU"/>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C38D0C-D176-45F3-8C33-807962203B57}" type="datetimeFigureOut">
              <a:rPr lang="en-AU" smtClean="0"/>
              <a:pPr/>
              <a:t>27/05/2016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08ACB1B-B773-4B54-83FF-B6ABDC00763C}"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C38D0C-D176-45F3-8C33-807962203B57}" type="datetimeFigureOut">
              <a:rPr lang="en-AU" smtClean="0"/>
              <a:pPr/>
              <a:t>27/05/2016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08ACB1B-B773-4B54-83FF-B6ABDC00763C}"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C38D0C-D176-45F3-8C33-807962203B57}" type="datetimeFigureOut">
              <a:rPr lang="en-AU" smtClean="0"/>
              <a:pPr/>
              <a:t>27/05/2016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08ACB1B-B773-4B54-83FF-B6ABDC00763C}"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DC38D0C-D176-45F3-8C33-807962203B57}" type="datetimeFigureOut">
              <a:rPr lang="en-AU" smtClean="0"/>
              <a:pPr/>
              <a:t>27/05/2016</a:t>
            </a:fld>
            <a:endParaRPr lang="en-AU"/>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08ACB1B-B773-4B54-83FF-B6ABDC00763C}" type="slidenum">
              <a:rPr lang="en-AU" smtClean="0"/>
              <a:pPr/>
              <a:t>‹#›</a:t>
            </a:fld>
            <a:endParaRPr lang="en-AU"/>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DC38D0C-D176-45F3-8C33-807962203B57}" type="datetimeFigureOut">
              <a:rPr lang="en-AU" smtClean="0"/>
              <a:pPr/>
              <a:t>27/05/2016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08ACB1B-B773-4B54-83FF-B6ABDC00763C}"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DC38D0C-D176-45F3-8C33-807962203B57}" type="datetimeFigureOut">
              <a:rPr lang="en-AU" smtClean="0"/>
              <a:pPr/>
              <a:t>27/05/2016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08ACB1B-B773-4B54-83FF-B6ABDC00763C}"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C38D0C-D176-45F3-8C33-807962203B57}" type="datetimeFigureOut">
              <a:rPr lang="en-AU" smtClean="0"/>
              <a:pPr/>
              <a:t>27/05/2016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08ACB1B-B773-4B54-83FF-B6ABDC00763C}"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DDC38D0C-D176-45F3-8C33-807962203B57}" type="datetimeFigureOut">
              <a:rPr lang="en-AU" smtClean="0"/>
              <a:pPr/>
              <a:t>27/05/2016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08ACB1B-B773-4B54-83FF-B6ABDC00763C}"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DC38D0C-D176-45F3-8C33-807962203B57}" type="datetimeFigureOut">
              <a:rPr lang="en-AU" smtClean="0"/>
              <a:pPr/>
              <a:t>27/05/2016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08ACB1B-B773-4B54-83FF-B6ABDC00763C}" type="slidenum">
              <a:rPr lang="en-AU" smtClean="0"/>
              <a:pPr/>
              <a:t>‹#›</a:t>
            </a:fld>
            <a:endParaRPr lang="en-AU"/>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DDC38D0C-D176-45F3-8C33-807962203B57}" type="datetimeFigureOut">
              <a:rPr lang="en-AU" smtClean="0"/>
              <a:pPr/>
              <a:t>27/05/2016</a:t>
            </a:fld>
            <a:endParaRPr lang="en-AU"/>
          </a:p>
        </p:txBody>
      </p:sp>
      <p:sp>
        <p:nvSpPr>
          <p:cNvPr id="7" name="Slide Number Placeholder 6"/>
          <p:cNvSpPr>
            <a:spLocks noGrp="1"/>
          </p:cNvSpPr>
          <p:nvPr>
            <p:ph type="sldNum" sz="quarter" idx="12"/>
          </p:nvPr>
        </p:nvSpPr>
        <p:spPr/>
        <p:txBody>
          <a:bodyPr/>
          <a:lstStyle/>
          <a:p>
            <a:fld id="{808ACB1B-B773-4B54-83FF-B6ABDC00763C}" type="slidenum">
              <a:rPr lang="en-AU" smtClean="0"/>
              <a:pPr/>
              <a:t>‹#›</a:t>
            </a:fld>
            <a:endParaRPr lang="en-AU"/>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AU"/>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DDC38D0C-D176-45F3-8C33-807962203B57}" type="datetimeFigureOut">
              <a:rPr lang="en-AU" smtClean="0"/>
              <a:pPr/>
              <a:t>27/05/2016</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808ACB1B-B773-4B54-83FF-B6ABDC00763C}" type="slidenum">
              <a:rPr lang="en-AU" smtClean="0"/>
              <a:pPr/>
              <a:t>‹#›</a:t>
            </a:fld>
            <a:endParaRPr lang="en-AU"/>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eea.europa.eu/data-and-maps/indicators/total-primary-energy-intensity-1/assessmen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www.pnas.org/content/112/20/6271.abstrac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simplicityinstitute.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ggdc.net/maddison/Historical_Statistics/horizontal-file_03-2007.xls" TargetMode="External"/><Relationship Id="rId2" Type="http://schemas.openxmlformats.org/officeDocument/2006/relationships/hyperlink" Target="http://commons.wikimedia.org/wiki/File:World_GDP_per_capita_1500_to_2003.png"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ourfiniteworld.com/2013/05/15/what-would-it-take-to-get-to-a-steady-state-econom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ourfiniteworld.com/2012/03/12/world-energy-consumption-since-1820-in-char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eea.europa.eu/soer-2015/global/competiti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rainforests.mongabay.com/general_tables.htm" TargetMode="External"/><Relationship Id="rId7" Type="http://schemas.openxmlformats.org/officeDocument/2006/relationships/image" Target="../media/image7.jpeg"/><Relationship Id="rId2" Type="http://schemas.openxmlformats.org/officeDocument/2006/relationships/hyperlink" Target="http://www.biologicaldiversity.org/programs/population_and_sustainability/extinction/" TargetMode="Externa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hyperlink" Target="http://www.vfrc.org/getdoc/875bc2b6-0721-4026-ba42-ecb11856a6ce/planetary_boundaries" TargetMode="External"/><Relationship Id="rId4" Type="http://schemas.openxmlformats.org/officeDocument/2006/relationships/hyperlink" Target="http://www.earth-policy.org/indicators/C52" TargetMode="External"/><Relationship Id="rId9"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805" y="4648200"/>
            <a:ext cx="6161443" cy="581000"/>
          </a:xfrm>
        </p:spPr>
        <p:txBody>
          <a:bodyPr>
            <a:normAutofit fontScale="62500" lnSpcReduction="20000"/>
          </a:bodyPr>
          <a:lstStyle/>
          <a:p>
            <a:r>
              <a:rPr lang="en-AU" dirty="0" smtClean="0"/>
              <a:t>Samuel Alexander</a:t>
            </a:r>
          </a:p>
          <a:p>
            <a:r>
              <a:rPr lang="en-AU" dirty="0" smtClean="0"/>
              <a:t>Melbourne Sustainable Society Institute</a:t>
            </a:r>
          </a:p>
          <a:p>
            <a:r>
              <a:rPr lang="en-AU" dirty="0" smtClean="0"/>
              <a:t>Office for Environmental Programs</a:t>
            </a:r>
            <a:endParaRPr lang="en-AU" dirty="0"/>
          </a:p>
        </p:txBody>
      </p:sp>
      <p:sp>
        <p:nvSpPr>
          <p:cNvPr id="2" name="Title 1"/>
          <p:cNvSpPr>
            <a:spLocks noGrp="1"/>
          </p:cNvSpPr>
          <p:nvPr>
            <p:ph type="ctrTitle"/>
          </p:nvPr>
        </p:nvSpPr>
        <p:spPr/>
        <p:txBody>
          <a:bodyPr/>
          <a:lstStyle/>
          <a:p>
            <a:r>
              <a:rPr lang="en-AU" dirty="0" smtClean="0"/>
              <a:t>Challenging Growth Economics</a:t>
            </a:r>
            <a:endParaRPr lang="en-AU" dirty="0"/>
          </a:p>
        </p:txBody>
      </p:sp>
    </p:spTree>
    <p:extLst>
      <p:ext uri="{BB962C8B-B14F-4D97-AF65-F5344CB8AC3E}">
        <p14:creationId xmlns:p14="http://schemas.microsoft.com/office/powerpoint/2010/main" val="5799886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833" y="404664"/>
            <a:ext cx="8688917" cy="1034172"/>
          </a:xfrm>
        </p:spPr>
        <p:txBody>
          <a:bodyPr/>
          <a:lstStyle/>
          <a:p>
            <a:r>
              <a:rPr lang="en-AU" dirty="0" smtClean="0"/>
              <a:t>Are there ‘limits to growth’?</a:t>
            </a:r>
            <a:endParaRPr lang="en-AU" dirty="0"/>
          </a:p>
        </p:txBody>
      </p:sp>
      <p:sp>
        <p:nvSpPr>
          <p:cNvPr id="3" name="Content Placeholder 2"/>
          <p:cNvSpPr>
            <a:spLocks noGrp="1"/>
          </p:cNvSpPr>
          <p:nvPr>
            <p:ph idx="1"/>
          </p:nvPr>
        </p:nvSpPr>
        <p:spPr>
          <a:xfrm>
            <a:off x="497418" y="1828800"/>
            <a:ext cx="8149166" cy="4722283"/>
          </a:xfrm>
        </p:spPr>
        <p:txBody>
          <a:bodyPr>
            <a:normAutofit fontScale="85000" lnSpcReduction="20000"/>
          </a:bodyPr>
          <a:lstStyle/>
          <a:p>
            <a:pPr>
              <a:buFont typeface="Wingdings" charset="2"/>
              <a:buChar char="§"/>
            </a:pPr>
            <a:r>
              <a:rPr lang="en-AU" dirty="0" smtClean="0"/>
              <a:t>Early critics were Malthus and J.S. Mill, but the modern movement gained momentum with the 1972 publication of </a:t>
            </a:r>
            <a:r>
              <a:rPr lang="en-AU" i="1" dirty="0" smtClean="0"/>
              <a:t>Limits to Growth</a:t>
            </a:r>
            <a:r>
              <a:rPr lang="en-AU" dirty="0" smtClean="0"/>
              <a:t>, sparking a controversy that has yet to subside. </a:t>
            </a:r>
          </a:p>
          <a:p>
            <a:pPr>
              <a:buFont typeface="Wingdings" charset="2"/>
              <a:buChar char="§"/>
            </a:pPr>
            <a:r>
              <a:rPr lang="en-AU" dirty="0" smtClean="0"/>
              <a:t>Why might there be limits to growth?</a:t>
            </a:r>
          </a:p>
          <a:p>
            <a:pPr lvl="1">
              <a:buFont typeface="Wingdings" charset="2"/>
              <a:buChar char="§"/>
            </a:pPr>
            <a:r>
              <a:rPr lang="en-AU" dirty="0" smtClean="0"/>
              <a:t>The global economy is in gross ecological overshoot</a:t>
            </a:r>
          </a:p>
          <a:p>
            <a:pPr lvl="1">
              <a:buFont typeface="Wingdings" charset="2"/>
              <a:buChar char="§"/>
            </a:pPr>
            <a:r>
              <a:rPr lang="en-AU" dirty="0" smtClean="0"/>
              <a:t>There are billions who need to develop their economic capacities in some form to attain a dignified standard of living</a:t>
            </a:r>
          </a:p>
          <a:p>
            <a:pPr lvl="1">
              <a:buFont typeface="Wingdings" charset="2"/>
              <a:buChar char="§"/>
            </a:pPr>
            <a:r>
              <a:rPr lang="en-AU" dirty="0" smtClean="0"/>
              <a:t>It is expected that we will have 9.5 billion people by mid century and 11 billion by 2100.</a:t>
            </a:r>
          </a:p>
          <a:p>
            <a:pPr lvl="1">
              <a:buFont typeface="Wingdings" charset="2"/>
              <a:buChar char="§"/>
            </a:pPr>
            <a:r>
              <a:rPr lang="en-AU" dirty="0" smtClean="0"/>
              <a:t>There is even evidence suggesting that high consumption lifestyles are failing to fulfil their promise of a happy and meaningful life.</a:t>
            </a:r>
          </a:p>
          <a:p>
            <a:pPr>
              <a:buFont typeface="Wingdings" charset="2"/>
              <a:buChar char="§"/>
            </a:pPr>
            <a:r>
              <a:rPr lang="en-AU" dirty="0" smtClean="0"/>
              <a:t>In light of all this – should the richest nations still be pursuing growth in GDP? Could we live more on less?</a:t>
            </a:r>
          </a:p>
          <a:p>
            <a:pPr>
              <a:buFont typeface="Wingdings" charset="2"/>
              <a:buChar char="§"/>
            </a:pPr>
            <a:r>
              <a:rPr lang="en-AU" dirty="0" smtClean="0"/>
              <a:t>In response to these challenges, there is an emerging ‘degrowth’ movement argues for a process of ‘planned contraction’ of energy and resources demands which would culminate in a ‘steady state’ or ‘post-growth’ economy. </a:t>
            </a:r>
          </a:p>
        </p:txBody>
      </p:sp>
    </p:spTree>
    <p:extLst>
      <p:ext uri="{BB962C8B-B14F-4D97-AF65-F5344CB8AC3E}">
        <p14:creationId xmlns:p14="http://schemas.microsoft.com/office/powerpoint/2010/main" val="10590577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Arguments against ‘limits’</a:t>
            </a:r>
            <a:endParaRPr lang="en-AU" dirty="0"/>
          </a:p>
        </p:txBody>
      </p:sp>
      <p:sp>
        <p:nvSpPr>
          <p:cNvPr id="3" name="Content Placeholder 2"/>
          <p:cNvSpPr>
            <a:spLocks noGrp="1"/>
          </p:cNvSpPr>
          <p:nvPr>
            <p:ph idx="1"/>
          </p:nvPr>
        </p:nvSpPr>
        <p:spPr>
          <a:xfrm>
            <a:off x="432525" y="1960086"/>
            <a:ext cx="8254793" cy="4775984"/>
          </a:xfrm>
        </p:spPr>
        <p:txBody>
          <a:bodyPr>
            <a:normAutofit fontScale="92500" lnSpcReduction="20000"/>
          </a:bodyPr>
          <a:lstStyle/>
          <a:p>
            <a:pPr>
              <a:buFont typeface="Wingdings" charset="2"/>
              <a:buChar char="§"/>
            </a:pPr>
            <a:r>
              <a:rPr lang="en-AU" dirty="0" smtClean="0"/>
              <a:t>There are several overlapping arguments given for why the ‘limits to growth’ analysis is wrong:</a:t>
            </a:r>
          </a:p>
          <a:p>
            <a:pPr lvl="1">
              <a:buFont typeface="Wingdings" charset="2"/>
              <a:buChar char="§"/>
            </a:pPr>
            <a:r>
              <a:rPr lang="en-AU" dirty="0" smtClean="0"/>
              <a:t>Markets</a:t>
            </a:r>
          </a:p>
          <a:p>
            <a:pPr lvl="1">
              <a:buFont typeface="Wingdings" charset="2"/>
              <a:buChar char="§"/>
            </a:pPr>
            <a:r>
              <a:rPr lang="en-AU" dirty="0" smtClean="0"/>
              <a:t>Technological innovation</a:t>
            </a:r>
          </a:p>
          <a:p>
            <a:pPr lvl="1">
              <a:buFont typeface="Wingdings" charset="2"/>
              <a:buChar char="§"/>
            </a:pPr>
            <a:r>
              <a:rPr lang="en-AU" dirty="0" smtClean="0"/>
              <a:t>Design improvements</a:t>
            </a:r>
          </a:p>
          <a:p>
            <a:pPr lvl="1">
              <a:buFont typeface="Wingdings" charset="2"/>
              <a:buChar char="§"/>
            </a:pPr>
            <a:r>
              <a:rPr lang="en-AU" dirty="0" smtClean="0"/>
              <a:t>Efficiency </a:t>
            </a:r>
          </a:p>
          <a:p>
            <a:pPr lvl="1">
              <a:buFont typeface="Wingdings" charset="2"/>
              <a:buChar char="§"/>
            </a:pPr>
            <a:r>
              <a:rPr lang="en-AU" dirty="0" smtClean="0"/>
              <a:t>Decoupling </a:t>
            </a:r>
          </a:p>
          <a:p>
            <a:pPr lvl="1">
              <a:buFont typeface="Wingdings" charset="2"/>
              <a:buChar char="§"/>
            </a:pPr>
            <a:r>
              <a:rPr lang="en-AU" dirty="0" smtClean="0"/>
              <a:t>Green growth</a:t>
            </a:r>
          </a:p>
          <a:p>
            <a:pPr>
              <a:buFont typeface="Wingdings" charset="2"/>
              <a:buChar char="§"/>
            </a:pPr>
            <a:r>
              <a:rPr lang="en-AU" dirty="0" smtClean="0"/>
              <a:t>Returning to earlier definitions, the growth advocates argue that we can keep growing qualitatively (increase efficiency) and keep growing in terms of GDP, without growing quantitatively (move to a post-industrial, service economy).</a:t>
            </a:r>
          </a:p>
          <a:p>
            <a:pPr>
              <a:buFont typeface="Wingdings" charset="2"/>
              <a:buChar char="§"/>
            </a:pPr>
            <a:r>
              <a:rPr lang="en-AU" dirty="0" smtClean="0"/>
              <a:t>They conclude that the ‘limits to growth’ school is flawed. We can and should keep pursuing GDP growth.</a:t>
            </a:r>
          </a:p>
          <a:p>
            <a:pPr>
              <a:buFont typeface="Wingdings" charset="2"/>
              <a:buChar char="§"/>
            </a:pPr>
            <a:r>
              <a:rPr lang="en-AU" dirty="0" smtClean="0"/>
              <a:t>Coherent in theory, but what of the reality? </a:t>
            </a:r>
          </a:p>
          <a:p>
            <a:pPr>
              <a:buFont typeface="Wingdings" charset="2"/>
              <a:buChar char="§"/>
            </a:pPr>
            <a:endParaRPr lang="en-AU" dirty="0" smtClean="0"/>
          </a:p>
          <a:p>
            <a:pPr lvl="1"/>
            <a:endParaRPr lang="en-AU" dirty="0" smtClean="0"/>
          </a:p>
        </p:txBody>
      </p:sp>
    </p:spTree>
    <p:extLst>
      <p:ext uri="{BB962C8B-B14F-4D97-AF65-F5344CB8AC3E}">
        <p14:creationId xmlns:p14="http://schemas.microsoft.com/office/powerpoint/2010/main" val="17342094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917" y="232832"/>
            <a:ext cx="8773583" cy="1206003"/>
          </a:xfrm>
        </p:spPr>
        <p:txBody>
          <a:bodyPr/>
          <a:lstStyle/>
          <a:p>
            <a:r>
              <a:rPr lang="en-AU" dirty="0" smtClean="0"/>
              <a:t>Relative decoupling not leading to absolute decoupling</a:t>
            </a:r>
            <a:endParaRPr lang="en-AU" dirty="0"/>
          </a:p>
        </p:txBody>
      </p:sp>
      <p:sp>
        <p:nvSpPr>
          <p:cNvPr id="3" name="Content Placeholder 2"/>
          <p:cNvSpPr>
            <a:spLocks noGrp="1"/>
          </p:cNvSpPr>
          <p:nvPr>
            <p:ph idx="1"/>
          </p:nvPr>
        </p:nvSpPr>
        <p:spPr/>
        <p:txBody>
          <a:bodyPr>
            <a:normAutofit fontScale="40000" lnSpcReduction="20000"/>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r>
              <a:rPr lang="en-US" dirty="0" smtClean="0"/>
              <a:t>This graph shows that intensity is dropping (due to efficiency improvements), but overall resource extraction increasing. Graph from: </a:t>
            </a:r>
            <a:r>
              <a:rPr lang="en-US" dirty="0" smtClean="0">
                <a:hlinkClick r:id="rId2"/>
              </a:rPr>
              <a:t>http://www.eea.europa.eu/data-and-maps/indicators/total-primary-energy-intensity-1/assessment</a:t>
            </a:r>
            <a:r>
              <a:rPr lang="en-US" dirty="0" smtClean="0"/>
              <a:t> </a:t>
            </a:r>
          </a:p>
        </p:txBody>
      </p:sp>
      <p:pic>
        <p:nvPicPr>
          <p:cNvPr id="4" name="Picture 3" descr="Screen shot 2013-07-25 at 9.29.06 AM.png"/>
          <p:cNvPicPr>
            <a:picLocks noChangeAspect="1"/>
          </p:cNvPicPr>
          <p:nvPr/>
        </p:nvPicPr>
        <p:blipFill>
          <a:blip r:embed="rId3"/>
          <a:stretch>
            <a:fillRect/>
          </a:stretch>
        </p:blipFill>
        <p:spPr>
          <a:xfrm>
            <a:off x="2843808" y="1844824"/>
            <a:ext cx="3388831" cy="3816424"/>
          </a:xfrm>
          <a:prstGeom prst="rect">
            <a:avLst/>
          </a:prstGeom>
        </p:spPr>
      </p:pic>
    </p:spTree>
    <p:extLst>
      <p:ext uri="{BB962C8B-B14F-4D97-AF65-F5344CB8AC3E}">
        <p14:creationId xmlns:p14="http://schemas.microsoft.com/office/powerpoint/2010/main" val="4956836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917" y="232832"/>
            <a:ext cx="8773583" cy="1206003"/>
          </a:xfrm>
        </p:spPr>
        <p:txBody>
          <a:bodyPr/>
          <a:lstStyle/>
          <a:p>
            <a:r>
              <a:rPr lang="en-AU" dirty="0" smtClean="0"/>
              <a:t>Material footprint of nations</a:t>
            </a:r>
            <a:endParaRPr lang="en-AU" dirty="0"/>
          </a:p>
        </p:txBody>
      </p:sp>
      <p:sp>
        <p:nvSpPr>
          <p:cNvPr id="3" name="Content Placeholder 2"/>
          <p:cNvSpPr>
            <a:spLocks noGrp="1"/>
          </p:cNvSpPr>
          <p:nvPr>
            <p:ph idx="1"/>
          </p:nvPr>
        </p:nvSpPr>
        <p:spPr>
          <a:xfrm>
            <a:off x="685800" y="2209799"/>
            <a:ext cx="7770813" cy="4277783"/>
          </a:xfrm>
        </p:spPr>
        <p:txBody>
          <a:bodyPr>
            <a:normAutofit fontScale="77500" lnSpcReduction="20000"/>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Abstract from ‘The Material Footprints of Nations’, published in the Proceedings of the National Academy of Sciences in the United States (2015), based on the most comprehensive economic input-output framework of the world economy.</a:t>
            </a:r>
          </a:p>
          <a:p>
            <a:pPr>
              <a:buNone/>
            </a:pPr>
            <a:r>
              <a:rPr lang="en-US" dirty="0" smtClean="0">
                <a:hlinkClick r:id="rId2"/>
              </a:rPr>
              <a:t>http://www.pnas.org/content/112/20/6271.abstract</a:t>
            </a:r>
            <a:r>
              <a:rPr lang="en-US" dirty="0" smtClean="0"/>
              <a:t> </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p:txBody>
      </p:sp>
      <p:pic>
        <p:nvPicPr>
          <p:cNvPr id="7" name="Picture 6" descr="Screen Shot 2015-09-11 at 7.40.08 am.png"/>
          <p:cNvPicPr>
            <a:picLocks noChangeAspect="1"/>
          </p:cNvPicPr>
          <p:nvPr/>
        </p:nvPicPr>
        <p:blipFill>
          <a:blip r:embed="rId3"/>
          <a:stretch>
            <a:fillRect/>
          </a:stretch>
        </p:blipFill>
        <p:spPr>
          <a:xfrm>
            <a:off x="1259632" y="1916832"/>
            <a:ext cx="7056784" cy="2791340"/>
          </a:xfrm>
          <a:prstGeom prst="rect">
            <a:avLst/>
          </a:prstGeom>
        </p:spPr>
      </p:pic>
    </p:spTree>
    <p:extLst>
      <p:ext uri="{BB962C8B-B14F-4D97-AF65-F5344CB8AC3E}">
        <p14:creationId xmlns:p14="http://schemas.microsoft.com/office/powerpoint/2010/main" val="19610868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arithmetic of growth</a:t>
            </a:r>
            <a:endParaRPr lang="en-AU" dirty="0"/>
          </a:p>
        </p:txBody>
      </p:sp>
      <p:sp>
        <p:nvSpPr>
          <p:cNvPr id="3" name="Content Placeholder 2"/>
          <p:cNvSpPr>
            <a:spLocks noGrp="1"/>
          </p:cNvSpPr>
          <p:nvPr>
            <p:ph idx="1"/>
          </p:nvPr>
        </p:nvSpPr>
        <p:spPr/>
        <p:txBody>
          <a:bodyPr>
            <a:normAutofit fontScale="77500" lnSpcReduction="20000"/>
          </a:bodyPr>
          <a:lstStyle/>
          <a:p>
            <a:pPr>
              <a:buFont typeface="Wingdings" charset="2"/>
              <a:buChar char="§"/>
            </a:pPr>
            <a:r>
              <a:rPr lang="en-AU" dirty="0" smtClean="0"/>
              <a:t>When we read United Nations reports, or government reports, or hear the promises of politicians on the left and the right, it seems that the basic vision of global development is that the rich nations keep growing in terms of GDP and, in accordance with justice, over coming decades the poorest attain a similar standard of living, all done in a way that is magically sustainable.</a:t>
            </a:r>
          </a:p>
          <a:p>
            <a:pPr lvl="0">
              <a:buFont typeface="Wingdings" charset="2"/>
              <a:buChar char="§"/>
            </a:pPr>
            <a:r>
              <a:rPr lang="en-AU" dirty="0" smtClean="0"/>
              <a:t>If the developed nations – say the OECD nations – grew by 2% over coming decades and by 2050 the global population had achieved a similar standard of living, the global economy would be 15 times larger than it is today (Jackson, 2009). If it grew at 3% from then on it would be 30 times larger than the current economy by 2073, and 60 times larger by the end of this century.</a:t>
            </a:r>
          </a:p>
          <a:p>
            <a:pPr lvl="0">
              <a:buFont typeface="Wingdings" charset="2"/>
              <a:buChar char="§"/>
            </a:pPr>
            <a:r>
              <a:rPr lang="en-AU" dirty="0" smtClean="0"/>
              <a:t>Note that every nation would prefer 3% growth to 2%; or 4% to 3%, etc. </a:t>
            </a:r>
          </a:p>
          <a:p>
            <a:pPr>
              <a:buFont typeface="Wingdings" charset="2"/>
              <a:buChar char="§"/>
            </a:pPr>
            <a:r>
              <a:rPr lang="en-AU" dirty="0" smtClean="0"/>
              <a:t>The exponential function exposes the fantasy of growth economics. The extent of decoupling required is just too great.  </a:t>
            </a:r>
          </a:p>
          <a:p>
            <a:endParaRPr lang="en-AU" dirty="0"/>
          </a:p>
        </p:txBody>
      </p:sp>
    </p:spTree>
    <p:extLst>
      <p:ext uri="{BB962C8B-B14F-4D97-AF65-F5344CB8AC3E}">
        <p14:creationId xmlns:p14="http://schemas.microsoft.com/office/powerpoint/2010/main" val="26259552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76412"/>
          </a:xfrm>
        </p:spPr>
        <p:txBody>
          <a:bodyPr/>
          <a:lstStyle/>
          <a:p>
            <a:r>
              <a:rPr lang="en-AU" dirty="0" smtClean="0"/>
              <a:t>Critique of GDP</a:t>
            </a:r>
            <a:endParaRPr lang="en-AU" dirty="0"/>
          </a:p>
        </p:txBody>
      </p:sp>
      <p:sp>
        <p:nvSpPr>
          <p:cNvPr id="3" name="Content Placeholder 2"/>
          <p:cNvSpPr>
            <a:spLocks noGrp="1"/>
          </p:cNvSpPr>
          <p:nvPr>
            <p:ph idx="1"/>
          </p:nvPr>
        </p:nvSpPr>
        <p:spPr>
          <a:xfrm>
            <a:off x="306917" y="2209800"/>
            <a:ext cx="8519583" cy="3657600"/>
          </a:xfrm>
        </p:spPr>
        <p:txBody>
          <a:bodyPr>
            <a:normAutofit fontScale="70000" lnSpcReduction="20000"/>
          </a:bodyPr>
          <a:lstStyle/>
          <a:p>
            <a:pPr>
              <a:buFont typeface="Wingdings" charset="2"/>
              <a:buChar char="§"/>
            </a:pPr>
            <a:r>
              <a:rPr lang="en-AU" dirty="0" smtClean="0"/>
              <a:t>GDP counts all expenditure as a contribution to ‘good growth’ even if it isn’t. Surely, some expenditure contributes to social wellbeing, and some doesn’t.</a:t>
            </a:r>
          </a:p>
          <a:p>
            <a:pPr>
              <a:buFont typeface="Wingdings" charset="2"/>
              <a:buChar char="§"/>
            </a:pPr>
            <a:r>
              <a:rPr lang="en-AU" dirty="0"/>
              <a:t>All these things are counted as positive contributions to GDP:</a:t>
            </a:r>
          </a:p>
          <a:p>
            <a:pPr lvl="1">
              <a:buFont typeface="Wingdings" charset="2"/>
              <a:buChar char="§"/>
            </a:pPr>
            <a:r>
              <a:rPr lang="en-AU" dirty="0"/>
              <a:t>Cleaning up oil spill or natural disaster </a:t>
            </a:r>
          </a:p>
          <a:p>
            <a:pPr lvl="1">
              <a:buFont typeface="Wingdings" charset="2"/>
              <a:buChar char="§"/>
            </a:pPr>
            <a:r>
              <a:rPr lang="en-AU" dirty="0"/>
              <a:t>Cutting down old growth forests</a:t>
            </a:r>
          </a:p>
          <a:p>
            <a:pPr lvl="1">
              <a:buFont typeface="Wingdings" charset="2"/>
              <a:buChar char="§"/>
            </a:pPr>
            <a:r>
              <a:rPr lang="en-AU" dirty="0"/>
              <a:t>Hiring more divorce lawyers, couples living apart needing more houses, furniture, etc. </a:t>
            </a:r>
          </a:p>
          <a:p>
            <a:pPr lvl="1">
              <a:buFont typeface="Wingdings" charset="2"/>
              <a:buChar char="§"/>
            </a:pPr>
            <a:r>
              <a:rPr lang="en-AU" dirty="0"/>
              <a:t>Increased crime requires purchases of alarms / bars on windows</a:t>
            </a:r>
          </a:p>
          <a:p>
            <a:pPr lvl="1">
              <a:buFont typeface="Wingdings" charset="2"/>
              <a:buChar char="§"/>
            </a:pPr>
            <a:r>
              <a:rPr lang="en-AU" dirty="0"/>
              <a:t>More people paying for sex, more on anti-depressants, more diet pills purchased, etc.</a:t>
            </a:r>
          </a:p>
          <a:p>
            <a:pPr lvl="1">
              <a:buFont typeface="Wingdings" charset="2"/>
              <a:buChar char="§"/>
            </a:pPr>
            <a:r>
              <a:rPr lang="en-AU" dirty="0"/>
              <a:t>Work an extra 20 hours each per week</a:t>
            </a:r>
          </a:p>
          <a:p>
            <a:pPr lvl="1">
              <a:buFont typeface="Wingdings" charset="2"/>
              <a:buChar char="§"/>
            </a:pPr>
            <a:r>
              <a:rPr lang="en-AU" dirty="0"/>
              <a:t>No distinction between bikes and SUVs, solar panels or flat-screens, organic food or KFC </a:t>
            </a:r>
          </a:p>
          <a:p>
            <a:pPr lvl="1">
              <a:buFont typeface="Wingdings" charset="2"/>
              <a:buChar char="§"/>
            </a:pPr>
            <a:r>
              <a:rPr lang="en-AU" dirty="0"/>
              <a:t>Decline in community trust / engagement – not captured, despite growth </a:t>
            </a:r>
          </a:p>
          <a:p>
            <a:pPr lvl="1">
              <a:buFont typeface="Wingdings" charset="2"/>
              <a:buChar char="§"/>
            </a:pPr>
            <a:r>
              <a:rPr lang="en-AU" dirty="0"/>
              <a:t>Growth in GDP – but most benefits going to top few percent </a:t>
            </a:r>
          </a:p>
          <a:p>
            <a:pPr>
              <a:buFont typeface="Wingdings" charset="2"/>
              <a:buChar char="§"/>
            </a:pPr>
            <a:r>
              <a:rPr lang="en-AU" dirty="0" smtClean="0"/>
              <a:t>We need far better indicators for progress (see, for example, the Genuine Progress Indicators and the Index for Sustainable Economic Welfare).</a:t>
            </a:r>
          </a:p>
          <a:p>
            <a:pPr>
              <a:buFont typeface="Wingdings" charset="2"/>
              <a:buChar char="§"/>
            </a:pPr>
            <a:r>
              <a:rPr lang="en-AU" dirty="0" smtClean="0"/>
              <a:t>It could well be that we are now in an age of ‘uneconomic growth’, where the costs of growth outweigh the benefits. </a:t>
            </a:r>
          </a:p>
        </p:txBody>
      </p:sp>
    </p:spTree>
    <p:extLst>
      <p:ext uri="{BB962C8B-B14F-4D97-AF65-F5344CB8AC3E}">
        <p14:creationId xmlns:p14="http://schemas.microsoft.com/office/powerpoint/2010/main" val="42251507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2800" dirty="0" smtClean="0"/>
              <a:t>Degrowth to a steady state ECONOMY</a:t>
            </a:r>
            <a:endParaRPr lang="en-AU" sz="2800" dirty="0"/>
          </a:p>
        </p:txBody>
      </p:sp>
      <p:sp>
        <p:nvSpPr>
          <p:cNvPr id="3" name="Content Placeholder 2"/>
          <p:cNvSpPr>
            <a:spLocks noGrp="1"/>
          </p:cNvSpPr>
          <p:nvPr>
            <p:ph idx="1"/>
          </p:nvPr>
        </p:nvSpPr>
        <p:spPr/>
        <p:txBody>
          <a:bodyPr>
            <a:normAutofit fontScale="62500" lnSpcReduction="20000"/>
          </a:bodyPr>
          <a:lstStyle/>
          <a:p>
            <a:pPr>
              <a:buFont typeface="Wingdings" charset="2"/>
              <a:buChar char="§"/>
            </a:pPr>
            <a:r>
              <a:rPr lang="en-AU" dirty="0"/>
              <a:t>Degrowth is first and foremost a macroeconomic framework focused on the developed nations that calls for ‘planned contraction’ of the energy and resource demands of the economy. </a:t>
            </a:r>
          </a:p>
          <a:p>
            <a:pPr>
              <a:buFont typeface="Wingdings" charset="2"/>
              <a:buChar char="§"/>
            </a:pPr>
            <a:r>
              <a:rPr lang="en-AU" dirty="0"/>
              <a:t>Degrowth, therefore, is to be distinguished from recession, which is ‘unplanned economic contraction’.  </a:t>
            </a:r>
          </a:p>
          <a:p>
            <a:pPr>
              <a:buFont typeface="Wingdings" charset="2"/>
              <a:buChar char="§"/>
            </a:pPr>
            <a:r>
              <a:rPr lang="en-AU" dirty="0"/>
              <a:t>In order to reach a sustainable and just level in a world of seven billion people, the degrowth required is incompatible with continued growth in GDP (for the reasons already outlined).  </a:t>
            </a:r>
          </a:p>
          <a:p>
            <a:pPr>
              <a:buFont typeface="Wingdings" charset="2"/>
              <a:buChar char="§"/>
            </a:pPr>
            <a:r>
              <a:rPr lang="en-AU" dirty="0"/>
              <a:t>Given the crudeness of GDP as a measure of progress, a degrowth transition need not reduce social wellbeing and, in fact, there are many reasons to think that a transition beyond consumer lifestyles can be in our self-interest. But this means reimagining ‘the good life’ and embracing lifestyles of material sufficiency.  </a:t>
            </a:r>
          </a:p>
          <a:p>
            <a:pPr>
              <a:buFont typeface="Wingdings" charset="2"/>
              <a:buChar char="§"/>
            </a:pPr>
            <a:r>
              <a:rPr lang="en-AU" dirty="0"/>
              <a:t>Degrowth is phase of adjustment, not a permanent contraction. Ultimately the aim would be to reach and maintain a ‘steady state economy’ that operates within the sustainable carrying capacity of the planet. There is no reason why a degrowth economy cannot learn how to use its limited resources in more efficient ways.</a:t>
            </a:r>
          </a:p>
          <a:p>
            <a:pPr>
              <a:buFont typeface="Wingdings" charset="2"/>
              <a:buChar char="§"/>
            </a:pPr>
            <a:r>
              <a:rPr lang="en-AU" dirty="0"/>
              <a:t>The poorest nations on the planet need to develop their economic capacities in some form, although it is important that a new mode of development is embraced. It would be catastrophic to try to turn the global South into the global North. As the poorest nations achieve a dignified and sustainable standard of living, they too will need to stop increasing their energy and resource demands and also create a ‘steady state economy’. </a:t>
            </a:r>
          </a:p>
          <a:p>
            <a:endParaRPr lang="en-AU" dirty="0"/>
          </a:p>
        </p:txBody>
      </p:sp>
    </p:spTree>
    <p:extLst>
      <p:ext uri="{BB962C8B-B14F-4D97-AF65-F5344CB8AC3E}">
        <p14:creationId xmlns:p14="http://schemas.microsoft.com/office/powerpoint/2010/main" val="36564623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 = PAT</a:t>
            </a:r>
            <a:endParaRPr lang="en-AU" dirty="0"/>
          </a:p>
        </p:txBody>
      </p:sp>
      <p:sp>
        <p:nvSpPr>
          <p:cNvPr id="3" name="Content Placeholder 2"/>
          <p:cNvSpPr>
            <a:spLocks noGrp="1"/>
          </p:cNvSpPr>
          <p:nvPr>
            <p:ph idx="1"/>
          </p:nvPr>
        </p:nvSpPr>
        <p:spPr>
          <a:xfrm>
            <a:off x="457200" y="1752600"/>
            <a:ext cx="8229600" cy="4700736"/>
          </a:xfrm>
        </p:spPr>
        <p:txBody>
          <a:bodyPr>
            <a:normAutofit fontScale="77500" lnSpcReduction="20000"/>
          </a:bodyPr>
          <a:lstStyle/>
          <a:p>
            <a:r>
              <a:rPr lang="en-AU" dirty="0" smtClean="0"/>
              <a:t>The I = PAT equation can be a useful way to understand why growth and consumption are marginalised by the growth paradigm. </a:t>
            </a:r>
          </a:p>
          <a:p>
            <a:r>
              <a:rPr lang="en-AU" dirty="0" smtClean="0"/>
              <a:t>I = environment impact</a:t>
            </a:r>
          </a:p>
          <a:p>
            <a:r>
              <a:rPr lang="en-AU" dirty="0" smtClean="0"/>
              <a:t>P = population</a:t>
            </a:r>
          </a:p>
          <a:p>
            <a:r>
              <a:rPr lang="en-AU" dirty="0" smtClean="0"/>
              <a:t>A = affluence (or per capita income)</a:t>
            </a:r>
          </a:p>
          <a:p>
            <a:r>
              <a:rPr lang="en-AU" dirty="0" smtClean="0"/>
              <a:t>T = technology (or the efficiency with which each unit of economic output is produced)</a:t>
            </a:r>
          </a:p>
          <a:p>
            <a:r>
              <a:rPr lang="en-AU" dirty="0" smtClean="0"/>
              <a:t>Note that since population and affluence are ‘taboo’ subjects that politicians don’t want to touch, it follows that responding to environmental problems must be solved via technology and efficiency. But we’ve seen this isn’t leading to reduced impacts, because efficiency improvements tend to be reinvested in more growth, more consumption.</a:t>
            </a:r>
          </a:p>
          <a:p>
            <a:r>
              <a:rPr lang="en-AU" dirty="0" smtClean="0"/>
              <a:t>It follows, I contend, that we need to be brave enough to confront A and P (as well as exploit appropriate technologies).</a:t>
            </a:r>
          </a:p>
          <a:p>
            <a:r>
              <a:rPr lang="en-AU" dirty="0" smtClean="0"/>
              <a:t>As the title of this conference implores: let’s talk about consumption.</a:t>
            </a:r>
            <a:endParaRPr lang="en-AU" dirty="0"/>
          </a:p>
        </p:txBody>
      </p:sp>
    </p:spTree>
    <p:extLst>
      <p:ext uri="{BB962C8B-B14F-4D97-AF65-F5344CB8AC3E}">
        <p14:creationId xmlns:p14="http://schemas.microsoft.com/office/powerpoint/2010/main" val="15955918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2800" dirty="0" smtClean="0"/>
              <a:t>Policies for a post-growth economy</a:t>
            </a:r>
            <a:endParaRPr lang="en-AU" sz="2800" dirty="0"/>
          </a:p>
        </p:txBody>
      </p:sp>
      <p:sp>
        <p:nvSpPr>
          <p:cNvPr id="3" name="Content Placeholder 2"/>
          <p:cNvSpPr>
            <a:spLocks noGrp="1"/>
          </p:cNvSpPr>
          <p:nvPr>
            <p:ph idx="1"/>
          </p:nvPr>
        </p:nvSpPr>
        <p:spPr>
          <a:xfrm>
            <a:off x="251520" y="1772816"/>
            <a:ext cx="8507288" cy="4844752"/>
          </a:xfrm>
        </p:spPr>
        <p:txBody>
          <a:bodyPr>
            <a:normAutofit fontScale="77500" lnSpcReduction="20000"/>
          </a:bodyPr>
          <a:lstStyle/>
          <a:p>
            <a:r>
              <a:rPr lang="en-AU" dirty="0" smtClean="0"/>
              <a:t>Adopt alternative indicators to progress (e.g. genuine progress indicator)</a:t>
            </a:r>
          </a:p>
          <a:p>
            <a:r>
              <a:rPr lang="en-AU" dirty="0" smtClean="0"/>
              <a:t>Working hour reductions to ensure full employment in a contracting economy</a:t>
            </a:r>
          </a:p>
          <a:p>
            <a:r>
              <a:rPr lang="en-AU" dirty="0" smtClean="0"/>
              <a:t>Transition swiftly to renewable energy (paid for by carbon tax?) but just as important facilitate significant energy demand reduction</a:t>
            </a:r>
          </a:p>
          <a:p>
            <a:r>
              <a:rPr lang="en-AU" dirty="0" smtClean="0"/>
              <a:t>Public relations campaign to promote post-consumerist lifestyles </a:t>
            </a:r>
          </a:p>
          <a:p>
            <a:r>
              <a:rPr lang="en-AU" dirty="0" smtClean="0"/>
              <a:t>Distributive justice: if we cannot solve poverty by baking an ever-larger pie, it follows that it must be solved through redistributive policies (slicing the pie differently)</a:t>
            </a:r>
          </a:p>
          <a:p>
            <a:r>
              <a:rPr lang="en-AU" dirty="0" smtClean="0"/>
              <a:t>Population policies (education, family planning, free provision of contraception, and perhaps there may be a need for command-and-control policies… don’t be outraged unless you have some ideas about how to avoid the population bomb).</a:t>
            </a:r>
          </a:p>
          <a:p>
            <a:r>
              <a:rPr lang="en-AU" dirty="0" smtClean="0"/>
              <a:t>Banking and finance reform (not my area of expertise but necessary to create systems that don’t implode in the absence of growth)</a:t>
            </a:r>
          </a:p>
          <a:p>
            <a:r>
              <a:rPr lang="en-AU" dirty="0" smtClean="0"/>
              <a:t>Many, many, many more details required to develop a full policy framework for a post-growth or degrowth economy. </a:t>
            </a:r>
          </a:p>
        </p:txBody>
      </p:sp>
    </p:spTree>
    <p:extLst>
      <p:ext uri="{BB962C8B-B14F-4D97-AF65-F5344CB8AC3E}">
        <p14:creationId xmlns:p14="http://schemas.microsoft.com/office/powerpoint/2010/main" val="16866324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Closing comment</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t>If </a:t>
            </a:r>
            <a:r>
              <a:rPr lang="en-AU" dirty="0"/>
              <a:t>governments are unlikely to embrace a post-growth policy agenda, it follows that the movement for change must be driven from the grassroots. </a:t>
            </a:r>
          </a:p>
          <a:p>
            <a:r>
              <a:rPr lang="en-AU" dirty="0"/>
              <a:t>What can individuals, households, and communities do to help build a post-growth economy ‘from below?’ Raise awareness and prefigure the alternative ways of life and show them to be good</a:t>
            </a:r>
            <a:r>
              <a:rPr lang="en-AU" dirty="0" smtClean="0"/>
              <a:t>.</a:t>
            </a:r>
          </a:p>
          <a:p>
            <a:r>
              <a:rPr lang="en-AU" dirty="0" smtClean="0"/>
              <a:t>‘To change something, build a new model that makes the old model obsolete.’ – Buckminster Fuller  </a:t>
            </a:r>
          </a:p>
          <a:p>
            <a:r>
              <a:rPr lang="en-AU" dirty="0" smtClean="0"/>
              <a:t>When/if </a:t>
            </a:r>
            <a:r>
              <a:rPr lang="en-AU" dirty="0"/>
              <a:t>the social movement gets large enough, then we must try to build new systems and structures that will replace the existing regime as it deteriorates over coming years and decades</a:t>
            </a:r>
            <a:r>
              <a:rPr lang="en-AU" dirty="0" smtClean="0"/>
              <a:t>.</a:t>
            </a:r>
          </a:p>
          <a:p>
            <a:r>
              <a:rPr lang="en-AU" dirty="0" smtClean="0"/>
              <a:t>Crisis as opportunity in an age of limits </a:t>
            </a:r>
            <a:endParaRPr lang="en-AU" dirty="0"/>
          </a:p>
          <a:p>
            <a:endParaRPr lang="en-AU" dirty="0"/>
          </a:p>
        </p:txBody>
      </p:sp>
    </p:spTree>
    <p:extLst>
      <p:ext uri="{BB962C8B-B14F-4D97-AF65-F5344CB8AC3E}">
        <p14:creationId xmlns:p14="http://schemas.microsoft.com/office/powerpoint/2010/main" val="17574172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Overview</a:t>
            </a:r>
            <a:endParaRPr lang="en-AU" dirty="0"/>
          </a:p>
        </p:txBody>
      </p:sp>
      <p:sp>
        <p:nvSpPr>
          <p:cNvPr id="3" name="Content Placeholder 2"/>
          <p:cNvSpPr>
            <a:spLocks noGrp="1"/>
          </p:cNvSpPr>
          <p:nvPr>
            <p:ph idx="1"/>
          </p:nvPr>
        </p:nvSpPr>
        <p:spPr/>
        <p:txBody>
          <a:bodyPr>
            <a:normAutofit/>
          </a:bodyPr>
          <a:lstStyle/>
          <a:p>
            <a:r>
              <a:rPr lang="en-AU" dirty="0" smtClean="0"/>
              <a:t>Introduction</a:t>
            </a:r>
          </a:p>
          <a:p>
            <a:r>
              <a:rPr lang="en-AU" dirty="0" smtClean="0"/>
              <a:t>What is growth?</a:t>
            </a:r>
          </a:p>
          <a:p>
            <a:r>
              <a:rPr lang="en-AU" dirty="0" smtClean="0"/>
              <a:t>Evidence of growth</a:t>
            </a:r>
          </a:p>
          <a:p>
            <a:r>
              <a:rPr lang="en-AU" dirty="0" smtClean="0"/>
              <a:t>The case for growth</a:t>
            </a:r>
          </a:p>
          <a:p>
            <a:r>
              <a:rPr lang="en-AU" dirty="0" smtClean="0"/>
              <a:t>Where are we today?</a:t>
            </a:r>
          </a:p>
          <a:p>
            <a:r>
              <a:rPr lang="en-AU" dirty="0" smtClean="0"/>
              <a:t>Are there ‘limits to growth?’</a:t>
            </a:r>
          </a:p>
          <a:p>
            <a:r>
              <a:rPr lang="en-AU" dirty="0" smtClean="0"/>
              <a:t>Degrowth to a steady-state economy</a:t>
            </a:r>
          </a:p>
          <a:p>
            <a:r>
              <a:rPr lang="en-AU" dirty="0" smtClean="0"/>
              <a:t>Policy considerations </a:t>
            </a:r>
          </a:p>
          <a:p>
            <a:r>
              <a:rPr lang="en-AU" dirty="0" smtClean="0"/>
              <a:t>Questions, comments, discussion </a:t>
            </a:r>
            <a:endParaRPr lang="en-AU" dirty="0"/>
          </a:p>
        </p:txBody>
      </p:sp>
    </p:spTree>
    <p:extLst>
      <p:ext uri="{BB962C8B-B14F-4D97-AF65-F5344CB8AC3E}">
        <p14:creationId xmlns:p14="http://schemas.microsoft.com/office/powerpoint/2010/main" val="16522652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Further reading</a:t>
            </a:r>
            <a:endParaRPr lang="en-AU" dirty="0"/>
          </a:p>
        </p:txBody>
      </p:sp>
      <p:sp>
        <p:nvSpPr>
          <p:cNvPr id="3" name="Content Placeholder 2"/>
          <p:cNvSpPr>
            <a:spLocks noGrp="1"/>
          </p:cNvSpPr>
          <p:nvPr>
            <p:ph idx="1"/>
          </p:nvPr>
        </p:nvSpPr>
        <p:spPr/>
        <p:txBody>
          <a:bodyPr>
            <a:normAutofit/>
          </a:bodyPr>
          <a:lstStyle/>
          <a:p>
            <a:pPr>
              <a:buFont typeface="Wingdings" charset="2"/>
              <a:buChar char="§"/>
            </a:pPr>
            <a:r>
              <a:rPr lang="en-AU" dirty="0" smtClean="0"/>
              <a:t>Last year I published two books of collected essays on degrowth and voluntary simplicity (pdfs freely available online):</a:t>
            </a:r>
          </a:p>
          <a:p>
            <a:pPr lvl="1">
              <a:buFont typeface="Wingdings" charset="2"/>
              <a:buChar char="§"/>
            </a:pPr>
            <a:r>
              <a:rPr lang="en-AU" dirty="0" smtClean="0"/>
              <a:t>Samuel Alexander, </a:t>
            </a:r>
            <a:r>
              <a:rPr lang="en-AU" i="1" dirty="0" smtClean="0"/>
              <a:t>Prosperous Descent: Crisis as Opportunity in an Age of Limits </a:t>
            </a:r>
            <a:r>
              <a:rPr lang="en-AU" dirty="0" smtClean="0"/>
              <a:t>(2015)</a:t>
            </a:r>
          </a:p>
          <a:p>
            <a:pPr lvl="1">
              <a:buFont typeface="Wingdings" charset="2"/>
              <a:buChar char="§"/>
            </a:pPr>
            <a:r>
              <a:rPr lang="en-AU" dirty="0" smtClean="0"/>
              <a:t>Samuel Alexander, </a:t>
            </a:r>
            <a:r>
              <a:rPr lang="en-AU" i="1" dirty="0" smtClean="0"/>
              <a:t>Sufficiency Economy: Enough, for Everyone, Forever </a:t>
            </a:r>
            <a:r>
              <a:rPr lang="en-AU" dirty="0" smtClean="0"/>
              <a:t>(2015)</a:t>
            </a:r>
          </a:p>
          <a:p>
            <a:pPr>
              <a:buFont typeface="Wingdings" charset="2"/>
              <a:buChar char="§"/>
            </a:pPr>
            <a:r>
              <a:rPr lang="en-AU" dirty="0" smtClean="0"/>
              <a:t>And my ‘utopia of sufficiency’: Samuel Alexander, </a:t>
            </a:r>
            <a:r>
              <a:rPr lang="en-AU" i="1" dirty="0" smtClean="0"/>
              <a:t>Entropia: Life beyond Industrial Civilisation </a:t>
            </a:r>
            <a:r>
              <a:rPr lang="en-AU" dirty="0" smtClean="0"/>
              <a:t>(2013)</a:t>
            </a:r>
          </a:p>
          <a:p>
            <a:pPr>
              <a:buFont typeface="Wingdings" charset="2"/>
              <a:buChar char="§"/>
            </a:pPr>
            <a:r>
              <a:rPr lang="en-AU" dirty="0" smtClean="0"/>
              <a:t>See also: </a:t>
            </a:r>
            <a:r>
              <a:rPr lang="en-AU" dirty="0" smtClean="0">
                <a:hlinkClick r:id="rId2"/>
              </a:rPr>
              <a:t>www.simplicityinstitute.org</a:t>
            </a:r>
            <a:r>
              <a:rPr lang="en-AU" dirty="0" smtClean="0"/>
              <a:t> </a:t>
            </a:r>
            <a:endParaRPr lang="en-AU" dirty="0"/>
          </a:p>
        </p:txBody>
      </p:sp>
    </p:spTree>
    <p:extLst>
      <p:ext uri="{BB962C8B-B14F-4D97-AF65-F5344CB8AC3E}">
        <p14:creationId xmlns:p14="http://schemas.microsoft.com/office/powerpoint/2010/main" val="1639532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is Growth?</a:t>
            </a:r>
            <a:endParaRPr lang="en-AU" dirty="0"/>
          </a:p>
        </p:txBody>
      </p:sp>
      <p:sp>
        <p:nvSpPr>
          <p:cNvPr id="3" name="Content Placeholder 2"/>
          <p:cNvSpPr>
            <a:spLocks noGrp="1"/>
          </p:cNvSpPr>
          <p:nvPr>
            <p:ph idx="1"/>
          </p:nvPr>
        </p:nvSpPr>
        <p:spPr>
          <a:xfrm>
            <a:off x="467544" y="1988840"/>
            <a:ext cx="8229600" cy="4373563"/>
          </a:xfrm>
        </p:spPr>
        <p:txBody>
          <a:bodyPr>
            <a:normAutofit fontScale="92500" lnSpcReduction="10000"/>
          </a:bodyPr>
          <a:lstStyle/>
          <a:p>
            <a:pPr>
              <a:buFont typeface="Wingdings" charset="2"/>
              <a:buChar char="§"/>
            </a:pPr>
            <a:r>
              <a:rPr lang="en-AU" dirty="0"/>
              <a:t>If one is to be for or against ‘growth’ it is important to know what that term means: </a:t>
            </a:r>
          </a:p>
          <a:p>
            <a:pPr lvl="1">
              <a:buFont typeface="Wingdings" charset="2"/>
              <a:buChar char="§"/>
            </a:pPr>
            <a:r>
              <a:rPr lang="en-AU" dirty="0"/>
              <a:t>Extensive </a:t>
            </a:r>
            <a:r>
              <a:rPr lang="en-AU" dirty="0" smtClean="0"/>
              <a:t>or quantitative growth (i.e. increased energy/resource use)</a:t>
            </a:r>
            <a:endParaRPr lang="en-AU" dirty="0"/>
          </a:p>
          <a:p>
            <a:pPr lvl="1">
              <a:buFont typeface="Wingdings" charset="2"/>
              <a:buChar char="§"/>
            </a:pPr>
            <a:r>
              <a:rPr lang="en-AU" dirty="0"/>
              <a:t>Intensive </a:t>
            </a:r>
            <a:r>
              <a:rPr lang="en-AU" dirty="0" smtClean="0"/>
              <a:t>or qualitative growth (i.e. increased efficiency / productivity per unit of energy/resource)</a:t>
            </a:r>
            <a:endParaRPr lang="en-AU" dirty="0"/>
          </a:p>
          <a:p>
            <a:pPr lvl="1">
              <a:buFont typeface="Wingdings" charset="2"/>
              <a:buChar char="§"/>
            </a:pPr>
            <a:r>
              <a:rPr lang="en-AU" dirty="0"/>
              <a:t>Increases in gross domestic product (GDP)</a:t>
            </a:r>
          </a:p>
          <a:p>
            <a:pPr lvl="1">
              <a:buFont typeface="Wingdings" charset="2"/>
              <a:buChar char="§"/>
            </a:pPr>
            <a:r>
              <a:rPr lang="en-AU" dirty="0" smtClean="0"/>
              <a:t>Increases in human population </a:t>
            </a:r>
          </a:p>
          <a:p>
            <a:pPr lvl="1">
              <a:buFont typeface="Wingdings" charset="2"/>
              <a:buChar char="§"/>
            </a:pPr>
            <a:r>
              <a:rPr lang="en-AU" dirty="0" smtClean="0"/>
              <a:t>Increases </a:t>
            </a:r>
            <a:r>
              <a:rPr lang="en-AU" dirty="0"/>
              <a:t>in wellbeing or utility</a:t>
            </a:r>
          </a:p>
          <a:p>
            <a:pPr>
              <a:buFont typeface="Wingdings" charset="2"/>
              <a:buChar char="§"/>
            </a:pPr>
            <a:r>
              <a:rPr lang="en-AU" dirty="0"/>
              <a:t>These are all legitimate ways to understand growth but they are not synonymous. </a:t>
            </a:r>
          </a:p>
          <a:p>
            <a:pPr>
              <a:buFont typeface="Wingdings" charset="2"/>
              <a:buChar char="§"/>
            </a:pPr>
            <a:r>
              <a:rPr lang="en-AU" dirty="0"/>
              <a:t>One form of growth may or may not lead to another form</a:t>
            </a:r>
            <a:r>
              <a:rPr lang="en-AU" dirty="0" smtClean="0"/>
              <a:t>. Some forms may have limits, others may not.</a:t>
            </a:r>
            <a:endParaRPr lang="en-AU" dirty="0"/>
          </a:p>
        </p:txBody>
      </p:sp>
    </p:spTree>
    <p:extLst>
      <p:ext uri="{BB962C8B-B14F-4D97-AF65-F5344CB8AC3E}">
        <p14:creationId xmlns:p14="http://schemas.microsoft.com/office/powerpoint/2010/main" val="12506951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476672"/>
            <a:ext cx="8260672" cy="971127"/>
          </a:xfrm>
        </p:spPr>
        <p:txBody>
          <a:bodyPr/>
          <a:lstStyle/>
          <a:p>
            <a:r>
              <a:rPr lang="en-AU" dirty="0" smtClean="0"/>
              <a:t>GDP per capita in history</a:t>
            </a:r>
            <a:endParaRPr lang="en-AU" dirty="0"/>
          </a:p>
        </p:txBody>
      </p:sp>
      <p:sp>
        <p:nvSpPr>
          <p:cNvPr id="3" name="Content Placeholder 2"/>
          <p:cNvSpPr>
            <a:spLocks noGrp="1"/>
          </p:cNvSpPr>
          <p:nvPr>
            <p:ph idx="1"/>
          </p:nvPr>
        </p:nvSpPr>
        <p:spPr>
          <a:xfrm>
            <a:off x="685800" y="2209800"/>
            <a:ext cx="7770813" cy="4648200"/>
          </a:xfrm>
        </p:spPr>
        <p:txBody>
          <a:bodyPr>
            <a:normAutofit fontScale="47500" lnSpcReduction="20000"/>
          </a:bodyPr>
          <a:lstStyle/>
          <a:p>
            <a:endParaRPr lang="en-AU" dirty="0" smtClean="0"/>
          </a:p>
          <a:p>
            <a:endParaRPr lang="en-AU" dirty="0" smtClean="0"/>
          </a:p>
          <a:p>
            <a:endParaRPr lang="en-AU" dirty="0" smtClean="0"/>
          </a:p>
          <a:p>
            <a:endParaRPr lang="en-AU" dirty="0" smtClean="0"/>
          </a:p>
          <a:p>
            <a:endParaRPr lang="en-AU" dirty="0" smtClean="0"/>
          </a:p>
          <a:p>
            <a:endParaRPr lang="en-AU" dirty="0" smtClean="0"/>
          </a:p>
          <a:p>
            <a:endParaRPr lang="en-AU" dirty="0" smtClean="0"/>
          </a:p>
          <a:p>
            <a:endParaRPr lang="en-AU" dirty="0" smtClean="0"/>
          </a:p>
          <a:p>
            <a:endParaRPr lang="en-AU" dirty="0" smtClean="0"/>
          </a:p>
          <a:p>
            <a:endParaRPr lang="en-AU" dirty="0" smtClean="0"/>
          </a:p>
          <a:p>
            <a:endParaRPr lang="en-AU" dirty="0" smtClean="0"/>
          </a:p>
          <a:p>
            <a:endParaRPr lang="en-AU" dirty="0" smtClean="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r>
              <a:rPr lang="en-AU" dirty="0" smtClean="0"/>
              <a:t>Graph from: </a:t>
            </a:r>
            <a:r>
              <a:rPr lang="en-US" dirty="0" smtClean="0">
                <a:hlinkClick r:id="rId2"/>
              </a:rPr>
              <a:t>http://commons.wikimedia.org/wiki/File:World_GDP_per_capita_1500_to_2003.png</a:t>
            </a:r>
            <a:r>
              <a:rPr lang="en-US" dirty="0" smtClean="0"/>
              <a:t> </a:t>
            </a:r>
          </a:p>
          <a:p>
            <a:r>
              <a:rPr lang="en-US" dirty="0" smtClean="0"/>
              <a:t>World average GDP per capita 1500 to 2003. Data extracted from Angus Maddison's "</a:t>
            </a:r>
            <a:r>
              <a:rPr lang="en-US" dirty="0" smtClean="0">
                <a:hlinkClick r:id="rId3"/>
              </a:rPr>
              <a:t>World Population, GDP and Per Capita GDP, 1-2003 AD</a:t>
            </a:r>
            <a:endParaRPr lang="en-AU" dirty="0"/>
          </a:p>
        </p:txBody>
      </p:sp>
      <p:pic>
        <p:nvPicPr>
          <p:cNvPr id="4" name="Picture 3" descr="World_GDP_per_capita_1500_to_2003.png"/>
          <p:cNvPicPr>
            <a:picLocks noChangeAspect="1"/>
          </p:cNvPicPr>
          <p:nvPr/>
        </p:nvPicPr>
        <p:blipFill>
          <a:blip r:embed="rId4"/>
          <a:stretch>
            <a:fillRect/>
          </a:stretch>
        </p:blipFill>
        <p:spPr>
          <a:xfrm>
            <a:off x="1763688" y="1916830"/>
            <a:ext cx="5496446" cy="3977355"/>
          </a:xfrm>
          <a:prstGeom prst="rect">
            <a:avLst/>
          </a:prstGeom>
        </p:spPr>
      </p:pic>
    </p:spTree>
    <p:extLst>
      <p:ext uri="{BB962C8B-B14F-4D97-AF65-F5344CB8AC3E}">
        <p14:creationId xmlns:p14="http://schemas.microsoft.com/office/powerpoint/2010/main" val="1469826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250" y="404664"/>
            <a:ext cx="8392583" cy="1080120"/>
          </a:xfrm>
        </p:spPr>
        <p:txBody>
          <a:bodyPr/>
          <a:lstStyle/>
          <a:p>
            <a:r>
              <a:rPr lang="en-AU" dirty="0" smtClean="0"/>
              <a:t>Population growth in history</a:t>
            </a:r>
            <a:endParaRPr lang="en-AU" dirty="0"/>
          </a:p>
        </p:txBody>
      </p:sp>
      <p:sp>
        <p:nvSpPr>
          <p:cNvPr id="3" name="Content Placeholder 2"/>
          <p:cNvSpPr>
            <a:spLocks noGrp="1"/>
          </p:cNvSpPr>
          <p:nvPr>
            <p:ph idx="1"/>
          </p:nvPr>
        </p:nvSpPr>
        <p:spPr>
          <a:xfrm>
            <a:off x="685800" y="2209799"/>
            <a:ext cx="7770813" cy="4288367"/>
          </a:xfrm>
        </p:spPr>
        <p:txBody>
          <a:bodyPr>
            <a:normAutofit fontScale="47500" lnSpcReduction="20000"/>
          </a:bodyPr>
          <a:lstStyle/>
          <a:p>
            <a:endParaRPr lang="en-AU" dirty="0" smtClean="0"/>
          </a:p>
          <a:p>
            <a:endParaRPr lang="en-AU" dirty="0" smtClean="0"/>
          </a:p>
          <a:p>
            <a:endParaRPr lang="en-AU" dirty="0" smtClean="0"/>
          </a:p>
          <a:p>
            <a:endParaRPr lang="en-AU" dirty="0" smtClean="0"/>
          </a:p>
          <a:p>
            <a:endParaRPr lang="en-AU" dirty="0" smtClean="0"/>
          </a:p>
          <a:p>
            <a:endParaRPr lang="en-AU" dirty="0" smtClean="0"/>
          </a:p>
          <a:p>
            <a:endParaRPr lang="en-AU" dirty="0" smtClean="0"/>
          </a:p>
          <a:p>
            <a:endParaRPr lang="en-AU" dirty="0" smtClean="0"/>
          </a:p>
          <a:p>
            <a:endParaRPr lang="en-AU" dirty="0" smtClean="0"/>
          </a:p>
          <a:p>
            <a:endParaRPr lang="en-AU" dirty="0" smtClean="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r>
              <a:rPr lang="en-AU" dirty="0" smtClean="0"/>
              <a:t>Graph from: </a:t>
            </a:r>
            <a:r>
              <a:rPr lang="en-US" dirty="0" smtClean="0">
                <a:hlinkClick r:id="rId2"/>
              </a:rPr>
              <a:t>http://ourfiniteworld.com/2013/05/15/what-would-it-take-to-get-to-a-steady-state-economy/</a:t>
            </a:r>
            <a:r>
              <a:rPr lang="en-US" dirty="0" smtClean="0"/>
              <a:t>  </a:t>
            </a:r>
            <a:endParaRPr lang="en-AU" dirty="0" smtClean="0"/>
          </a:p>
          <a:p>
            <a:endParaRPr lang="en-AU" dirty="0"/>
          </a:p>
        </p:txBody>
      </p:sp>
      <p:pic>
        <p:nvPicPr>
          <p:cNvPr id="4" name="Picture 3" descr="Screen shot 2013-07-24 at 4.01.58 PM.png"/>
          <p:cNvPicPr>
            <a:picLocks noChangeAspect="1"/>
          </p:cNvPicPr>
          <p:nvPr/>
        </p:nvPicPr>
        <p:blipFill>
          <a:blip r:embed="rId3"/>
          <a:stretch>
            <a:fillRect/>
          </a:stretch>
        </p:blipFill>
        <p:spPr>
          <a:xfrm>
            <a:off x="1748094" y="1844825"/>
            <a:ext cx="5846530" cy="4076246"/>
          </a:xfrm>
          <a:prstGeom prst="rect">
            <a:avLst/>
          </a:prstGeom>
        </p:spPr>
      </p:pic>
    </p:spTree>
    <p:extLst>
      <p:ext uri="{BB962C8B-B14F-4D97-AF65-F5344CB8AC3E}">
        <p14:creationId xmlns:p14="http://schemas.microsoft.com/office/powerpoint/2010/main" val="37341428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50" y="404664"/>
            <a:ext cx="8741833" cy="1152128"/>
          </a:xfrm>
        </p:spPr>
        <p:txBody>
          <a:bodyPr/>
          <a:lstStyle/>
          <a:p>
            <a:r>
              <a:rPr lang="en-AU" dirty="0" smtClean="0"/>
              <a:t>Energy consumption in history</a:t>
            </a:r>
            <a:endParaRPr lang="en-AU" dirty="0"/>
          </a:p>
        </p:txBody>
      </p:sp>
      <p:sp>
        <p:nvSpPr>
          <p:cNvPr id="3" name="Content Placeholder 2"/>
          <p:cNvSpPr>
            <a:spLocks noGrp="1"/>
          </p:cNvSpPr>
          <p:nvPr>
            <p:ph idx="1"/>
          </p:nvPr>
        </p:nvSpPr>
        <p:spPr>
          <a:xfrm>
            <a:off x="685800" y="2209799"/>
            <a:ext cx="7770813" cy="4214283"/>
          </a:xfrm>
        </p:spPr>
        <p:txBody>
          <a:bodyPr>
            <a:normAutofit fontScale="47500" lnSpcReduction="20000"/>
          </a:bodyPr>
          <a:lstStyle/>
          <a:p>
            <a:endParaRPr lang="en-AU" dirty="0" smtClean="0"/>
          </a:p>
          <a:p>
            <a:endParaRPr lang="en-AU" dirty="0" smtClean="0"/>
          </a:p>
          <a:p>
            <a:endParaRPr lang="en-AU" dirty="0" smtClean="0"/>
          </a:p>
          <a:p>
            <a:endParaRPr lang="en-AU" dirty="0" smtClean="0"/>
          </a:p>
          <a:p>
            <a:endParaRPr lang="en-AU" dirty="0" smtClean="0"/>
          </a:p>
          <a:p>
            <a:endParaRPr lang="en-AU" dirty="0" smtClean="0"/>
          </a:p>
          <a:p>
            <a:endParaRPr lang="en-AU" dirty="0" smtClean="0"/>
          </a:p>
          <a:p>
            <a:endParaRPr lang="en-AU" dirty="0" smtClean="0"/>
          </a:p>
          <a:p>
            <a:endParaRPr lang="en-AU" dirty="0" smtClean="0"/>
          </a:p>
          <a:p>
            <a:pPr>
              <a:buFont typeface="Wingdings" charset="2"/>
              <a:buChar char="§"/>
            </a:pPr>
            <a:endParaRPr lang="en-AU" dirty="0" smtClean="0"/>
          </a:p>
          <a:p>
            <a:pPr>
              <a:buFont typeface="Wingdings" charset="2"/>
              <a:buChar char="§"/>
            </a:pPr>
            <a:endParaRPr lang="en-AU" dirty="0"/>
          </a:p>
          <a:p>
            <a:pPr>
              <a:buFont typeface="Wingdings" charset="2"/>
              <a:buChar char="§"/>
            </a:pPr>
            <a:endParaRPr lang="en-AU" dirty="0" smtClean="0"/>
          </a:p>
          <a:p>
            <a:pPr>
              <a:buFont typeface="Wingdings" charset="2"/>
              <a:buChar char="§"/>
            </a:pPr>
            <a:endParaRPr lang="en-AU" dirty="0"/>
          </a:p>
          <a:p>
            <a:pPr>
              <a:buFont typeface="Wingdings" charset="2"/>
              <a:buChar char="§"/>
            </a:pPr>
            <a:endParaRPr lang="en-AU" dirty="0" smtClean="0"/>
          </a:p>
          <a:p>
            <a:pPr>
              <a:buFont typeface="Wingdings" charset="2"/>
              <a:buChar char="§"/>
            </a:pPr>
            <a:endParaRPr lang="en-AU" dirty="0"/>
          </a:p>
          <a:p>
            <a:pPr>
              <a:buFont typeface="Wingdings" charset="2"/>
              <a:buChar char="§"/>
            </a:pPr>
            <a:endParaRPr lang="en-AU" dirty="0" smtClean="0"/>
          </a:p>
          <a:p>
            <a:pPr>
              <a:buFont typeface="Wingdings" charset="2"/>
              <a:buChar char="§"/>
            </a:pPr>
            <a:endParaRPr lang="en-AU" dirty="0"/>
          </a:p>
          <a:p>
            <a:pPr>
              <a:buFont typeface="Wingdings" charset="2"/>
              <a:buChar char="§"/>
            </a:pPr>
            <a:endParaRPr lang="en-AU" dirty="0" smtClean="0"/>
          </a:p>
          <a:p>
            <a:pPr>
              <a:buFont typeface="Wingdings" charset="2"/>
              <a:buChar char="§"/>
            </a:pPr>
            <a:endParaRPr lang="en-AU" dirty="0"/>
          </a:p>
          <a:p>
            <a:pPr>
              <a:buFont typeface="Wingdings" charset="2"/>
              <a:buChar char="§"/>
            </a:pPr>
            <a:endParaRPr lang="en-AU" dirty="0" smtClean="0"/>
          </a:p>
          <a:p>
            <a:pPr>
              <a:buFont typeface="Wingdings" charset="2"/>
              <a:buChar char="§"/>
            </a:pPr>
            <a:endParaRPr lang="en-AU" dirty="0"/>
          </a:p>
          <a:p>
            <a:pPr>
              <a:buFont typeface="Wingdings" charset="2"/>
              <a:buChar char="§"/>
            </a:pPr>
            <a:endParaRPr lang="en-AU" dirty="0" smtClean="0"/>
          </a:p>
          <a:p>
            <a:pPr>
              <a:buFont typeface="Wingdings" charset="2"/>
              <a:buChar char="§"/>
            </a:pPr>
            <a:r>
              <a:rPr lang="en-AU" dirty="0" smtClean="0"/>
              <a:t>Graph from: </a:t>
            </a:r>
            <a:r>
              <a:rPr lang="en-US" dirty="0" smtClean="0">
                <a:hlinkClick r:id="rId2"/>
              </a:rPr>
              <a:t>http://ourfiniteworld.com/2012/03/12/world-energy-consumption-since-1820-in-charts/</a:t>
            </a:r>
            <a:endParaRPr lang="en-US" dirty="0" smtClean="0"/>
          </a:p>
          <a:p>
            <a:pPr>
              <a:buFont typeface="Wingdings" charset="2"/>
              <a:buChar char="§"/>
            </a:pPr>
            <a:r>
              <a:rPr lang="en-US" dirty="0" smtClean="0"/>
              <a:t>In this graph, the ‘biofuels’ category includes all renewables. </a:t>
            </a:r>
            <a:endParaRPr lang="en-AU" dirty="0"/>
          </a:p>
        </p:txBody>
      </p:sp>
      <p:pic>
        <p:nvPicPr>
          <p:cNvPr id="4" name="Picture 3" descr="Screen shot 2013-07-24 at 3.44.05 PM.png"/>
          <p:cNvPicPr>
            <a:picLocks noChangeAspect="1"/>
          </p:cNvPicPr>
          <p:nvPr/>
        </p:nvPicPr>
        <p:blipFill>
          <a:blip r:embed="rId3"/>
          <a:stretch>
            <a:fillRect/>
          </a:stretch>
        </p:blipFill>
        <p:spPr>
          <a:xfrm>
            <a:off x="2051720" y="1760450"/>
            <a:ext cx="4968552" cy="3908976"/>
          </a:xfrm>
          <a:prstGeom prst="rect">
            <a:avLst/>
          </a:prstGeom>
        </p:spPr>
      </p:pic>
    </p:spTree>
    <p:extLst>
      <p:ext uri="{BB962C8B-B14F-4D97-AF65-F5344CB8AC3E}">
        <p14:creationId xmlns:p14="http://schemas.microsoft.com/office/powerpoint/2010/main" val="11390269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Resource Extraction in History</a:t>
            </a:r>
            <a:endParaRPr lang="en-AU" dirty="0"/>
          </a:p>
        </p:txBody>
      </p:sp>
      <p:sp>
        <p:nvSpPr>
          <p:cNvPr id="3" name="Content Placeholder 2"/>
          <p:cNvSpPr>
            <a:spLocks noGrp="1"/>
          </p:cNvSpPr>
          <p:nvPr>
            <p:ph idx="1"/>
          </p:nvPr>
        </p:nvSpPr>
        <p:spPr/>
        <p:txBody>
          <a:bodyPr>
            <a:normAutofit fontScale="47500" lnSpcReduction="20000"/>
          </a:bodyPr>
          <a:lstStyle/>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r>
              <a:rPr lang="en-AU" dirty="0" smtClean="0"/>
              <a:t>Graph </a:t>
            </a:r>
            <a:r>
              <a:rPr lang="en-AU" dirty="0"/>
              <a:t>from: </a:t>
            </a:r>
            <a:r>
              <a:rPr lang="en-AU" dirty="0">
                <a:hlinkClick r:id="rId2"/>
              </a:rPr>
              <a:t>http://</a:t>
            </a:r>
            <a:r>
              <a:rPr lang="en-AU" dirty="0" smtClean="0">
                <a:hlinkClick r:id="rId2"/>
              </a:rPr>
              <a:t>www.eea.europa.eu/soer-2015/global/competition</a:t>
            </a:r>
            <a:r>
              <a:rPr lang="en-AU" dirty="0" smtClean="0"/>
              <a:t> </a:t>
            </a:r>
            <a:endParaRPr lang="en-AU" dirty="0"/>
          </a:p>
        </p:txBody>
      </p:sp>
      <p:pic>
        <p:nvPicPr>
          <p:cNvPr id="1026" name="Picture 2" descr="\\UoM-File.unimelb.edu.au\200\Users\skirk\Desktop\image_origina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1916832"/>
            <a:ext cx="6120680" cy="36763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03069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CASE FOR GROWTH</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t>In conditions of material destitution it is quite understandable why getting richer in material terms is likely to contribute to increased quality of life. </a:t>
            </a:r>
          </a:p>
          <a:p>
            <a:r>
              <a:rPr lang="en-AU" dirty="0" smtClean="0"/>
              <a:t>Furthermore, even in rich countries, money can be used to satisfy our most pressing desires. </a:t>
            </a:r>
          </a:p>
          <a:p>
            <a:r>
              <a:rPr lang="en-AU" dirty="0" smtClean="0"/>
              <a:t>Growth in GDP is also widely considered a necessary path to poverty alleviation (‘a rising tide lifts all boats’)</a:t>
            </a:r>
          </a:p>
          <a:p>
            <a:r>
              <a:rPr lang="en-AU" dirty="0" smtClean="0"/>
              <a:t>Growth in GDP can also be considered the path to environmental sustainability; that is, it will allow us to afford the best ‘eco’ technologies (solar panels, efficient appliances, electric cars) and fund important environmental protection programs, etc.</a:t>
            </a:r>
          </a:p>
          <a:p>
            <a:r>
              <a:rPr lang="en-AU" dirty="0" smtClean="0"/>
              <a:t>In short, just aim for growth and use the money to solve the problems that growth produces. </a:t>
            </a:r>
          </a:p>
          <a:p>
            <a:endParaRPr lang="en-AU" dirty="0"/>
          </a:p>
        </p:txBody>
      </p:sp>
    </p:spTree>
    <p:extLst>
      <p:ext uri="{BB962C8B-B14F-4D97-AF65-F5344CB8AC3E}">
        <p14:creationId xmlns:p14="http://schemas.microsoft.com/office/powerpoint/2010/main" val="22189291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ENVIRONMENTAL IMPLICATIONS</a:t>
            </a:r>
            <a:endParaRPr lang="en-AU" dirty="0"/>
          </a:p>
        </p:txBody>
      </p:sp>
      <p:sp>
        <p:nvSpPr>
          <p:cNvPr id="3" name="Content Placeholder 2"/>
          <p:cNvSpPr>
            <a:spLocks noGrp="1"/>
          </p:cNvSpPr>
          <p:nvPr>
            <p:ph idx="1"/>
          </p:nvPr>
        </p:nvSpPr>
        <p:spPr/>
        <p:txBody>
          <a:bodyPr>
            <a:normAutofit fontScale="25000" lnSpcReduction="20000"/>
          </a:bodyPr>
          <a:lstStyle/>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r>
              <a:rPr lang="en-AU" dirty="0" smtClean="0"/>
              <a:t>Graphs </a:t>
            </a:r>
            <a:r>
              <a:rPr lang="en-AU" dirty="0"/>
              <a:t>from: </a:t>
            </a:r>
            <a:r>
              <a:rPr lang="en-AU" dirty="0">
                <a:hlinkClick r:id="rId2"/>
              </a:rPr>
              <a:t>http://www.biologicaldiversity.org/programs/population_and_sustainability/extinction</a:t>
            </a:r>
            <a:r>
              <a:rPr lang="en-AU" dirty="0" smtClean="0">
                <a:hlinkClick r:id="rId2"/>
              </a:rPr>
              <a:t>/</a:t>
            </a:r>
            <a:r>
              <a:rPr lang="en-AU" dirty="0"/>
              <a:t> and </a:t>
            </a:r>
            <a:r>
              <a:rPr lang="en-AU" dirty="0">
                <a:hlinkClick r:id="rId3"/>
              </a:rPr>
              <a:t>http://</a:t>
            </a:r>
            <a:r>
              <a:rPr lang="en-AU" dirty="0" smtClean="0">
                <a:hlinkClick r:id="rId3"/>
              </a:rPr>
              <a:t>rainforests.mongabay.com/general_tables.htm</a:t>
            </a:r>
            <a:r>
              <a:rPr lang="en-AU" dirty="0"/>
              <a:t> and </a:t>
            </a:r>
            <a:r>
              <a:rPr lang="en-AU" dirty="0">
                <a:hlinkClick r:id="rId4"/>
              </a:rPr>
              <a:t>http://</a:t>
            </a:r>
            <a:r>
              <a:rPr lang="en-AU" dirty="0" smtClean="0">
                <a:hlinkClick r:id="rId4"/>
              </a:rPr>
              <a:t>www.earth-policy.org/indicators/C52</a:t>
            </a:r>
            <a:r>
              <a:rPr lang="en-AU" dirty="0"/>
              <a:t>  and </a:t>
            </a:r>
            <a:r>
              <a:rPr lang="en-AU" dirty="0">
                <a:hlinkClick r:id="rId5"/>
              </a:rPr>
              <a:t>http://</a:t>
            </a:r>
            <a:r>
              <a:rPr lang="en-AU" dirty="0" smtClean="0">
                <a:hlinkClick r:id="rId5"/>
              </a:rPr>
              <a:t>www.vfrc.org/getdoc/875bc2b6-0721-4026-ba42-ecb11856a6ce/planetary_boundaries</a:t>
            </a:r>
            <a:r>
              <a:rPr lang="en-AU" dirty="0" smtClean="0"/>
              <a:t> </a:t>
            </a:r>
            <a:endParaRPr lang="en-AU" dirty="0"/>
          </a:p>
        </p:txBody>
      </p:sp>
      <p:pic>
        <p:nvPicPr>
          <p:cNvPr id="2050" name="Picture 2" descr="\\UoM-File.unimelb.edu.au\200\Users\skirk\Desktop\PopExtGraph.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59632" y="1794113"/>
            <a:ext cx="2376162" cy="1782121"/>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UoM-File.unimelb.edu.au\200\Users\skirk\Desktop\1203all-time-deforestation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204025" y="1807297"/>
            <a:ext cx="2133721" cy="184217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UoM-File.unimelb.edu.au\200\Users\skirk\Desktop\indicator7_2013_globemissions.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87522" y="3711824"/>
            <a:ext cx="2448272" cy="2029818"/>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UoM-File.unimelb.edu.au\200\Users\skirk\Desktop\PlanetBoundary.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64088" y="3766940"/>
            <a:ext cx="1813596" cy="19195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01212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383</TotalTime>
  <Words>1961</Words>
  <Application>Microsoft Office PowerPoint</Application>
  <PresentationFormat>On-screen Show (4:3)</PresentationFormat>
  <Paragraphs>303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Apothecary</vt:lpstr>
      <vt:lpstr>Challenging Growth Economics</vt:lpstr>
      <vt:lpstr>Overview</vt:lpstr>
      <vt:lpstr>What is Growth?</vt:lpstr>
      <vt:lpstr>GDP per capita in history</vt:lpstr>
      <vt:lpstr>Population growth in history</vt:lpstr>
      <vt:lpstr>Energy consumption in history</vt:lpstr>
      <vt:lpstr>Resource Extraction in History</vt:lpstr>
      <vt:lpstr>THE CASE FOR GROWTH</vt:lpstr>
      <vt:lpstr>ENVIRONMENTAL IMPLICATIONS</vt:lpstr>
      <vt:lpstr>Are there ‘limits to growth’?</vt:lpstr>
      <vt:lpstr>Arguments against ‘limits’</vt:lpstr>
      <vt:lpstr>Relative decoupling not leading to absolute decoupling</vt:lpstr>
      <vt:lpstr>Material footprint of nations</vt:lpstr>
      <vt:lpstr>The arithmetic of growth</vt:lpstr>
      <vt:lpstr>Critique of GDP</vt:lpstr>
      <vt:lpstr>Degrowth to a steady state ECONOMY</vt:lpstr>
      <vt:lpstr>I = PAT</vt:lpstr>
      <vt:lpstr>Policies for a post-growth economy</vt:lpstr>
      <vt:lpstr>Closing comment</vt:lpstr>
      <vt:lpstr>Further reading</vt:lpstr>
    </vt:vector>
  </TitlesOfParts>
  <Company>The University of Melbourne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Challenging Growth Economics</dc:title>
  <dc:creator>Samuel Alexander Kirk</dc:creator>
  <cp:lastModifiedBy>Kathy Whitta</cp:lastModifiedBy>
  <cp:revision>14</cp:revision>
  <cp:lastPrinted>2016-03-03T20:55:01Z</cp:lastPrinted>
  <dcterms:created xsi:type="dcterms:W3CDTF">2016-03-03T20:35:12Z</dcterms:created>
  <dcterms:modified xsi:type="dcterms:W3CDTF">2016-05-26T23:08:53Z</dcterms:modified>
</cp:coreProperties>
</file>