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6" r:id="rId4"/>
    <p:sldId id="257" r:id="rId5"/>
    <p:sldId id="258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367-92F0-4206-9A44-F7ACCE0096ED}" type="datetimeFigureOut">
              <a:rPr lang="en-US" smtClean="0"/>
              <a:pPr/>
              <a:t>12/14/2017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41D4-34DA-4B5B-91E8-5CEE7487DB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367-92F0-4206-9A44-F7ACCE0096ED}" type="datetimeFigureOut">
              <a:rPr lang="en-US" smtClean="0"/>
              <a:pPr/>
              <a:t>12/14/2017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41D4-34DA-4B5B-91E8-5CEE7487DB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367-92F0-4206-9A44-F7ACCE0096ED}" type="datetimeFigureOut">
              <a:rPr lang="en-US" smtClean="0"/>
              <a:pPr/>
              <a:t>12/14/2017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41D4-34DA-4B5B-91E8-5CEE7487DB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367-92F0-4206-9A44-F7ACCE0096ED}" type="datetimeFigureOut">
              <a:rPr lang="en-US" smtClean="0"/>
              <a:pPr/>
              <a:t>12/14/2017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41D4-34DA-4B5B-91E8-5CEE7487DB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367-92F0-4206-9A44-F7ACCE0096ED}" type="datetimeFigureOut">
              <a:rPr lang="en-US" smtClean="0"/>
              <a:pPr/>
              <a:t>12/14/2017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41D4-34DA-4B5B-91E8-5CEE7487DB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367-92F0-4206-9A44-F7ACCE0096ED}" type="datetimeFigureOut">
              <a:rPr lang="en-US" smtClean="0"/>
              <a:pPr/>
              <a:t>12/14/2017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41D4-34DA-4B5B-91E8-5CEE7487DB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367-92F0-4206-9A44-F7ACCE0096ED}" type="datetimeFigureOut">
              <a:rPr lang="en-US" smtClean="0"/>
              <a:pPr/>
              <a:t>12/14/2017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41D4-34DA-4B5B-91E8-5CEE7487DB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367-92F0-4206-9A44-F7ACCE0096ED}" type="datetimeFigureOut">
              <a:rPr lang="en-US" smtClean="0"/>
              <a:pPr/>
              <a:t>12/14/2017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41D4-34DA-4B5B-91E8-5CEE7487DB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367-92F0-4206-9A44-F7ACCE0096ED}" type="datetimeFigureOut">
              <a:rPr lang="en-US" smtClean="0"/>
              <a:pPr/>
              <a:t>12/14/2017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41D4-34DA-4B5B-91E8-5CEE7487DB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367-92F0-4206-9A44-F7ACCE0096ED}" type="datetimeFigureOut">
              <a:rPr lang="en-US" smtClean="0"/>
              <a:pPr/>
              <a:t>12/14/2017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41D4-34DA-4B5B-91E8-5CEE7487DB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367-92F0-4206-9A44-F7ACCE0096ED}" type="datetimeFigureOut">
              <a:rPr lang="en-US" smtClean="0"/>
              <a:pPr/>
              <a:t>12/14/2017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41D4-34DA-4B5B-91E8-5CEE7487DBA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3367-92F0-4206-9A44-F7ACCE0096ED}" type="datetimeFigureOut">
              <a:rPr lang="en-US" smtClean="0"/>
              <a:pPr/>
              <a:t>12/14/2017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D41D4-34DA-4B5B-91E8-5CEE7487DBAA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plumvillage.org/letters-from-thay/thich-nhat-hanhs-statement-on-climate-change-for-unfccc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iseeartheducation.com/" TargetMode="External"/><Relationship Id="rId5" Type="http://schemas.openxmlformats.org/officeDocument/2006/relationships/hyperlink" Target="mailto:wiseeartheducation@gmail.com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lemingpolicycentre.org.uk/seed-beneath-snow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8shields.com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r>
              <a:rPr lang="en-AU" b="1" i="1" dirty="0" smtClean="0">
                <a:solidFill>
                  <a:srgbClr val="00B050"/>
                </a:solidFill>
              </a:rPr>
              <a:t>Falling in Love with the Earth</a:t>
            </a:r>
            <a:endParaRPr lang="en-AU" b="1" i="1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6314" y="1500174"/>
            <a:ext cx="4143404" cy="4625989"/>
          </a:xfrm>
        </p:spPr>
        <p:txBody>
          <a:bodyPr>
            <a:normAutofit fontScale="92500"/>
          </a:bodyPr>
          <a:lstStyle/>
          <a:p>
            <a:pPr fontAlgn="base">
              <a:buNone/>
            </a:pPr>
            <a:r>
              <a:rPr lang="en-AU" dirty="0" smtClean="0"/>
              <a:t>“</a:t>
            </a:r>
            <a:r>
              <a:rPr lang="en-AU" i="1" dirty="0" smtClean="0"/>
              <a:t>Only when we’ve truly fallen back in love with the Earth will our actions spring from reverence and the insight of our interconnectedness</a:t>
            </a:r>
            <a:r>
              <a:rPr lang="en-AU" dirty="0" smtClean="0"/>
              <a:t>”. </a:t>
            </a:r>
          </a:p>
          <a:p>
            <a:pPr fontAlgn="base">
              <a:buNone/>
            </a:pPr>
            <a:r>
              <a:rPr lang="en-AU" dirty="0" smtClean="0"/>
              <a:t>– </a:t>
            </a:r>
            <a:r>
              <a:rPr lang="en-AU" dirty="0" err="1" smtClean="0"/>
              <a:t>Thich</a:t>
            </a:r>
            <a:r>
              <a:rPr lang="en-AU" dirty="0" smtClean="0"/>
              <a:t> </a:t>
            </a:r>
            <a:r>
              <a:rPr lang="en-AU" dirty="0" err="1"/>
              <a:t>Nhat</a:t>
            </a:r>
            <a:r>
              <a:rPr lang="en-AU" dirty="0"/>
              <a:t> </a:t>
            </a:r>
            <a:r>
              <a:rPr lang="en-AU" dirty="0" err="1"/>
              <a:t>Hanh’s</a:t>
            </a:r>
            <a:r>
              <a:rPr lang="en-AU" dirty="0"/>
              <a:t> statement on Climate Change for the United </a:t>
            </a:r>
            <a:r>
              <a:rPr lang="en-AU" dirty="0" smtClean="0"/>
              <a:t>Nations, 2015.</a:t>
            </a:r>
            <a:endParaRPr lang="en-AU" dirty="0"/>
          </a:p>
          <a:p>
            <a:r>
              <a:rPr lang="en-AU" sz="1400" dirty="0" smtClean="0">
                <a:hlinkClick r:id="rId2"/>
              </a:rPr>
              <a:t>https://plumvillage.org/letters-from-thay/thich-nhat-hanhs-statement-on-climate-change-for-unfccc/</a:t>
            </a:r>
            <a:endParaRPr lang="en-AU" sz="1400" dirty="0" smtClean="0"/>
          </a:p>
          <a:p>
            <a:endParaRPr lang="en-AU" sz="1400" dirty="0"/>
          </a:p>
        </p:txBody>
      </p:sp>
      <p:pic>
        <p:nvPicPr>
          <p:cNvPr id="5" name="Content Placeholder 4" descr="grass tree_bunyas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14282" y="1071546"/>
            <a:ext cx="4524407" cy="2714644"/>
          </a:xfrm>
          <a:prstGeom prst="rect">
            <a:avLst/>
          </a:prstGeom>
        </p:spPr>
      </p:pic>
      <p:pic>
        <p:nvPicPr>
          <p:cNvPr id="7" name="Picture 6" descr="logo_WEE_07b_horizontal_low re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4929198"/>
            <a:ext cx="3128947" cy="17345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3929066"/>
            <a:ext cx="37862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Emma </a:t>
            </a:r>
            <a:r>
              <a:rPr lang="en-AU" dirty="0" err="1" smtClean="0"/>
              <a:t>Brindal</a:t>
            </a:r>
            <a:r>
              <a:rPr lang="en-AU" dirty="0" smtClean="0"/>
              <a:t>, </a:t>
            </a:r>
            <a:r>
              <a:rPr lang="en-AU" dirty="0" err="1" smtClean="0"/>
              <a:t>WiseEarth</a:t>
            </a:r>
            <a:r>
              <a:rPr lang="en-AU" dirty="0" smtClean="0"/>
              <a:t> Education</a:t>
            </a:r>
          </a:p>
          <a:p>
            <a:r>
              <a:rPr lang="en-AU" dirty="0" smtClean="0"/>
              <a:t>E: </a:t>
            </a:r>
            <a:r>
              <a:rPr lang="en-AU" dirty="0" smtClean="0">
                <a:hlinkClick r:id="rId5"/>
              </a:rPr>
              <a:t>wiseeartheducation@gmail.com</a:t>
            </a:r>
            <a:endParaRPr lang="en-AU" dirty="0" smtClean="0"/>
          </a:p>
          <a:p>
            <a:r>
              <a:rPr lang="en-AU" dirty="0" smtClean="0"/>
              <a:t>W: </a:t>
            </a:r>
            <a:r>
              <a:rPr lang="en-AU" dirty="0" smtClean="0">
                <a:hlinkClick r:id="rId6"/>
              </a:rPr>
              <a:t>https://wiseeartheducation.com/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00B050"/>
                </a:solidFill>
              </a:rPr>
              <a:t>Key points</a:t>
            </a:r>
            <a:endParaRPr lang="en-A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Our education system (and our society) is out of balance, with an emphasis on rational ways of knowing and disregard of intuitive ways of knowing - which is disconnecting us from the Earth.</a:t>
            </a:r>
          </a:p>
          <a:p>
            <a:r>
              <a:rPr lang="en-AU" dirty="0" smtClean="0"/>
              <a:t>We need to fall in love with the Earth once more.</a:t>
            </a:r>
          </a:p>
          <a:p>
            <a:r>
              <a:rPr lang="en-AU" dirty="0" smtClean="0"/>
              <a:t>There are many practices that educators (and anyone who cares about the Earth) can use to foster this shift.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 descr="grass tree_buny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91440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untjac de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424" y="0"/>
            <a:ext cx="550515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Encounter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AU" dirty="0"/>
              <a:t>“Encounter is when </a:t>
            </a:r>
            <a:r>
              <a:rPr lang="en-AU" dirty="0" smtClean="0"/>
              <a:t>... you </a:t>
            </a:r>
            <a:r>
              <a:rPr lang="en-AU" dirty="0"/>
              <a:t>actually meet the being, as the being coming forth from itself, as itself, revealing itself to you in a way that is beyond your intellect, in a way that is much more deeply intuitive and much harder to </a:t>
            </a:r>
            <a:r>
              <a:rPr lang="en-AU" dirty="0" smtClean="0"/>
              <a:t>express... In fact scientific </a:t>
            </a:r>
            <a:r>
              <a:rPr lang="en-AU" dirty="0"/>
              <a:t>language isn’t appropriate to explain this encounter. It’s </a:t>
            </a:r>
            <a:r>
              <a:rPr lang="en-AU" dirty="0" smtClean="0"/>
              <a:t>poetry </a:t>
            </a:r>
            <a:r>
              <a:rPr lang="en-AU" dirty="0"/>
              <a:t>that does it. It’s a poetic encounter</a:t>
            </a:r>
            <a:r>
              <a:rPr lang="en-AU" dirty="0" smtClean="0"/>
              <a:t>.”</a:t>
            </a:r>
          </a:p>
          <a:p>
            <a:pPr>
              <a:buFontTx/>
              <a:buChar char="-"/>
            </a:pPr>
            <a:r>
              <a:rPr lang="en-AU" dirty="0" smtClean="0"/>
              <a:t>Dr Stephan Harding</a:t>
            </a:r>
            <a:r>
              <a:rPr lang="en-AU" dirty="0"/>
              <a:t> </a:t>
            </a:r>
            <a:r>
              <a:rPr lang="en-AU" dirty="0" smtClean="0"/>
              <a:t>in ‘Encountering another Being’ video. </a:t>
            </a:r>
          </a:p>
          <a:p>
            <a:pPr>
              <a:buNone/>
            </a:pPr>
            <a:r>
              <a:rPr lang="en-AU" dirty="0" smtClean="0">
                <a:hlinkClick r:id="rId2"/>
              </a:rPr>
              <a:t>http://www.flemingpolicycentre.org.uk/seed-beneath-snow/</a:t>
            </a:r>
            <a:endParaRPr lang="en-AU" dirty="0" smtClean="0"/>
          </a:p>
          <a:p>
            <a:pPr>
              <a:buNone/>
            </a:pPr>
            <a:r>
              <a:rPr lang="en-AU" dirty="0" smtClean="0"/>
              <a:t> </a:t>
            </a:r>
          </a:p>
          <a:p>
            <a:pPr>
              <a:buNone/>
            </a:pPr>
            <a:r>
              <a:rPr lang="en-AU" dirty="0" smtClean="0"/>
              <a:t>Stephan Harding  is the author of ‘Animate Earth’</a:t>
            </a:r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AU" sz="4800" b="1" dirty="0" smtClean="0"/>
              <a:t>How do you experience ‘encounter’?</a:t>
            </a:r>
            <a:endParaRPr lang="en-AU" sz="4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/>
            </a:r>
            <a:b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Nature Connection work </a:t>
            </a:r>
            <a:b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3372" y="1214422"/>
            <a:ext cx="4786346" cy="5643578"/>
          </a:xfrm>
        </p:spPr>
        <p:txBody>
          <a:bodyPr>
            <a:normAutofit fontScale="70000" lnSpcReduction="20000"/>
          </a:bodyPr>
          <a:lstStyle/>
          <a:p>
            <a:pPr marL="104775" indent="0">
              <a:buClr>
                <a:srgbClr val="6C6351"/>
              </a:buClr>
              <a:buNone/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Jon </a:t>
            </a:r>
            <a:r>
              <a:rPr lang="en-US" dirty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Young &amp; the 8 Shields Institute </a:t>
            </a:r>
            <a:r>
              <a:rPr lang="en-US" dirty="0">
                <a:solidFill>
                  <a:srgbClr val="0070C0"/>
                </a:solidFill>
                <a:latin typeface="Quattrocento"/>
                <a:ea typeface="Quattrocento"/>
                <a:cs typeface="Quattrocento"/>
                <a:sym typeface="Quattrocento"/>
                <a:hlinkClick r:id="rId2"/>
              </a:rPr>
              <a:t>http://8shields.com</a:t>
            </a:r>
            <a:r>
              <a:rPr lang="en-US" dirty="0" smtClean="0">
                <a:solidFill>
                  <a:srgbClr val="0070C0"/>
                </a:solidFill>
                <a:latin typeface="Quattrocento"/>
                <a:ea typeface="Quattrocento"/>
                <a:cs typeface="Quattrocento"/>
                <a:sym typeface="Quattrocento"/>
                <a:hlinkClick r:id="rId2"/>
              </a:rPr>
              <a:t>/</a:t>
            </a:r>
            <a:endParaRPr lang="en-US" dirty="0" smtClean="0">
              <a:solidFill>
                <a:srgbClr val="0070C0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04775" indent="0">
              <a:buClr>
                <a:srgbClr val="6C6351"/>
              </a:buClr>
              <a:buNone/>
              <a:defRPr/>
            </a:pPr>
            <a:endParaRPr lang="en-US" dirty="0" smtClean="0">
              <a:solidFill>
                <a:srgbClr val="6C635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04775" indent="0">
              <a:buClr>
                <a:srgbClr val="6C6351"/>
              </a:buClr>
              <a:buNone/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Core </a:t>
            </a:r>
            <a:r>
              <a:rPr lang="en-US" dirty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routines of </a:t>
            </a: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Nature Connection:</a:t>
            </a:r>
            <a:endParaRPr lang="en-US" dirty="0">
              <a:solidFill>
                <a:srgbClr val="0070C0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04775" indent="0">
              <a:buClr>
                <a:srgbClr val="6C6351"/>
              </a:buClr>
              <a:buNone/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  </a:t>
            </a:r>
          </a:p>
          <a:p>
            <a:pPr marL="104775" indent="0">
              <a:buClr>
                <a:srgbClr val="6C6351"/>
              </a:buClr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 Sit spot</a:t>
            </a:r>
          </a:p>
          <a:p>
            <a:pPr marL="104775" indent="0">
              <a:buClr>
                <a:srgbClr val="6C6351"/>
              </a:buClr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Story of the Day</a:t>
            </a:r>
          </a:p>
          <a:p>
            <a:pPr marL="104775" indent="0">
              <a:buClr>
                <a:srgbClr val="6C6351"/>
              </a:buClr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Questioning and Tracking</a:t>
            </a:r>
          </a:p>
          <a:p>
            <a:pPr marL="104775" indent="0">
              <a:buClr>
                <a:srgbClr val="6C6351"/>
              </a:buClr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Animal forms </a:t>
            </a:r>
          </a:p>
          <a:p>
            <a:pPr marL="104775" indent="0">
              <a:buClr>
                <a:srgbClr val="6C6351"/>
              </a:buClr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Wandering </a:t>
            </a:r>
          </a:p>
          <a:p>
            <a:pPr marL="104775" indent="0">
              <a:buClr>
                <a:srgbClr val="6C6351"/>
              </a:buClr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Exploring Field guides</a:t>
            </a:r>
          </a:p>
          <a:p>
            <a:pPr marL="104775" indent="0">
              <a:buClr>
                <a:srgbClr val="6C6351"/>
              </a:buClr>
              <a:defRPr/>
            </a:pPr>
            <a:r>
              <a:rPr lang="en-US" dirty="0" err="1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Journalling</a:t>
            </a:r>
            <a:endParaRPr lang="en-US" dirty="0" smtClean="0">
              <a:solidFill>
                <a:srgbClr val="6C635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04775" indent="0">
              <a:buClr>
                <a:srgbClr val="6C6351"/>
              </a:buClr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Survival living</a:t>
            </a:r>
          </a:p>
          <a:p>
            <a:pPr marL="104775" indent="0">
              <a:buClr>
                <a:srgbClr val="6C6351"/>
              </a:buClr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Mind’s </a:t>
            </a:r>
            <a:r>
              <a:rPr lang="en-US" dirty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E</a:t>
            </a: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ye Imagining</a:t>
            </a:r>
          </a:p>
          <a:p>
            <a:pPr marL="104775" indent="0">
              <a:buClr>
                <a:srgbClr val="6C6351"/>
              </a:buClr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Listening for bird language</a:t>
            </a:r>
          </a:p>
          <a:p>
            <a:pPr marL="104775" indent="0">
              <a:buClr>
                <a:srgbClr val="6C6351"/>
              </a:buClr>
              <a:defRPr/>
            </a:pP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Thanksgiving </a:t>
            </a:r>
            <a:endParaRPr lang="en-US" dirty="0">
              <a:solidFill>
                <a:srgbClr val="6C635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04775" indent="0">
              <a:buClr>
                <a:srgbClr val="6C6351"/>
              </a:buClr>
              <a:buNone/>
              <a:defRPr/>
            </a:pPr>
            <a:r>
              <a:rPr lang="en-US" dirty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These core routines connect us to nature and to </a:t>
            </a:r>
            <a:r>
              <a:rPr lang="en-US" dirty="0" smtClean="0">
                <a:solidFill>
                  <a:srgbClr val="6C6351"/>
                </a:solidFill>
                <a:latin typeface="Quattrocento"/>
                <a:ea typeface="Quattrocento"/>
                <a:cs typeface="Quattrocento"/>
                <a:sym typeface="Quattrocento"/>
              </a:rPr>
              <a:t>ourselves. </a:t>
            </a:r>
            <a:endParaRPr lang="en-US" dirty="0">
              <a:solidFill>
                <a:srgbClr val="6C635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marL="104775" indent="0">
              <a:buClr>
                <a:srgbClr val="6C6351"/>
              </a:buClr>
              <a:buNone/>
              <a:defRPr/>
            </a:pPr>
            <a:endParaRPr lang="en-US" dirty="0" smtClean="0">
              <a:solidFill>
                <a:srgbClr val="0070C0"/>
              </a:solidFill>
              <a:latin typeface="Quattrocento"/>
              <a:ea typeface="Quattrocento"/>
              <a:cs typeface="Quattrocento"/>
              <a:sym typeface="Quattrocento"/>
              <a:hlinkClick r:id="rId2"/>
            </a:endParaRPr>
          </a:p>
          <a:p>
            <a:endParaRPr lang="en-AU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9764" r="10739"/>
          <a:stretch>
            <a:fillRect/>
          </a:stretch>
        </p:blipFill>
        <p:spPr bwMode="auto">
          <a:xfrm>
            <a:off x="0" y="1142984"/>
            <a:ext cx="379697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7158" y="5715016"/>
            <a:ext cx="35719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/>
              <a:t>Young, J., Haas, E., &amp; </a:t>
            </a:r>
            <a:r>
              <a:rPr lang="en-AU" sz="1600" dirty="0" err="1" smtClean="0"/>
              <a:t>McGown</a:t>
            </a:r>
            <a:r>
              <a:rPr lang="en-AU" sz="1600" dirty="0" smtClean="0"/>
              <a:t>, E. (2010). Coyote's guide to connecting with nature, 2nd edition. Shelton, Wash: </a:t>
            </a:r>
            <a:r>
              <a:rPr lang="en-AU" sz="1600" dirty="0" err="1" smtClean="0"/>
              <a:t>OWLLink</a:t>
            </a:r>
            <a:r>
              <a:rPr lang="en-AU" sz="1600" dirty="0" smtClean="0"/>
              <a:t> Media.</a:t>
            </a:r>
            <a:endParaRPr lang="en-US" sz="1600" dirty="0" smtClean="0">
              <a:solidFill>
                <a:srgbClr val="0070C0"/>
              </a:solidFill>
              <a:latin typeface="Quattrocento"/>
              <a:ea typeface="Quattrocento"/>
              <a:cs typeface="Quattrocento"/>
              <a:sym typeface="Quattrocento"/>
              <a:hlinkClick r:id="rId2"/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Learning about the Web of Life</a:t>
            </a:r>
            <a:endParaRPr lang="en-AU" dirty="0"/>
          </a:p>
        </p:txBody>
      </p:sp>
      <p:pic>
        <p:nvPicPr>
          <p:cNvPr id="6" name="Content Placeholder 5" descr="nature name mask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57158" y="2000240"/>
            <a:ext cx="4038600" cy="269240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6" y="1857364"/>
            <a:ext cx="4038600" cy="30289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0100" y="5214950"/>
            <a:ext cx="70009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‘Nature names’ are a wonderful way for people to connect with a particular being. </a:t>
            </a:r>
          </a:p>
          <a:p>
            <a:r>
              <a:rPr lang="en-AU" dirty="0" smtClean="0"/>
              <a:t>Follow up activities can demonstrate how each being is connected to others in that ecological community.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372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Falling in Love with the Earth</vt:lpstr>
      <vt:lpstr>Key points</vt:lpstr>
      <vt:lpstr>PowerPoint Presentation</vt:lpstr>
      <vt:lpstr>PowerPoint Presentation</vt:lpstr>
      <vt:lpstr>Encounter</vt:lpstr>
      <vt:lpstr>PowerPoint Presentation</vt:lpstr>
      <vt:lpstr> Nature Connection work  </vt:lpstr>
      <vt:lpstr>Learning about the Web of Life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</dc:creator>
  <cp:lastModifiedBy>Julia</cp:lastModifiedBy>
  <cp:revision>16</cp:revision>
  <dcterms:created xsi:type="dcterms:W3CDTF">2017-11-23T09:38:00Z</dcterms:created>
  <dcterms:modified xsi:type="dcterms:W3CDTF">2017-12-13T22:43:07Z</dcterms:modified>
</cp:coreProperties>
</file>