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6" r:id="rId1"/>
  </p:sldMasterIdLst>
  <p:sldIdLst>
    <p:sldId id="261" r:id="rId2"/>
    <p:sldId id="262" r:id="rId3"/>
    <p:sldId id="260" r:id="rId4"/>
    <p:sldId id="257" r:id="rId5"/>
    <p:sldId id="259" r:id="rId6"/>
    <p:sldId id="264" r:id="rId7"/>
    <p:sldId id="269" r:id="rId8"/>
    <p:sldId id="271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D6F3-EA93-4F77-8711-C70F6257E5F1}" type="datetimeFigureOut">
              <a:rPr lang="en-AU" smtClean="0"/>
              <a:t>22/11/2017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76C26416-C34E-4F60-8D6A-FC233F29C7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591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D6F3-EA93-4F77-8711-C70F6257E5F1}" type="datetimeFigureOut">
              <a:rPr lang="en-AU" smtClean="0"/>
              <a:t>22/11/2017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6416-C34E-4F60-8D6A-FC233F29C7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04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D6F3-EA93-4F77-8711-C70F6257E5F1}" type="datetimeFigureOut">
              <a:rPr lang="en-AU" smtClean="0"/>
              <a:t>22/11/2017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6416-C34E-4F60-8D6A-FC233F29C7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7430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D6F3-EA93-4F77-8711-C70F6257E5F1}" type="datetimeFigureOut">
              <a:rPr lang="en-AU" smtClean="0"/>
              <a:t>22/11/2017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6416-C34E-4F60-8D6A-FC233F29C7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771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01FD6F3-EA93-4F77-8711-C70F6257E5F1}" type="datetimeFigureOut">
              <a:rPr lang="en-AU" smtClean="0"/>
              <a:t>22/11/2017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6C26416-C34E-4F60-8D6A-FC233F29C7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361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D6F3-EA93-4F77-8711-C70F6257E5F1}" type="datetimeFigureOut">
              <a:rPr lang="en-AU" smtClean="0"/>
              <a:t>22/11/2017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6416-C34E-4F60-8D6A-FC233F29C7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139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D6F3-EA93-4F77-8711-C70F6257E5F1}" type="datetimeFigureOut">
              <a:rPr lang="en-AU" smtClean="0"/>
              <a:t>22/11/2017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6416-C34E-4F60-8D6A-FC233F29C7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54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D6F3-EA93-4F77-8711-C70F6257E5F1}" type="datetimeFigureOut">
              <a:rPr lang="en-AU" smtClean="0"/>
              <a:t>22/11/2017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6416-C34E-4F60-8D6A-FC233F29C7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32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D6F3-EA93-4F77-8711-C70F6257E5F1}" type="datetimeFigureOut">
              <a:rPr lang="en-AU" smtClean="0"/>
              <a:t>22/11/2017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6416-C34E-4F60-8D6A-FC233F29C7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772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D6F3-EA93-4F77-8711-C70F6257E5F1}" type="datetimeFigureOut">
              <a:rPr lang="en-AU" smtClean="0"/>
              <a:t>22/11/2017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6416-C34E-4F60-8D6A-FC233F29C7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910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D6F3-EA93-4F77-8711-C70F6257E5F1}" type="datetimeFigureOut">
              <a:rPr lang="en-AU" smtClean="0"/>
              <a:t>22/11/2017</a:t>
            </a:fld>
            <a:endParaRPr lang="en-A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6416-C34E-4F60-8D6A-FC233F29C7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019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01FD6F3-EA93-4F77-8711-C70F6257E5F1}" type="datetimeFigureOut">
              <a:rPr lang="en-AU" smtClean="0"/>
              <a:t>22/11/2017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76C26416-C34E-4F60-8D6A-FC233F29C7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428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4398B8-C841-4960-8E92-07C025CD5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399032"/>
            <a:ext cx="9935754" cy="3068999"/>
          </a:xfrm>
        </p:spPr>
        <p:txBody>
          <a:bodyPr/>
          <a:lstStyle/>
          <a:p>
            <a:pPr algn="l"/>
            <a:r>
              <a:rPr lang="en-AU" dirty="0"/>
              <a:t>Cultivating Ecological Ethics Through the Arts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5D2B7F-1A77-45F8-AC5F-2040D2588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5070376"/>
            <a:ext cx="7891272" cy="583095"/>
          </a:xfrm>
        </p:spPr>
        <p:txBody>
          <a:bodyPr>
            <a:normAutofit/>
          </a:bodyPr>
          <a:lstStyle/>
          <a:p>
            <a:pPr algn="l"/>
            <a:r>
              <a:rPr lang="en-AU" sz="3500" dirty="0">
                <a:latin typeface="+mj-lt"/>
              </a:rPr>
              <a:t>James K. Lee</a:t>
            </a:r>
            <a:endParaRPr lang="en-AU" sz="2400" dirty="0">
              <a:latin typeface="+mj-lt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718F9CD4-2B15-4B7F-8F09-23EB50958476}"/>
              </a:ext>
            </a:extLst>
          </p:cNvPr>
          <p:cNvSpPr txBox="1">
            <a:spLocks/>
          </p:cNvSpPr>
          <p:nvPr/>
        </p:nvSpPr>
        <p:spPr>
          <a:xfrm>
            <a:off x="1051559" y="277981"/>
            <a:ext cx="9935753" cy="80338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2400" dirty="0">
                <a:solidFill>
                  <a:schemeClr val="tx1">
                    <a:lumMod val="95000"/>
                  </a:schemeClr>
                </a:solidFill>
              </a:rPr>
              <a:t>Australian Earth Laws Alliance</a:t>
            </a:r>
          </a:p>
          <a:p>
            <a:pPr algn="r"/>
            <a:r>
              <a:rPr lang="en-AU" sz="2400" dirty="0">
                <a:solidFill>
                  <a:schemeClr val="tx1">
                    <a:lumMod val="95000"/>
                  </a:schemeClr>
                </a:solidFill>
              </a:rPr>
              <a:t>Inspiring Earth Ethics Conference | 23-24 Nov 2017, Brisbane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93022564-58F0-4978-8174-9B618F759D57}"/>
              </a:ext>
            </a:extLst>
          </p:cNvPr>
          <p:cNvSpPr txBox="1">
            <a:spLocks/>
          </p:cNvSpPr>
          <p:nvPr/>
        </p:nvSpPr>
        <p:spPr>
          <a:xfrm>
            <a:off x="1051559" y="5653471"/>
            <a:ext cx="9144000" cy="41063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2400" dirty="0">
                <a:solidFill>
                  <a:schemeClr val="tx1">
                    <a:lumMod val="95000"/>
                  </a:schemeClr>
                </a:solidFill>
              </a:rPr>
              <a:t>Music &gt; Film &amp; TV &gt; Environmental Management</a:t>
            </a:r>
          </a:p>
        </p:txBody>
      </p:sp>
    </p:spTree>
    <p:extLst>
      <p:ext uri="{BB962C8B-B14F-4D97-AF65-F5344CB8AC3E}">
        <p14:creationId xmlns:p14="http://schemas.microsoft.com/office/powerpoint/2010/main" val="427914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E757CB-72E8-40C4-A3B2-1CE9A9D4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highlight>
                  <a:srgbClr val="C0C0C0"/>
                </a:highlight>
              </a:rPr>
              <a:t>Contents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25BD1-B874-4AEC-B71D-9DA2F37B8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AU" sz="2800" dirty="0"/>
              <a:t>Which arts/artforms, and by whom?</a:t>
            </a:r>
          </a:p>
          <a:p>
            <a:pPr>
              <a:lnSpc>
                <a:spcPct val="120000"/>
              </a:lnSpc>
            </a:pPr>
            <a:r>
              <a:rPr lang="en-AU" sz="2800" dirty="0"/>
              <a:t>Why should we involve the arts in earthly engagements?</a:t>
            </a:r>
          </a:p>
          <a:p>
            <a:pPr lvl="1">
              <a:lnSpc>
                <a:spcPct val="120000"/>
              </a:lnSpc>
            </a:pPr>
            <a:r>
              <a:rPr lang="en-AU" sz="2600" dirty="0"/>
              <a:t>art as a process of enquiry</a:t>
            </a:r>
          </a:p>
          <a:p>
            <a:pPr lvl="1">
              <a:lnSpc>
                <a:spcPct val="120000"/>
              </a:lnSpc>
            </a:pPr>
            <a:r>
              <a:rPr lang="en-AU" sz="2600" dirty="0"/>
              <a:t>art to dissolve binary thinking</a:t>
            </a:r>
          </a:p>
          <a:p>
            <a:pPr>
              <a:lnSpc>
                <a:spcPct val="120000"/>
              </a:lnSpc>
            </a:pPr>
            <a:r>
              <a:rPr lang="en-AU" sz="2800" dirty="0"/>
              <a:t>How do the arts inspire and build earth ethics?</a:t>
            </a:r>
            <a:endParaRPr lang="en-AU" sz="2600" dirty="0"/>
          </a:p>
          <a:p>
            <a:pPr>
              <a:lnSpc>
                <a:spcPct val="120000"/>
              </a:lnSpc>
            </a:pPr>
            <a:r>
              <a:rPr lang="en-AU" sz="2800" dirty="0"/>
              <a:t>What are the challenges? </a:t>
            </a:r>
            <a:endParaRPr lang="en-AU" sz="2000" dirty="0"/>
          </a:p>
          <a:p>
            <a:pPr>
              <a:lnSpc>
                <a:spcPct val="120000"/>
              </a:lnSpc>
            </a:pPr>
            <a:r>
              <a:rPr lang="en-AU" sz="28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76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EAA13C-3C27-4E48-82F6-E55D8A8AE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5689"/>
            <a:ext cx="12192000" cy="63426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7D935A-A269-41A2-8DC5-07CB86DEDB6D}"/>
              </a:ext>
            </a:extLst>
          </p:cNvPr>
          <p:cNvSpPr txBox="1"/>
          <p:nvPr/>
        </p:nvSpPr>
        <p:spPr>
          <a:xfrm>
            <a:off x="0" y="6488668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tx1">
                    <a:lumMod val="75000"/>
                  </a:schemeClr>
                </a:solidFill>
              </a:rPr>
              <a:t>Mural Project directed by David </a:t>
            </a:r>
            <a:r>
              <a:rPr lang="en-AU" sz="1400" dirty="0" err="1">
                <a:solidFill>
                  <a:schemeClr val="tx1">
                    <a:lumMod val="75000"/>
                  </a:schemeClr>
                </a:solidFill>
              </a:rPr>
              <a:t>Fichter</a:t>
            </a:r>
            <a:r>
              <a:rPr lang="en-AU" sz="1400" dirty="0">
                <a:solidFill>
                  <a:schemeClr val="tx1">
                    <a:lumMod val="75000"/>
                  </a:schemeClr>
                </a:solidFill>
              </a:rPr>
              <a:t> with Somerville High School students, sponsored by the Somerville Arts Council, Somerville MA, USA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B3D3A-C411-47D6-B8DB-A6C391E5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266537"/>
            <a:ext cx="10058400" cy="1609344"/>
          </a:xfrm>
        </p:spPr>
        <p:txBody>
          <a:bodyPr/>
          <a:lstStyle/>
          <a:p>
            <a:r>
              <a:rPr lang="en-AU" dirty="0">
                <a:highlight>
                  <a:srgbClr val="C0C0C0"/>
                </a:highlight>
              </a:rPr>
              <a:t>Mystic River Mural</a:t>
            </a:r>
          </a:p>
        </p:txBody>
      </p:sp>
    </p:spTree>
    <p:extLst>
      <p:ext uri="{BB962C8B-B14F-4D97-AF65-F5344CB8AC3E}">
        <p14:creationId xmlns:p14="http://schemas.microsoft.com/office/powerpoint/2010/main" val="77166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2A1C43-D28F-4A01-986D-12C7E5733037}"/>
              </a:ext>
            </a:extLst>
          </p:cNvPr>
          <p:cNvSpPr txBox="1"/>
          <p:nvPr/>
        </p:nvSpPr>
        <p:spPr>
          <a:xfrm>
            <a:off x="1364343" y="2046971"/>
            <a:ext cx="946331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ea typeface="Yu Gothic Light" panose="020B0300000000000000" pitchFamily="34" charset="-128"/>
                <a:cs typeface="Times New Roman" panose="02020603050405020304" pitchFamily="18" charset="0"/>
              </a:rPr>
              <a:t>“Art is familiar to most people as a source of entertainment, illustration, decoration. </a:t>
            </a:r>
            <a:br>
              <a:rPr lang="en-AU" sz="2800" dirty="0"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en-AU" sz="2800" dirty="0"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r>
              <a:rPr lang="en-AU" sz="2800" dirty="0">
                <a:ea typeface="Yu Gothic Light" panose="020B0300000000000000" pitchFamily="34" charset="-128"/>
                <a:cs typeface="Times New Roman" panose="02020603050405020304" pitchFamily="18" charset="0"/>
              </a:rPr>
              <a:t>“It is less familiar as a knowledge system and source of creative options that take equal place with other forms of systems theory and </a:t>
            </a:r>
            <a:r>
              <a:rPr lang="en-AU" sz="2800" dirty="0" err="1">
                <a:ea typeface="Yu Gothic Light" panose="020B0300000000000000" pitchFamily="34" charset="-128"/>
                <a:cs typeface="Times New Roman" panose="02020603050405020304" pitchFamily="18" charset="0"/>
              </a:rPr>
              <a:t>modeling</a:t>
            </a:r>
            <a:r>
              <a:rPr lang="en-AU" sz="2800" dirty="0">
                <a:ea typeface="Yu Gothic Light" panose="020B0300000000000000" pitchFamily="34" charset="-128"/>
                <a:cs typeface="Times New Roman" panose="02020603050405020304" pitchFamily="18" charset="0"/>
              </a:rPr>
              <a:t>.” </a:t>
            </a:r>
          </a:p>
          <a:p>
            <a:endParaRPr lang="en-AU" sz="2800" dirty="0"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r>
              <a:rPr lang="en-AU" sz="2800" dirty="0">
                <a:ea typeface="Yu Gothic Light" panose="020B0300000000000000" pitchFamily="34" charset="-128"/>
                <a:cs typeface="Times New Roman" panose="02020603050405020304" pitchFamily="18" charset="0"/>
              </a:rPr>
              <a:t>- Aviva </a:t>
            </a:r>
            <a:r>
              <a:rPr lang="en-AU" sz="2800" dirty="0" err="1">
                <a:ea typeface="Yu Gothic Light" panose="020B0300000000000000" pitchFamily="34" charset="-128"/>
                <a:cs typeface="Times New Roman" panose="02020603050405020304" pitchFamily="18" charset="0"/>
              </a:rPr>
              <a:t>Rahmani</a:t>
            </a:r>
            <a:endParaRPr lang="en-AU" sz="2800" dirty="0"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endParaRPr lang="en-AU" sz="3200" dirty="0"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r>
              <a:rPr lang="en-AU" sz="2000" dirty="0">
                <a:solidFill>
                  <a:schemeClr val="tx1">
                    <a:lumMod val="85000"/>
                  </a:schemeClr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(Ingram, 2012, pp. 31-21)</a:t>
            </a:r>
            <a:endParaRPr lang="en-AU" sz="2800" dirty="0">
              <a:solidFill>
                <a:schemeClr val="tx1">
                  <a:lumMod val="85000"/>
                </a:schemeClr>
              </a:solidFill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3C141-C75D-453A-BD5E-F8D58AB4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71379"/>
            <a:ext cx="10058400" cy="1609344"/>
          </a:xfrm>
        </p:spPr>
        <p:txBody>
          <a:bodyPr>
            <a:normAutofit/>
          </a:bodyPr>
          <a:lstStyle/>
          <a:p>
            <a:r>
              <a:rPr lang="en-AU" sz="4000" dirty="0">
                <a:highlight>
                  <a:srgbClr val="C0C0C0"/>
                </a:highlight>
              </a:rPr>
              <a:t>Why should we involve the arts in earthly engagements?</a:t>
            </a:r>
          </a:p>
        </p:txBody>
      </p:sp>
    </p:spTree>
    <p:extLst>
      <p:ext uri="{BB962C8B-B14F-4D97-AF65-F5344CB8AC3E}">
        <p14:creationId xmlns:p14="http://schemas.microsoft.com/office/powerpoint/2010/main" val="173891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2A9BF-9246-47A4-ADEC-A06148BEE880}"/>
              </a:ext>
            </a:extLst>
          </p:cNvPr>
          <p:cNvSpPr txBox="1"/>
          <p:nvPr/>
        </p:nvSpPr>
        <p:spPr>
          <a:xfrm>
            <a:off x="6785113" y="21998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162125-CA42-4482-B1FC-C510FEBF43CA}"/>
              </a:ext>
            </a:extLst>
          </p:cNvPr>
          <p:cNvSpPr txBox="1"/>
          <p:nvPr/>
        </p:nvSpPr>
        <p:spPr>
          <a:xfrm>
            <a:off x="728870" y="631823"/>
            <a:ext cx="10410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“Arts-informed research ... may trump conventional forms of research when it comes to generating questions or raising awareness of complex subtleties that matter.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7883D-EE87-4C68-97DB-B498555EA64C}"/>
              </a:ext>
            </a:extLst>
          </p:cNvPr>
          <p:cNvSpPr txBox="1"/>
          <p:nvPr/>
        </p:nvSpPr>
        <p:spPr>
          <a:xfrm>
            <a:off x="728870" y="2461353"/>
            <a:ext cx="10410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“The deep strength of using arts in research may be closer to the act of problematizing traditional conclusions than it is to providing answers in containers that are watertight.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328B9-AF6F-40C5-BBFB-80BA2CFA11E1}"/>
              </a:ext>
            </a:extLst>
          </p:cNvPr>
          <p:cNvSpPr txBox="1"/>
          <p:nvPr/>
        </p:nvSpPr>
        <p:spPr>
          <a:xfrm>
            <a:off x="728870" y="4286602"/>
            <a:ext cx="10410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“In this sense, the products of this research are closer in function to deep conversation and insightful dialogue than they are to error-free conclusions.” </a:t>
            </a:r>
          </a:p>
          <a:p>
            <a:r>
              <a:rPr lang="en-AU" sz="2800" dirty="0"/>
              <a:t>- Elliott Eisner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5F36C-94ED-4D2B-AFF5-A5A72FB2BC4C}"/>
              </a:ext>
            </a:extLst>
          </p:cNvPr>
          <p:cNvSpPr txBox="1"/>
          <p:nvPr/>
        </p:nvSpPr>
        <p:spPr>
          <a:xfrm>
            <a:off x="728870" y="6221896"/>
            <a:ext cx="705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(</a:t>
            </a:r>
            <a:r>
              <a:rPr lang="en-AU" sz="2000" dirty="0" err="1"/>
              <a:t>Eernstman</a:t>
            </a:r>
            <a:r>
              <a:rPr lang="en-AU" sz="2000" dirty="0"/>
              <a:t> and </a:t>
            </a:r>
            <a:r>
              <a:rPr lang="en-AU" sz="2000" dirty="0" err="1"/>
              <a:t>Wals</a:t>
            </a:r>
            <a:r>
              <a:rPr lang="en-AU" sz="2000" dirty="0"/>
              <a:t>, 2013, p. 1650)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406DE-639A-41A5-874C-E5F99AD85EDD}"/>
              </a:ext>
            </a:extLst>
          </p:cNvPr>
          <p:cNvSpPr txBox="1"/>
          <p:nvPr/>
        </p:nvSpPr>
        <p:spPr>
          <a:xfrm>
            <a:off x="728870" y="631823"/>
            <a:ext cx="10065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“Arts-informed research ... may trump conventional forms of research when it comes to </a:t>
            </a:r>
            <a:r>
              <a:rPr lang="en-AU" sz="2800" dirty="0">
                <a:solidFill>
                  <a:schemeClr val="accent1"/>
                </a:solidFill>
              </a:rPr>
              <a:t>generating questions or raising awareness of complex subtleties that matter.</a:t>
            </a:r>
            <a:r>
              <a:rPr lang="en-AU" sz="2800" dirty="0"/>
              <a:t> 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757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4B473C-7291-4DD4-81B8-70B4324B4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56" y="-282"/>
            <a:ext cx="8824323" cy="6858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1E954-6E94-42AC-BDB3-DA8522787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78" y="3355900"/>
            <a:ext cx="4992550" cy="3502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8AF538-D1A6-4554-80ED-660F51E0FBDB}"/>
              </a:ext>
            </a:extLst>
          </p:cNvPr>
          <p:cNvSpPr/>
          <p:nvPr/>
        </p:nvSpPr>
        <p:spPr>
          <a:xfrm>
            <a:off x="9667336" y="6458309"/>
            <a:ext cx="626853" cy="2472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335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EAA13C-3C27-4E48-82F6-E55D8A8AE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5689"/>
            <a:ext cx="12192000" cy="63426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7D935A-A269-41A2-8DC5-07CB86DEDB6D}"/>
              </a:ext>
            </a:extLst>
          </p:cNvPr>
          <p:cNvSpPr txBox="1"/>
          <p:nvPr/>
        </p:nvSpPr>
        <p:spPr>
          <a:xfrm>
            <a:off x="0" y="6488668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tx1">
                    <a:lumMod val="75000"/>
                  </a:schemeClr>
                </a:solidFill>
              </a:rPr>
              <a:t>Mural Project directed by David </a:t>
            </a:r>
            <a:r>
              <a:rPr lang="en-AU" sz="1400" dirty="0" err="1">
                <a:solidFill>
                  <a:schemeClr val="tx1">
                    <a:lumMod val="75000"/>
                  </a:schemeClr>
                </a:solidFill>
              </a:rPr>
              <a:t>Fichter</a:t>
            </a:r>
            <a:r>
              <a:rPr lang="en-AU" sz="1400" dirty="0">
                <a:solidFill>
                  <a:schemeClr val="tx1">
                    <a:lumMod val="75000"/>
                  </a:schemeClr>
                </a:solidFill>
              </a:rPr>
              <a:t> with Somerville High School students, sponsored by the Somerville Arts Council, Somerville MA, USA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86338B-6CB5-4C4A-9DC1-853383EF6083}"/>
              </a:ext>
            </a:extLst>
          </p:cNvPr>
          <p:cNvGrpSpPr/>
          <p:nvPr/>
        </p:nvGrpSpPr>
        <p:grpSpPr>
          <a:xfrm>
            <a:off x="541361" y="2320118"/>
            <a:ext cx="11109278" cy="3852081"/>
            <a:chOff x="541361" y="2320118"/>
            <a:chExt cx="11109278" cy="3852081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418F7FDD-A863-4A2E-888C-6C383E6F22EC}"/>
                </a:ext>
              </a:extLst>
            </p:cNvPr>
            <p:cNvSpPr txBox="1">
              <a:spLocks/>
            </p:cNvSpPr>
            <p:nvPr/>
          </p:nvSpPr>
          <p:spPr>
            <a:xfrm>
              <a:off x="541361" y="2320118"/>
              <a:ext cx="11109278" cy="385208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lvl="1" indent="0">
                <a:lnSpc>
                  <a:spcPct val="110000"/>
                </a:lnSpc>
                <a:buClr>
                  <a:schemeClr val="bg1"/>
                </a:buClr>
                <a:buNone/>
              </a:pPr>
              <a:r>
                <a:rPr lang="en-AU" sz="2500" dirty="0">
                  <a:highlight>
                    <a:srgbClr val="000000"/>
                  </a:highlight>
                </a:rPr>
                <a:t>Integrating and embodying different kinds of knowledge, </a:t>
              </a:r>
              <a:br>
                <a:rPr lang="en-AU" sz="2500" dirty="0">
                  <a:highlight>
                    <a:srgbClr val="000000"/>
                  </a:highlight>
                </a:rPr>
              </a:br>
              <a:r>
                <a:rPr lang="en-AU" sz="2500" dirty="0">
                  <a:highlight>
                    <a:srgbClr val="000000"/>
                  </a:highlight>
                </a:rPr>
                <a:t>values and perspectives.</a:t>
              </a:r>
            </a:p>
            <a:p>
              <a:pPr marL="274320" lvl="1" indent="0">
                <a:lnSpc>
                  <a:spcPct val="110000"/>
                </a:lnSpc>
                <a:buClr>
                  <a:schemeClr val="bg1"/>
                </a:buClr>
                <a:buNone/>
              </a:pPr>
              <a:r>
                <a:rPr lang="en-AU" sz="2500" dirty="0">
                  <a:highlight>
                    <a:srgbClr val="000000"/>
                  </a:highlight>
                </a:rPr>
                <a:t>Communicating and translating complexity.</a:t>
              </a:r>
            </a:p>
            <a:p>
              <a:pPr marL="274320" lvl="1" indent="0">
                <a:lnSpc>
                  <a:spcPct val="110000"/>
                </a:lnSpc>
                <a:buClr>
                  <a:schemeClr val="bg1"/>
                </a:buClr>
                <a:buNone/>
              </a:pPr>
              <a:r>
                <a:rPr lang="en-AU" sz="2500" dirty="0">
                  <a:highlight>
                    <a:srgbClr val="000000"/>
                  </a:highlight>
                </a:rPr>
                <a:t>Fostering social reflexivity, public deliberation and understanding.</a:t>
              </a:r>
            </a:p>
            <a:p>
              <a:pPr marL="274320" lvl="1" indent="0">
                <a:lnSpc>
                  <a:spcPct val="110000"/>
                </a:lnSpc>
                <a:buClr>
                  <a:schemeClr val="bg1"/>
                </a:buClr>
                <a:buNone/>
              </a:pPr>
              <a:r>
                <a:rPr lang="en-AU" sz="2500" dirty="0">
                  <a:highlight>
                    <a:srgbClr val="000000"/>
                  </a:highlight>
                </a:rPr>
                <a:t>Building socio-ecological identities and ecological consciousness.</a:t>
              </a:r>
            </a:p>
            <a:p>
              <a:pPr marL="274320" lvl="1" indent="0">
                <a:lnSpc>
                  <a:spcPct val="110000"/>
                </a:lnSpc>
                <a:buClr>
                  <a:schemeClr val="bg1"/>
                </a:buClr>
                <a:buNone/>
              </a:pPr>
              <a:r>
                <a:rPr lang="en-AU" sz="2500" dirty="0">
                  <a:highlight>
                    <a:srgbClr val="000000"/>
                  </a:highlight>
                </a:rPr>
                <a:t>Fostering engagement and emotional commitment leading to action.</a:t>
              </a:r>
            </a:p>
            <a:p>
              <a:pPr marL="788670" lvl="1" indent="-514350">
                <a:lnSpc>
                  <a:spcPct val="130000"/>
                </a:lnSpc>
                <a:buClr>
                  <a:schemeClr val="bg1"/>
                </a:buClr>
                <a:buFont typeface="+mj-lt"/>
                <a:buAutoNum type="arabicPeriod"/>
              </a:pPr>
              <a:endParaRPr lang="en-AU" sz="2500" dirty="0">
                <a:highlight>
                  <a:srgbClr val="000000"/>
                </a:highlight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FB2A99-1642-4926-95BA-B2B27132ACDF}"/>
                </a:ext>
              </a:extLst>
            </p:cNvPr>
            <p:cNvSpPr txBox="1"/>
            <p:nvPr/>
          </p:nvSpPr>
          <p:spPr>
            <a:xfrm>
              <a:off x="809390" y="5186539"/>
              <a:ext cx="474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highlight>
                    <a:srgbClr val="000000"/>
                  </a:highlight>
                </a:rPr>
                <a:t>(adapted from Heras and </a:t>
              </a:r>
              <a:r>
                <a:rPr lang="en-AU" dirty="0" err="1">
                  <a:highlight>
                    <a:srgbClr val="000000"/>
                  </a:highlight>
                </a:rPr>
                <a:t>Tàbara</a:t>
              </a:r>
              <a:r>
                <a:rPr lang="en-AU" dirty="0">
                  <a:highlight>
                    <a:srgbClr val="000000"/>
                  </a:highlight>
                </a:rPr>
                <a:t>, 2014)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96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1.48148E-6 L 0 -0.3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F8530-0D61-4E0C-915A-C81A742B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highlight>
                  <a:srgbClr val="C0C0C0"/>
                </a:highlight>
              </a:rPr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25B207-9FF4-468E-93A4-0880B386D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950455"/>
            <a:ext cx="10058400" cy="4422913"/>
          </a:xfrm>
        </p:spPr>
        <p:txBody>
          <a:bodyPr>
            <a:normAutofit fontScale="85000" lnSpcReduction="20000"/>
          </a:bodyPr>
          <a:lstStyle/>
          <a:p>
            <a:r>
              <a:rPr lang="en-AU" sz="3200" dirty="0"/>
              <a:t>The arts provide:</a:t>
            </a:r>
          </a:p>
          <a:p>
            <a:pPr lvl="1">
              <a:lnSpc>
                <a:spcPct val="130000"/>
              </a:lnSpc>
            </a:pPr>
            <a:r>
              <a:rPr lang="en-AU" sz="2800" dirty="0"/>
              <a:t>inclusivity through the choice of voice, openness to other knowledge</a:t>
            </a:r>
          </a:p>
          <a:p>
            <a:pPr lvl="1">
              <a:lnSpc>
                <a:spcPct val="130000"/>
              </a:lnSpc>
            </a:pPr>
            <a:r>
              <a:rPr lang="en-AU" sz="2800" dirty="0"/>
              <a:t>processes of enquiry</a:t>
            </a:r>
          </a:p>
          <a:p>
            <a:pPr lvl="1">
              <a:lnSpc>
                <a:spcPct val="130000"/>
              </a:lnSpc>
            </a:pPr>
            <a:r>
              <a:rPr lang="en-AU" sz="2800" dirty="0"/>
              <a:t>a disruption of dominant problem frames </a:t>
            </a:r>
            <a:br>
              <a:rPr lang="en-AU" sz="2800" dirty="0"/>
            </a:br>
            <a:r>
              <a:rPr lang="en-AU" sz="2800" dirty="0"/>
              <a:t>and the path-dependent solutions they commonly generate</a:t>
            </a:r>
          </a:p>
          <a:p>
            <a:pPr lvl="1">
              <a:lnSpc>
                <a:spcPct val="130000"/>
              </a:lnSpc>
            </a:pPr>
            <a:r>
              <a:rPr lang="en-AU" sz="2800" dirty="0"/>
              <a:t>a refocussing of attention towards the </a:t>
            </a:r>
            <a:br>
              <a:rPr lang="en-AU" sz="2800" dirty="0"/>
            </a:br>
            <a:r>
              <a:rPr lang="en-AU" sz="2800" dirty="0"/>
              <a:t>“complex subtleties that matter”</a:t>
            </a:r>
          </a:p>
          <a:p>
            <a:pPr lvl="1">
              <a:lnSpc>
                <a:spcPct val="130000"/>
              </a:lnSpc>
            </a:pPr>
            <a:r>
              <a:rPr lang="en-AU" sz="2800" dirty="0"/>
              <a:t>space to sit with uncertainty, complexity, contradictions, fuzziness – and find new perspectives within that space</a:t>
            </a:r>
          </a:p>
          <a:p>
            <a:pPr lvl="1">
              <a:lnSpc>
                <a:spcPct val="130000"/>
              </a:lnSpc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090199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B41BF-63BD-42AC-AADE-4610703D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highlight>
                  <a:srgbClr val="C0C0C0"/>
                </a:highlight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F27D6-2018-4A98-A67D-516FBCD20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Curtis, D. J., Reid, N., &amp; Reeve, I. (2014). Towards ecological sustainability: observations on the role of the arts. </a:t>
            </a:r>
            <a:r>
              <a:rPr lang="en-US" i="1" dirty="0"/>
              <a:t>S.A.P.I.EN.S., 7</a:t>
            </a:r>
            <a:r>
              <a:rPr lang="en-US" dirty="0"/>
              <a:t>(1), 15pp.</a:t>
            </a:r>
            <a:endParaRPr lang="en-AU" dirty="0"/>
          </a:p>
          <a:p>
            <a:r>
              <a:rPr lang="en-US" dirty="0" err="1"/>
              <a:t>Eernstman</a:t>
            </a:r>
            <a:r>
              <a:rPr lang="en-US" dirty="0"/>
              <a:t>, N., &amp; </a:t>
            </a:r>
            <a:r>
              <a:rPr lang="en-US" dirty="0" err="1"/>
              <a:t>Wals</a:t>
            </a:r>
            <a:r>
              <a:rPr lang="en-US" dirty="0"/>
              <a:t>, A. (2013). Locative Meaning-making: An Arts-based Approach to Learning for Sustainable Development. </a:t>
            </a:r>
            <a:r>
              <a:rPr lang="en-US" i="1" dirty="0"/>
              <a:t>Sustainability, 5</a:t>
            </a:r>
            <a:r>
              <a:rPr lang="en-US" dirty="0"/>
              <a:t>(4), 1645-1660.</a:t>
            </a:r>
            <a:endParaRPr lang="en-AU" dirty="0"/>
          </a:p>
          <a:p>
            <a:r>
              <a:rPr lang="en-US" dirty="0"/>
              <a:t>Heras, M., &amp; </a:t>
            </a:r>
            <a:r>
              <a:rPr lang="en-US" dirty="0" err="1"/>
              <a:t>Tàbara</a:t>
            </a:r>
            <a:r>
              <a:rPr lang="en-US" dirty="0"/>
              <a:t>, J. D. (2014). Let’s play transformations! Performative methods for sustainability. </a:t>
            </a:r>
            <a:r>
              <a:rPr lang="en-US" i="1" dirty="0"/>
              <a:t>Sustainability Science, 9</a:t>
            </a:r>
            <a:r>
              <a:rPr lang="en-US" dirty="0"/>
              <a:t>(3), 379-398.</a:t>
            </a:r>
            <a:endParaRPr lang="en-AU" dirty="0"/>
          </a:p>
          <a:p>
            <a:r>
              <a:rPr lang="en-US" dirty="0"/>
              <a:t>Ingram, M. (2012). Sculpting Solutions: Art–Science Collaborations in Sustainability. </a:t>
            </a:r>
            <a:r>
              <a:rPr lang="en-US" i="1" dirty="0"/>
              <a:t>Environment: Science and Policy for Sustainable Development, 54</a:t>
            </a:r>
            <a:r>
              <a:rPr lang="en-US" dirty="0"/>
              <a:t>(4), 24-34.</a:t>
            </a:r>
            <a:endParaRPr lang="en-AU" dirty="0"/>
          </a:p>
          <a:p>
            <a:r>
              <a:rPr lang="en-US" dirty="0"/>
              <a:t>Song, Y. I. K., &amp; </a:t>
            </a:r>
            <a:r>
              <a:rPr lang="en-US" dirty="0" err="1"/>
              <a:t>Gammel</a:t>
            </a:r>
            <a:r>
              <a:rPr lang="en-US" dirty="0"/>
              <a:t>, J. A. (2011). Ecological mural as community reconnection. </a:t>
            </a:r>
            <a:r>
              <a:rPr lang="en-US" i="1" dirty="0"/>
              <a:t>International Journal of Art &amp; Design Education, 30</a:t>
            </a:r>
            <a:r>
              <a:rPr lang="en-US" dirty="0"/>
              <a:t>(2), 266-278.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4310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ustom 3">
      <a:majorFont>
        <a:latin typeface="Georgia"/>
        <a:ea typeface=""/>
        <a:cs typeface=""/>
      </a:majorFont>
      <a:minorFont>
        <a:latin typeface="Yu Gothic"/>
        <a:ea typeface=""/>
        <a:cs typeface="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3225</TotalTime>
  <Words>492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Yu Gothic</vt:lpstr>
      <vt:lpstr>Yu Gothic Light</vt:lpstr>
      <vt:lpstr>Georgia</vt:lpstr>
      <vt:lpstr>Times New Roman</vt:lpstr>
      <vt:lpstr>Wingdings</vt:lpstr>
      <vt:lpstr>Wingdings 2</vt:lpstr>
      <vt:lpstr>Wood Type</vt:lpstr>
      <vt:lpstr>Cultivating Ecological Ethics Through the Arts</vt:lpstr>
      <vt:lpstr>Contents</vt:lpstr>
      <vt:lpstr>Mystic River Mural</vt:lpstr>
      <vt:lpstr>Why should we involve the arts in earthly engagements?</vt:lpstr>
      <vt:lpstr>PowerPoint Presentation</vt:lpstr>
      <vt:lpstr>PowerPoint Presentation</vt:lpstr>
      <vt:lpstr>PowerPoint Presentation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Cultivating ecological ethics through community, public,  and participatory arts</dc:title>
  <dc:creator>James Lee</dc:creator>
  <cp:lastModifiedBy>James Lee</cp:lastModifiedBy>
  <cp:revision>82</cp:revision>
  <dcterms:created xsi:type="dcterms:W3CDTF">2017-11-11T10:15:14Z</dcterms:created>
  <dcterms:modified xsi:type="dcterms:W3CDTF">2017-11-22T07:57:40Z</dcterms:modified>
</cp:coreProperties>
</file>