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81" d="100"/>
          <a:sy n="81" d="100"/>
        </p:scale>
        <p:origin x="-30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6D5CD2-DC3E-4299-B6D4-1DA324D480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3E17319-DAFE-4DAC-AAA4-795EE02ED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540F855-E090-489E-9823-85D58F7E8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E84A-0A5A-46DE-B5D5-9FE0E8EB71EA}" type="datetimeFigureOut">
              <a:rPr lang="en-AU" smtClean="0"/>
              <a:t>14/12/2017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66007D7-C8A6-46D4-A9D0-3F55ABC46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A99B520-66C6-4941-9CC8-6D9090612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FF52-D390-45EF-97A9-10101B3A6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4214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419445-D2C2-45F9-ADAB-4026AB0A9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6CD53CD-767D-4E59-A0DD-A8EA895F07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1BAB867-6218-4634-B12A-BD73C30D4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E84A-0A5A-46DE-B5D5-9FE0E8EB71EA}" type="datetimeFigureOut">
              <a:rPr lang="en-AU" smtClean="0"/>
              <a:t>14/12/2017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FA047C0-CA36-494B-A0FA-320AE4851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07F2216-A765-48BC-9BBE-33F76555C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FF52-D390-45EF-97A9-10101B3A6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699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5E503F9-2F8A-48CC-9452-EAEF3DB2AB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CAAA072-C70C-4F8D-8BFE-D2B473BB5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17E8540-7C93-4437-B370-5B41EE46B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E84A-0A5A-46DE-B5D5-9FE0E8EB71EA}" type="datetimeFigureOut">
              <a:rPr lang="en-AU" smtClean="0"/>
              <a:t>14/12/2017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E72405E-70B7-4778-B6EF-208DAB4BA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29FC3BA-1061-4F9E-8DC2-D137235BD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FF52-D390-45EF-97A9-10101B3A6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3757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8B2433-AF1A-4DFF-9008-C9A04F47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FFFDDD0-87DD-42A8-98AE-9965F3F5A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FDB01DD-832E-45E3-A665-9E1D2AE0C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E84A-0A5A-46DE-B5D5-9FE0E8EB71EA}" type="datetimeFigureOut">
              <a:rPr lang="en-AU" smtClean="0"/>
              <a:t>14/12/2017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F340B1C-6380-4669-82E6-6A7906334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7CD4CD5-E120-4CD7-B2A3-52B3DC7CE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FF52-D390-45EF-97A9-10101B3A6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899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4F235C-13AB-4E70-AA7D-5090FE665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7581EA6-9A88-4C8B-8835-4E7138158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77C3550-6EF0-4766-878A-7632B4D0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E84A-0A5A-46DE-B5D5-9FE0E8EB71EA}" type="datetimeFigureOut">
              <a:rPr lang="en-AU" smtClean="0"/>
              <a:t>14/12/2017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AB8869A-7BA4-4305-9104-FD9102FC0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86B8E37-6017-4448-920E-2A3F17944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FF52-D390-45EF-97A9-10101B3A6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4361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70BBC8-852F-4F80-AEAB-A90514904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A91DF61-DCF8-4956-B619-D0C8CFA4C7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505BB5F-04E4-4046-B3FA-9380064BE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A352DCE-631B-48B7-88FD-B968CA22C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E84A-0A5A-46DE-B5D5-9FE0E8EB71EA}" type="datetimeFigureOut">
              <a:rPr lang="en-AU" smtClean="0"/>
              <a:t>14/12/2017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B6084C3-9521-4521-BA25-F101358BD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DBCDFDE-374A-4982-AE55-B9F20098A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FF52-D390-45EF-97A9-10101B3A6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6896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9D69BA-FC5E-44B3-86B1-6A3E26BCA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64E87D5-E65B-4290-8EC9-42A5B43EC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81A4926-B0DB-4E0B-9C87-AB0871981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7003DAF-D133-470D-826E-2586F58C8D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D6CFA9C-C867-4702-B8E5-D68272B96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D8419DD-4CA2-4BD7-B156-6C505007B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E84A-0A5A-46DE-B5D5-9FE0E8EB71EA}" type="datetimeFigureOut">
              <a:rPr lang="en-AU" smtClean="0"/>
              <a:t>14/12/2017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5479245-F9B2-4265-A2AC-99B6A3D84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27E74C6-DEE2-45C3-9EC9-7CF33E00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FF52-D390-45EF-97A9-10101B3A6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557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6B3DFE-7289-4155-AE05-AFEF1AAD4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6FBC48E-CD56-470B-8BA5-030309D5A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E84A-0A5A-46DE-B5D5-9FE0E8EB71EA}" type="datetimeFigureOut">
              <a:rPr lang="en-AU" smtClean="0"/>
              <a:t>14/12/2017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933ECF5-35EA-4E71-B0BE-C38BBF094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81CDA70-339F-4CBE-A25E-99EC42C79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FF52-D390-45EF-97A9-10101B3A6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126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FD7C996-1E8D-44EF-B8B0-E7EA30C5C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E84A-0A5A-46DE-B5D5-9FE0E8EB71EA}" type="datetimeFigureOut">
              <a:rPr lang="en-AU" smtClean="0"/>
              <a:t>14/12/2017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C4D3D7C-6A57-4BC9-8360-F698D5F30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3E41A42-C859-4B74-9CEB-B282C11F7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FF52-D390-45EF-97A9-10101B3A6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897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400C9E-ABF8-4AE2-8A43-0AFF51D9A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D9589E5-D155-4484-9658-6BA8A0646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589EFEF-1C6B-4EF9-A9A6-28B885317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724F114-0915-4BA8-889B-D935E465A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E84A-0A5A-46DE-B5D5-9FE0E8EB71EA}" type="datetimeFigureOut">
              <a:rPr lang="en-AU" smtClean="0"/>
              <a:t>14/12/2017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FFBF10A-E5C2-43FE-A304-F135C26BB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B3557C8-E238-4114-BA7A-7FF21071C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FF52-D390-45EF-97A9-10101B3A6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05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9C49E2-EBA0-41E4-8C1E-0E621111F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F1D07C9-6936-438A-B27F-9EA82871E7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AD9B02B-93B9-4741-8A25-0D9B8E830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7B0F92D-BE6D-41F3-9A75-0B7A35D0F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E84A-0A5A-46DE-B5D5-9FE0E8EB71EA}" type="datetimeFigureOut">
              <a:rPr lang="en-AU" smtClean="0"/>
              <a:t>14/12/2017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F7B267F-5C00-4336-9872-95AA22181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B74C6EE-54C2-466B-8F29-90888CDA6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FF52-D390-45EF-97A9-10101B3A6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46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3075541-3B73-4155-B8A4-0B9E470E6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F131958-EF62-465D-9FB7-42B18AE51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F218C1B-42B6-4A98-AE7B-550FC5FFF5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2E84A-0A5A-46DE-B5D5-9FE0E8EB71EA}" type="datetimeFigureOut">
              <a:rPr lang="en-AU" smtClean="0"/>
              <a:t>14/12/2017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56B5F4B-BA81-4251-97E8-65B801646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981A4C6-BABD-4A9D-AC53-0EC098DD7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AFF52-D390-45EF-97A9-10101B3A6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268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A86F8F-8DC2-432D-9737-F2677A9B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Ethics and subjective experience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1449E54-872B-4A7D-81CC-A810BCAAC4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AU" dirty="0"/>
          </a:p>
          <a:p>
            <a:r>
              <a:rPr lang="en-AU" dirty="0"/>
              <a:t>Jonathan Paul Marshal</a:t>
            </a:r>
          </a:p>
          <a:p>
            <a:r>
              <a:rPr lang="en-AU" dirty="0"/>
              <a:t>UTS</a:t>
            </a:r>
          </a:p>
          <a:p>
            <a:r>
              <a:rPr lang="en-AU" dirty="0"/>
              <a:t>jon.marshall@uts.edu.au</a:t>
            </a:r>
          </a:p>
        </p:txBody>
      </p:sp>
    </p:spTree>
    <p:extLst>
      <p:ext uri="{BB962C8B-B14F-4D97-AF65-F5344CB8AC3E}">
        <p14:creationId xmlns:p14="http://schemas.microsoft.com/office/powerpoint/2010/main" val="2046955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0ACE16A-7D71-4B2E-9E86-6C9ED4668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makes subjective experience?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8C6C5B4-8FBD-4506-9DB4-561EFC080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AU" sz="3600" dirty="0"/>
          </a:p>
          <a:p>
            <a:r>
              <a:rPr lang="en-AU" sz="3600" dirty="0" smtClean="0"/>
              <a:t>Both </a:t>
            </a:r>
            <a:r>
              <a:rPr lang="en-AU" sz="3600" dirty="0"/>
              <a:t>o</a:t>
            </a:r>
            <a:r>
              <a:rPr lang="en-AU" sz="3600" dirty="0" smtClean="0"/>
              <a:t>ur </a:t>
            </a:r>
            <a:r>
              <a:rPr lang="en-AU" sz="3600" dirty="0"/>
              <a:t>thinking and </a:t>
            </a:r>
            <a:r>
              <a:rPr lang="en-AU" sz="3600" dirty="0" smtClean="0"/>
              <a:t>unconsciousness</a:t>
            </a:r>
          </a:p>
          <a:p>
            <a:pPr lvl="1"/>
            <a:r>
              <a:rPr lang="en-AU" sz="3200" dirty="0" smtClean="0"/>
              <a:t>Theory dependence of observation</a:t>
            </a:r>
            <a:endParaRPr lang="en-AU" sz="3200" dirty="0"/>
          </a:p>
          <a:p>
            <a:endParaRPr lang="en-AU" sz="3600" dirty="0"/>
          </a:p>
          <a:p>
            <a:r>
              <a:rPr lang="en-AU" sz="3600" dirty="0"/>
              <a:t>Being enmeshed in complex systems</a:t>
            </a:r>
          </a:p>
          <a:p>
            <a:endParaRPr lang="en-AU" sz="3600" dirty="0"/>
          </a:p>
          <a:p>
            <a:r>
              <a:rPr lang="en-AU" sz="3600" dirty="0"/>
              <a:t>Empathy and </a:t>
            </a:r>
            <a:r>
              <a:rPr lang="en-AU" sz="3600" dirty="0" smtClean="0"/>
              <a:t>awareness are important to ethics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281909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EA2CAC-9C56-4814-85EE-8F702CB76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Thinking directs perception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798EF3D-B2E4-4F38-96B7-1EC175AD4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AU" sz="3600" dirty="0"/>
              <a:t>Thinking, emotions, and habit (‘</a:t>
            </a:r>
            <a:r>
              <a:rPr lang="en-AU" sz="3600" dirty="0" err="1"/>
              <a:t>Themha</a:t>
            </a:r>
            <a:r>
              <a:rPr lang="en-AU" sz="3600" dirty="0"/>
              <a:t>’) are </a:t>
            </a:r>
            <a:r>
              <a:rPr lang="en-AU" sz="3600" dirty="0" smtClean="0"/>
              <a:t>interconnected, </a:t>
            </a:r>
          </a:p>
          <a:p>
            <a:pPr lvl="1"/>
            <a:r>
              <a:rPr lang="en-AU" sz="3200" dirty="0"/>
              <a:t>F</a:t>
            </a:r>
            <a:r>
              <a:rPr lang="en-AU" sz="3200" dirty="0" smtClean="0"/>
              <a:t>orming egos </a:t>
            </a:r>
            <a:r>
              <a:rPr lang="en-AU" sz="3200" dirty="0"/>
              <a:t>(most thoughts are repetitious</a:t>
            </a:r>
            <a:r>
              <a:rPr lang="en-AU" sz="3200" dirty="0" smtClean="0"/>
              <a:t>)</a:t>
            </a:r>
          </a:p>
          <a:p>
            <a:pPr lvl="1"/>
            <a:r>
              <a:rPr lang="en-AU" sz="3200" dirty="0" smtClean="0"/>
              <a:t>What depth </a:t>
            </a:r>
            <a:r>
              <a:rPr lang="en-AU" sz="3200" dirty="0" err="1" smtClean="0"/>
              <a:t>psychs</a:t>
            </a:r>
            <a:r>
              <a:rPr lang="en-AU" sz="3200" dirty="0" smtClean="0"/>
              <a:t> call ‘complexes’ but I’ll call configurations</a:t>
            </a:r>
            <a:endParaRPr lang="en-AU" sz="3200" dirty="0"/>
          </a:p>
          <a:p>
            <a:endParaRPr lang="en-AU" dirty="0"/>
          </a:p>
          <a:p>
            <a:r>
              <a:rPr lang="en-AU" sz="3600" dirty="0" smtClean="0"/>
              <a:t>This is not </a:t>
            </a:r>
            <a:r>
              <a:rPr lang="en-AU" sz="3600" dirty="0"/>
              <a:t>positive </a:t>
            </a:r>
            <a:r>
              <a:rPr lang="en-AU" sz="3600" dirty="0" smtClean="0"/>
              <a:t>thinking, which involves supressing reality and awareness</a:t>
            </a:r>
            <a:endParaRPr lang="en-AU" sz="3200" dirty="0"/>
          </a:p>
          <a:p>
            <a:pPr lvl="1"/>
            <a:r>
              <a:rPr lang="en-AU" sz="3200" dirty="0"/>
              <a:t>Suffering is real</a:t>
            </a:r>
          </a:p>
          <a:p>
            <a:endParaRPr lang="en-AU" sz="3600" dirty="0"/>
          </a:p>
          <a:p>
            <a:r>
              <a:rPr lang="en-AU" sz="3600" dirty="0" smtClean="0"/>
              <a:t>It involves </a:t>
            </a:r>
            <a:r>
              <a:rPr lang="en-AU" sz="3600" dirty="0"/>
              <a:t>the awareness that thought and theory influences what we perceive, in complex </a:t>
            </a:r>
            <a:r>
              <a:rPr lang="en-AU" sz="3600" dirty="0" smtClean="0"/>
              <a:t>&amp; unfathomable </a:t>
            </a:r>
            <a:r>
              <a:rPr lang="en-AU" sz="3600" dirty="0"/>
              <a:t>situations</a:t>
            </a:r>
          </a:p>
        </p:txBody>
      </p:sp>
    </p:spTree>
    <p:extLst>
      <p:ext uri="{BB962C8B-B14F-4D97-AF65-F5344CB8AC3E}">
        <p14:creationId xmlns:p14="http://schemas.microsoft.com/office/powerpoint/2010/main" val="1531718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D1F4C8-FB72-4E68-8E5E-A0A64EFCC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Complexity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3E77FD-4381-43F9-86D5-314F6DB70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sz="3200" dirty="0"/>
              <a:t>All living systems are complex systems</a:t>
            </a:r>
          </a:p>
          <a:p>
            <a:endParaRPr lang="en-AU" sz="3200" dirty="0"/>
          </a:p>
          <a:p>
            <a:r>
              <a:rPr lang="en-AU" sz="3200" dirty="0"/>
              <a:t>No easy </a:t>
            </a:r>
            <a:r>
              <a:rPr lang="en-AU" sz="3200" dirty="0" smtClean="0"/>
              <a:t>harmony in such systems</a:t>
            </a:r>
            <a:endParaRPr lang="en-AU" sz="3200" dirty="0"/>
          </a:p>
          <a:p>
            <a:endParaRPr lang="en-AU" sz="3200" dirty="0"/>
          </a:p>
          <a:p>
            <a:r>
              <a:rPr lang="en-AU" sz="3200" dirty="0"/>
              <a:t>We cannot understand the system completely</a:t>
            </a:r>
          </a:p>
          <a:p>
            <a:endParaRPr lang="en-AU" sz="3200" dirty="0"/>
          </a:p>
          <a:p>
            <a:r>
              <a:rPr lang="en-AU" sz="3200" dirty="0" smtClean="0"/>
              <a:t>It is in </a:t>
            </a:r>
            <a:r>
              <a:rPr lang="en-AU" sz="3200" dirty="0"/>
              <a:t>constant flux</a:t>
            </a:r>
          </a:p>
          <a:p>
            <a:endParaRPr lang="en-AU" sz="3200" dirty="0"/>
          </a:p>
          <a:p>
            <a:r>
              <a:rPr lang="en-AU" sz="3200" dirty="0"/>
              <a:t>All  organisms are permeated by complex systems</a:t>
            </a:r>
          </a:p>
        </p:txBody>
      </p:sp>
    </p:spTree>
    <p:extLst>
      <p:ext uri="{BB962C8B-B14F-4D97-AF65-F5344CB8AC3E}">
        <p14:creationId xmlns:p14="http://schemas.microsoft.com/office/powerpoint/2010/main" val="2057760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6EE0632-A098-4DF6-8B74-9FF2E6A1D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Complexity challenges </a:t>
            </a:r>
            <a:r>
              <a:rPr lang="en-AU" dirty="0" smtClean="0"/>
              <a:t>old myths </a:t>
            </a:r>
            <a:r>
              <a:rPr lang="en-AU" dirty="0"/>
              <a:t>of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D270F2A-C608-4771-A892-4E36673D9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AU" dirty="0"/>
          </a:p>
          <a:p>
            <a:r>
              <a:rPr lang="en-AU" sz="3600" dirty="0"/>
              <a:t>The world is messy</a:t>
            </a:r>
          </a:p>
          <a:p>
            <a:endParaRPr lang="en-AU" sz="3600" dirty="0"/>
          </a:p>
          <a:p>
            <a:r>
              <a:rPr lang="en-AU" sz="3600" dirty="0"/>
              <a:t>Things are not separate</a:t>
            </a:r>
          </a:p>
          <a:p>
            <a:endParaRPr lang="en-AU" sz="3600" dirty="0"/>
          </a:p>
          <a:p>
            <a:r>
              <a:rPr lang="en-AU" sz="3600" dirty="0"/>
              <a:t>Nature is surprising </a:t>
            </a:r>
            <a:endParaRPr lang="en-AU" sz="3600" dirty="0" smtClean="0"/>
          </a:p>
          <a:p>
            <a:endParaRPr lang="en-AU" sz="3600" dirty="0"/>
          </a:p>
          <a:p>
            <a:r>
              <a:rPr lang="en-AU" sz="3600" dirty="0" smtClean="0"/>
              <a:t>Sustainability, or holding to a fixed pattern of extraction, </a:t>
            </a:r>
            <a:r>
              <a:rPr lang="en-AU" sz="3600" dirty="0"/>
              <a:t>is </a:t>
            </a:r>
            <a:r>
              <a:rPr lang="en-AU" sz="3600" dirty="0" smtClean="0"/>
              <a:t>impossible</a:t>
            </a:r>
            <a:endParaRPr lang="en-AU" sz="3600" dirty="0"/>
          </a:p>
          <a:p>
            <a:endParaRPr lang="en-AU" sz="3600" dirty="0"/>
          </a:p>
          <a:p>
            <a:r>
              <a:rPr lang="en-AU" sz="3600" dirty="0"/>
              <a:t>Mess can be good</a:t>
            </a:r>
          </a:p>
        </p:txBody>
      </p:sp>
    </p:spTree>
    <p:extLst>
      <p:ext uri="{BB962C8B-B14F-4D97-AF65-F5344CB8AC3E}">
        <p14:creationId xmlns:p14="http://schemas.microsoft.com/office/powerpoint/2010/main" val="260648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42816B-C77F-470F-9420-9DB8BEF38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Unconsciousness </a:t>
            </a:r>
            <a:r>
              <a:rPr lang="en-AU" dirty="0" smtClean="0"/>
              <a:t>is produced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8D4E76A-10FB-4391-89F3-10C59D70D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AU" dirty="0"/>
          </a:p>
          <a:p>
            <a:r>
              <a:rPr lang="en-AU" sz="4100" dirty="0"/>
              <a:t>Perceptually – </a:t>
            </a:r>
            <a:r>
              <a:rPr lang="en-AU" sz="4100" dirty="0" smtClean="0"/>
              <a:t>through thought (‘</a:t>
            </a:r>
            <a:r>
              <a:rPr lang="en-AU" sz="4400" dirty="0" err="1" smtClean="0"/>
              <a:t>themha</a:t>
            </a:r>
            <a:r>
              <a:rPr lang="en-AU" sz="4400" dirty="0" smtClean="0"/>
              <a:t>’) </a:t>
            </a:r>
            <a:r>
              <a:rPr lang="en-AU" sz="4100" dirty="0" smtClean="0"/>
              <a:t>and </a:t>
            </a:r>
            <a:r>
              <a:rPr lang="en-AU" sz="4100" dirty="0"/>
              <a:t>biology</a:t>
            </a:r>
          </a:p>
          <a:p>
            <a:endParaRPr lang="en-AU" sz="4100" dirty="0"/>
          </a:p>
          <a:p>
            <a:r>
              <a:rPr lang="en-AU" sz="4100" dirty="0" smtClean="0"/>
              <a:t>Functionality – we can’t perceive the background of thought</a:t>
            </a:r>
            <a:endParaRPr lang="en-AU" sz="4100" dirty="0"/>
          </a:p>
          <a:p>
            <a:endParaRPr lang="en-AU" sz="4100" dirty="0"/>
          </a:p>
          <a:p>
            <a:r>
              <a:rPr lang="en-AU" sz="4100" dirty="0" smtClean="0"/>
              <a:t>Socially – suppressing empathy for others, trying to fit in</a:t>
            </a:r>
            <a:endParaRPr lang="en-AU" sz="4100" dirty="0"/>
          </a:p>
          <a:p>
            <a:endParaRPr lang="en-AU" sz="4100" dirty="0"/>
          </a:p>
          <a:p>
            <a:r>
              <a:rPr lang="en-AU" sz="4100" dirty="0" smtClean="0"/>
              <a:t>Bodily – supressing discomfort = suppressing ‘nature’</a:t>
            </a:r>
            <a:endParaRPr lang="en-AU" sz="4100" dirty="0"/>
          </a:p>
          <a:p>
            <a:endParaRPr lang="en-AU" sz="4100" dirty="0"/>
          </a:p>
          <a:p>
            <a:r>
              <a:rPr lang="en-AU" sz="4100" dirty="0"/>
              <a:t>By </a:t>
            </a:r>
            <a:r>
              <a:rPr lang="en-AU" sz="4100" dirty="0" smtClean="0"/>
              <a:t>our preferred orders</a:t>
            </a:r>
            <a:endParaRPr lang="en-AU" sz="4100" dirty="0"/>
          </a:p>
        </p:txBody>
      </p:sp>
    </p:spTree>
    <p:extLst>
      <p:ext uri="{BB962C8B-B14F-4D97-AF65-F5344CB8AC3E}">
        <p14:creationId xmlns:p14="http://schemas.microsoft.com/office/powerpoint/2010/main" val="983315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EF3717-4288-4409-8DF4-CD54D5D0C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Awareness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5C2071C-C36C-4C4C-8CB3-36EDFBB8A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sz="3600" dirty="0"/>
              <a:t>Is greater than we </a:t>
            </a:r>
            <a:r>
              <a:rPr lang="en-AU" sz="3600" dirty="0" smtClean="0"/>
              <a:t>think – we are part of systems, we perceive we receive more perceptual simulation than we notice</a:t>
            </a:r>
            <a:endParaRPr lang="en-AU" sz="3600" dirty="0"/>
          </a:p>
          <a:p>
            <a:endParaRPr lang="en-AU" sz="3600" dirty="0"/>
          </a:p>
          <a:p>
            <a:r>
              <a:rPr lang="en-AU" sz="3600" dirty="0"/>
              <a:t>Have unconscious wisdoms</a:t>
            </a:r>
          </a:p>
          <a:p>
            <a:endParaRPr lang="en-AU" sz="3600" dirty="0"/>
          </a:p>
          <a:p>
            <a:r>
              <a:rPr lang="en-AU" sz="3600" dirty="0"/>
              <a:t>Unconscious empathy</a:t>
            </a:r>
          </a:p>
          <a:p>
            <a:endParaRPr lang="en-AU" sz="3600" dirty="0"/>
          </a:p>
          <a:p>
            <a:r>
              <a:rPr lang="en-AU" sz="3600" dirty="0"/>
              <a:t>Unconscious capacity for harm</a:t>
            </a:r>
          </a:p>
        </p:txBody>
      </p:sp>
    </p:spTree>
    <p:extLst>
      <p:ext uri="{BB962C8B-B14F-4D97-AF65-F5344CB8AC3E}">
        <p14:creationId xmlns:p14="http://schemas.microsoft.com/office/powerpoint/2010/main" val="3378225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50A559-5A48-4318-A5BF-62C74AA5C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Accessing unconsciousness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015E44-0820-46F5-BBB5-C7B986189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sz="3200" dirty="0" smtClean="0"/>
              <a:t>Become aware </a:t>
            </a:r>
            <a:r>
              <a:rPr lang="en-AU" sz="3200" dirty="0"/>
              <a:t>we consciously experience </a:t>
            </a:r>
            <a:r>
              <a:rPr lang="en-AU" sz="3200" dirty="0" smtClean="0"/>
              <a:t>results of ‘thought’</a:t>
            </a:r>
            <a:endParaRPr lang="en-AU" sz="3200" dirty="0"/>
          </a:p>
          <a:p>
            <a:endParaRPr lang="en-AU" sz="3200" dirty="0"/>
          </a:p>
          <a:p>
            <a:r>
              <a:rPr lang="en-AU" sz="3200" dirty="0" smtClean="0"/>
              <a:t>Become aware we </a:t>
            </a:r>
            <a:r>
              <a:rPr lang="en-AU" sz="3200" dirty="0"/>
              <a:t>experience complexity unconsciously</a:t>
            </a:r>
          </a:p>
          <a:p>
            <a:endParaRPr lang="en-AU" sz="3200" dirty="0"/>
          </a:p>
          <a:p>
            <a:r>
              <a:rPr lang="en-AU" sz="3200" dirty="0" smtClean="0"/>
              <a:t>Cultivate feeling </a:t>
            </a:r>
            <a:r>
              <a:rPr lang="en-AU" sz="3200" dirty="0"/>
              <a:t>our bodies, and empathy for others</a:t>
            </a:r>
          </a:p>
          <a:p>
            <a:endParaRPr lang="en-AU" sz="3200" dirty="0"/>
          </a:p>
          <a:p>
            <a:r>
              <a:rPr lang="en-AU" sz="3200" dirty="0" smtClean="0"/>
              <a:t>Recovering experience </a:t>
            </a:r>
            <a:r>
              <a:rPr lang="en-AU" sz="3200" dirty="0"/>
              <a:t>of images, dreams</a:t>
            </a:r>
          </a:p>
          <a:p>
            <a:endParaRPr lang="en-AU" sz="3200" dirty="0"/>
          </a:p>
          <a:p>
            <a:r>
              <a:rPr lang="en-AU" sz="3200" dirty="0"/>
              <a:t>Attention to world, including natural world</a:t>
            </a:r>
          </a:p>
          <a:p>
            <a:pPr lvl="1"/>
            <a:r>
              <a:rPr lang="en-AU" sz="2800" dirty="0" smtClean="0"/>
              <a:t>‘Working with’ gives feedback and feeling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520622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196EEB-DF8F-4732-A74E-DEE474D1C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3B2B8DB-DFFF-4113-AEE3-988D5C781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AU" sz="4000" dirty="0"/>
          </a:p>
          <a:p>
            <a:r>
              <a:rPr lang="en-AU" sz="4000" dirty="0"/>
              <a:t>Thought and attention </a:t>
            </a:r>
            <a:r>
              <a:rPr lang="en-AU" sz="4000" dirty="0" smtClean="0"/>
              <a:t>give awareness</a:t>
            </a:r>
            <a:endParaRPr lang="en-AU" sz="4000" dirty="0"/>
          </a:p>
          <a:p>
            <a:r>
              <a:rPr lang="en-AU" sz="4000" dirty="0" smtClean="0"/>
              <a:t>Complexity</a:t>
            </a:r>
            <a:endParaRPr lang="en-AU" sz="4000" dirty="0"/>
          </a:p>
          <a:p>
            <a:r>
              <a:rPr lang="en-AU" sz="4000" dirty="0"/>
              <a:t>Unconsciousness </a:t>
            </a:r>
          </a:p>
          <a:p>
            <a:r>
              <a:rPr lang="en-AU" sz="4000" dirty="0" smtClean="0"/>
              <a:t>Increasing awareness </a:t>
            </a:r>
            <a:r>
              <a:rPr lang="en-AU" sz="4000" dirty="0"/>
              <a:t>through symbol and </a:t>
            </a:r>
            <a:r>
              <a:rPr lang="en-AU" sz="4000" dirty="0" smtClean="0"/>
              <a:t>attention</a:t>
            </a:r>
          </a:p>
          <a:p>
            <a:r>
              <a:rPr lang="en-AU" sz="4000"/>
              <a:t>Empathy is a form of </a:t>
            </a:r>
            <a:r>
              <a:rPr lang="en-AU" sz="4000" smtClean="0"/>
              <a:t>awareness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95268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312</Words>
  <Application>Microsoft Office PowerPoint</Application>
  <PresentationFormat>Custom</PresentationFormat>
  <Paragraphs>80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Ethics and subjective experience</vt:lpstr>
      <vt:lpstr>What makes subjective experience?</vt:lpstr>
      <vt:lpstr>Thinking directs perception</vt:lpstr>
      <vt:lpstr>Complexity </vt:lpstr>
      <vt:lpstr>Complexity challenges old myths of order</vt:lpstr>
      <vt:lpstr>Unconsciousness is produced</vt:lpstr>
      <vt:lpstr>Awareness </vt:lpstr>
      <vt:lpstr>Accessing unconsciousness</vt:lpstr>
      <vt:lpstr>Summary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and subjective experience</dc:title>
  <dc:creator>jon marshall</dc:creator>
  <cp:lastModifiedBy>Julia</cp:lastModifiedBy>
  <cp:revision>16</cp:revision>
  <dcterms:created xsi:type="dcterms:W3CDTF">2017-11-21T09:26:17Z</dcterms:created>
  <dcterms:modified xsi:type="dcterms:W3CDTF">2017-12-13T22:50:47Z</dcterms:modified>
</cp:coreProperties>
</file>