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5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00" autoAdjust="0"/>
  </p:normalViewPr>
  <p:slideViewPr>
    <p:cSldViewPr>
      <p:cViewPr>
        <p:scale>
          <a:sx n="47" d="100"/>
          <a:sy n="47" d="100"/>
        </p:scale>
        <p:origin x="-73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12/6/2017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12/6/2017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Faith, Ecospirituality and Earth </a:t>
            </a:r>
            <a:r>
              <a:rPr lang="en-US" dirty="0"/>
              <a:t>E</a:t>
            </a:r>
            <a:r>
              <a:rPr lang="en-US" dirty="0" smtClean="0"/>
              <a:t>thics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Linking Values and 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Faith, Ecospirituality and Earth </a:t>
            </a:r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C0ntribution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Clarifying Values</a:t>
            </a:r>
          </a:p>
          <a:p>
            <a:endParaRPr lang="en-US" dirty="0"/>
          </a:p>
          <a:p>
            <a:r>
              <a:rPr lang="en-US" dirty="0" smtClean="0"/>
              <a:t>Motivating for and sustaining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Spirituality is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“A quest to deepen, renew or tap into the </a:t>
            </a:r>
            <a:r>
              <a:rPr lang="en-US" sz="2800" dirty="0"/>
              <a:t>m</a:t>
            </a:r>
            <a:r>
              <a:rPr lang="en-US" sz="2800" dirty="0" smtClean="0"/>
              <a:t>ost profound </a:t>
            </a:r>
          </a:p>
          <a:p>
            <a:pPr marL="0" indent="0" algn="just">
              <a:buNone/>
            </a:pPr>
            <a:r>
              <a:rPr lang="en-US" sz="2800" dirty="0" smtClean="0"/>
              <a:t>insights of traditional religions, as well as a word that</a:t>
            </a:r>
          </a:p>
          <a:p>
            <a:pPr marL="0" indent="0" algn="just">
              <a:buNone/>
            </a:pPr>
            <a:r>
              <a:rPr lang="en-US" sz="2800" dirty="0" smtClean="0"/>
              <a:t> consecrates otherwise secular </a:t>
            </a:r>
            <a:r>
              <a:rPr lang="en-US" sz="2800" dirty="0" err="1" smtClean="0"/>
              <a:t>endeavours</a:t>
            </a:r>
            <a:r>
              <a:rPr lang="en-US" sz="2800" dirty="0" smtClean="0"/>
              <a:t> such as</a:t>
            </a:r>
          </a:p>
          <a:p>
            <a:pPr marL="0" indent="0" algn="just">
              <a:buNone/>
            </a:pPr>
            <a:r>
              <a:rPr lang="en-US" sz="2800" dirty="0" smtClean="0"/>
              <a:t> psychotherapy, political and environmental activism, and </a:t>
            </a:r>
          </a:p>
          <a:p>
            <a:pPr marL="0" indent="0" algn="just">
              <a:buNone/>
            </a:pPr>
            <a:r>
              <a:rPr lang="en-US" sz="2800" dirty="0" smtClean="0"/>
              <a:t>one’s lifestyle and vocational choices.”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1600" dirty="0" smtClean="0"/>
              <a:t>Source: </a:t>
            </a:r>
            <a:r>
              <a:rPr lang="en-AU" sz="1600" dirty="0" err="1"/>
              <a:t>Bron</a:t>
            </a:r>
            <a:r>
              <a:rPr lang="en-AU" sz="1600" dirty="0"/>
              <a:t> Taylor, </a:t>
            </a:r>
            <a:r>
              <a:rPr lang="en-AU" sz="1600" i="1" dirty="0"/>
              <a:t>Dark Green Religion, Nature Spirituality and the Planetary Future </a:t>
            </a:r>
            <a:r>
              <a:rPr lang="en-AU" sz="1600" dirty="0"/>
              <a:t>(Berkeley: University of California Press, 2010),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4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Ecospirituality –a spectrum of approaches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Gaians- Earth has the properties of a living organism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Sacred Earth- experiences of Earth as inspiring awe and wonder  and grounding ethical behavior; non-theist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Pantheists- Earth is identical with God or the gods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Earth-</a:t>
            </a:r>
            <a:r>
              <a:rPr lang="en-US" sz="2800" dirty="0" err="1" smtClean="0"/>
              <a:t>Honouring</a:t>
            </a:r>
            <a:r>
              <a:rPr lang="en-US" sz="2800" dirty="0" smtClean="0"/>
              <a:t> faith- God is in nature but not contained by it; </a:t>
            </a:r>
            <a:r>
              <a:rPr lang="en-US" sz="2800" dirty="0" err="1"/>
              <a:t>p</a:t>
            </a:r>
            <a:r>
              <a:rPr lang="en-US" sz="2800" dirty="0" err="1" smtClean="0"/>
              <a:t>anentheist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2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Clarifying Values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905000"/>
            <a:ext cx="10044607" cy="42672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Human imprint on the global environment now rivals some of the great forces of nature (Hamilton)</a:t>
            </a:r>
          </a:p>
          <a:p>
            <a:r>
              <a:rPr lang="en-AU" dirty="0" smtClean="0"/>
              <a:t>Recognise that humans have power to disturb the whole </a:t>
            </a:r>
            <a:r>
              <a:rPr lang="en-AU" dirty="0"/>
              <a:t>E</a:t>
            </a:r>
            <a:r>
              <a:rPr lang="en-AU" dirty="0" smtClean="0"/>
              <a:t>arth system (Hamilton)</a:t>
            </a:r>
          </a:p>
          <a:p>
            <a:r>
              <a:rPr lang="en-AU" dirty="0" smtClean="0"/>
              <a:t>Shift </a:t>
            </a:r>
            <a:r>
              <a:rPr lang="en-AU" dirty="0"/>
              <a:t>from the encapsulated human self and human society to the ecosphere as </a:t>
            </a:r>
            <a:r>
              <a:rPr lang="en-AU" dirty="0" smtClean="0"/>
              <a:t>centre, </a:t>
            </a:r>
            <a:r>
              <a:rPr lang="en-AU" dirty="0"/>
              <a:t>boundary, and </a:t>
            </a:r>
            <a:r>
              <a:rPr lang="en-AU" dirty="0" smtClean="0"/>
              <a:t>subject (Rasmussen)</a:t>
            </a:r>
          </a:p>
          <a:p>
            <a:r>
              <a:rPr lang="en-AU" dirty="0" smtClean="0"/>
              <a:t>The finite contains the infinite (</a:t>
            </a:r>
            <a:r>
              <a:rPr lang="en-AU" dirty="0" err="1" smtClean="0"/>
              <a:t>Rasmusssen</a:t>
            </a:r>
            <a:r>
              <a:rPr lang="en-AU" dirty="0" smtClean="0"/>
              <a:t> drawing on Luther)</a:t>
            </a:r>
            <a:endParaRPr lang="en-AU" dirty="0"/>
          </a:p>
          <a:p>
            <a:r>
              <a:rPr lang="en-AU" dirty="0" smtClean="0"/>
              <a:t> Humans are within the </a:t>
            </a:r>
            <a:r>
              <a:rPr lang="en-AU" dirty="0"/>
              <a:t>E</a:t>
            </a:r>
            <a:r>
              <a:rPr lang="en-AU" dirty="0" smtClean="0"/>
              <a:t>arth community (Pope Francis)</a:t>
            </a:r>
          </a:p>
          <a:p>
            <a:r>
              <a:rPr lang="en-AU" dirty="0" smtClean="0"/>
              <a:t>Responsibility for the environment is integral to the Christian vocation  (Pope Francis)</a:t>
            </a:r>
          </a:p>
          <a:p>
            <a:r>
              <a:rPr lang="en-AU" dirty="0" smtClean="0"/>
              <a:t>Abuse of the environment is a sin (Pope </a:t>
            </a:r>
            <a:r>
              <a:rPr lang="en-AU" dirty="0"/>
              <a:t>F</a:t>
            </a:r>
            <a:r>
              <a:rPr lang="en-AU" dirty="0" smtClean="0"/>
              <a:t>rancis)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3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Ecological Conversion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16832"/>
            <a:ext cx="9144000" cy="426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AU" sz="3600" dirty="0" smtClean="0"/>
          </a:p>
          <a:p>
            <a:pPr marL="0" indent="0" algn="just">
              <a:buNone/>
            </a:pPr>
            <a:endParaRPr lang="en-AU" sz="3600" dirty="0"/>
          </a:p>
          <a:p>
            <a:pPr marL="0" indent="0" algn="just">
              <a:buNone/>
            </a:pPr>
            <a:r>
              <a:rPr lang="en-AU" sz="3800" dirty="0" smtClean="0"/>
              <a:t>“Falling in love with Earth as an inherently valuable, living </a:t>
            </a:r>
          </a:p>
          <a:p>
            <a:pPr marL="0" indent="0" algn="just">
              <a:buNone/>
            </a:pPr>
            <a:r>
              <a:rPr lang="en-AU" sz="3800" dirty="0" smtClean="0"/>
              <a:t> community in which we participate, and bending every effort to be</a:t>
            </a:r>
          </a:p>
          <a:p>
            <a:pPr marL="0" indent="0" algn="just">
              <a:buNone/>
            </a:pPr>
            <a:r>
              <a:rPr lang="en-AU" sz="3800" dirty="0" smtClean="0"/>
              <a:t> creatively faithful to its well-being, in  tune with the living God who</a:t>
            </a:r>
          </a:p>
          <a:p>
            <a:pPr marL="0" indent="0" algn="just">
              <a:buNone/>
            </a:pPr>
            <a:r>
              <a:rPr lang="en-AU" sz="3800" dirty="0" smtClean="0"/>
              <a:t> brought it into being, and cherishes it with unconditional love”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2500" dirty="0" smtClean="0"/>
              <a:t>Source: Elizabeth A Johnson,  </a:t>
            </a:r>
            <a:r>
              <a:rPr lang="en-AU" sz="2500" i="1" dirty="0" smtClean="0"/>
              <a:t>Ask the Beasts: Darwin and the God of Love (London, Bloomsbury Press, 2014)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11217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116632"/>
            <a:ext cx="9144000" cy="1144556"/>
          </a:xfrm>
        </p:spPr>
        <p:txBody>
          <a:bodyPr/>
          <a:lstStyle/>
          <a:p>
            <a:r>
              <a:rPr lang="en-AU" dirty="0"/>
              <a:t>M</a:t>
            </a:r>
            <a:r>
              <a:rPr lang="en-AU" dirty="0" smtClean="0"/>
              <a:t>otivating </a:t>
            </a:r>
            <a:r>
              <a:rPr lang="en-AU" dirty="0"/>
              <a:t>for and </a:t>
            </a:r>
            <a:r>
              <a:rPr lang="en-AU" dirty="0" smtClean="0"/>
              <a:t>Sustaining </a:t>
            </a:r>
            <a:r>
              <a:rPr lang="en-AU" dirty="0"/>
              <a:t>A</a:t>
            </a:r>
            <a:r>
              <a:rPr lang="en-AU" dirty="0" smtClean="0"/>
              <a:t>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 Embrace a vision of a dynamic universe, within which all is interconnected yet distinct;</a:t>
            </a:r>
          </a:p>
          <a:p>
            <a:r>
              <a:rPr lang="en-AU" dirty="0"/>
              <a:t>2 Cultivate an open, attentive and receptive attitude in order to enter into transformative, mystical encounters; </a:t>
            </a:r>
          </a:p>
          <a:p>
            <a:r>
              <a:rPr lang="en-AU" dirty="0"/>
              <a:t>3 Acknowledge Earth and cosmos as the dwelling place of God;</a:t>
            </a:r>
          </a:p>
          <a:p>
            <a:r>
              <a:rPr lang="en-AU" dirty="0"/>
              <a:t>4 Acknowledge that in Jesus Christ the God of love embraces the cosmos in healing solidarity;</a:t>
            </a:r>
          </a:p>
          <a:p>
            <a:r>
              <a:rPr lang="en-AU" dirty="0"/>
              <a:t>5 Live in right relations within the community of creation.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4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Faith, Ecospirituality and Earth </a:t>
            </a:r>
            <a:r>
              <a:rPr lang="en-US" dirty="0"/>
              <a:t>E</a:t>
            </a:r>
            <a:r>
              <a:rPr lang="en-US" dirty="0" smtClean="0"/>
              <a:t>thics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Linking Values and 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59</TotalTime>
  <Words>423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Earthtones 16x9</vt:lpstr>
      <vt:lpstr>Faith, Ecospirituality and Earth Ethics</vt:lpstr>
      <vt:lpstr>Faith, Ecospirituality and Earth Ethics</vt:lpstr>
      <vt:lpstr>Spirituality is</vt:lpstr>
      <vt:lpstr>Ecospirituality –a spectrum of approaches</vt:lpstr>
      <vt:lpstr>Clarifying Values</vt:lpstr>
      <vt:lpstr>Ecological Conversion</vt:lpstr>
      <vt:lpstr>Motivating for and Sustaining Action</vt:lpstr>
      <vt:lpstr>Faith, Ecospirituality and Earth Ethics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Faith, Ecospirituality and Earth Ethics</dc:title>
  <dc:creator>Mary Tinney</dc:creator>
  <cp:lastModifiedBy>Julia</cp:lastModifiedBy>
  <cp:revision>9</cp:revision>
  <dcterms:created xsi:type="dcterms:W3CDTF">2017-11-14T06:17:24Z</dcterms:created>
  <dcterms:modified xsi:type="dcterms:W3CDTF">2017-12-05T22:20:26Z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