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3"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47" d="100"/>
          <a:sy n="47" d="100"/>
        </p:scale>
        <p:origin x="-714" y="1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6DABCE7-9412-4617-BE6F-C033259ADCBD}" type="datetimeFigureOut">
              <a:rPr lang="en-AU" smtClean="0"/>
              <a:t>8/12/2017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210D447-FF1B-44EA-915E-91DF46FFDC36}" type="slidenum">
              <a:rPr lang="en-AU" smtClean="0"/>
              <a:t>‹#›</a:t>
            </a:fld>
            <a:endParaRPr lang="en-AU"/>
          </a:p>
        </p:txBody>
      </p:sp>
    </p:spTree>
    <p:extLst>
      <p:ext uri="{BB962C8B-B14F-4D97-AF65-F5344CB8AC3E}">
        <p14:creationId xmlns:p14="http://schemas.microsoft.com/office/powerpoint/2010/main" val="39263310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DABCE7-9412-4617-BE6F-C033259ADCBD}" type="datetimeFigureOut">
              <a:rPr lang="en-AU" smtClean="0"/>
              <a:t>8/12/2017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210D447-FF1B-44EA-915E-91DF46FFDC36}" type="slidenum">
              <a:rPr lang="en-AU" smtClean="0"/>
              <a:t>‹#›</a:t>
            </a:fld>
            <a:endParaRPr lang="en-AU"/>
          </a:p>
        </p:txBody>
      </p:sp>
    </p:spTree>
    <p:extLst>
      <p:ext uri="{BB962C8B-B14F-4D97-AF65-F5344CB8AC3E}">
        <p14:creationId xmlns:p14="http://schemas.microsoft.com/office/powerpoint/2010/main" val="6524879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DABCE7-9412-4617-BE6F-C033259ADCBD}" type="datetimeFigureOut">
              <a:rPr lang="en-AU" smtClean="0"/>
              <a:t>8/12/2017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210D447-FF1B-44EA-915E-91DF46FFDC36}" type="slidenum">
              <a:rPr lang="en-AU" smtClean="0"/>
              <a:t>‹#›</a:t>
            </a:fld>
            <a:endParaRPr lang="en-AU"/>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18645397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DABCE7-9412-4617-BE6F-C033259ADCBD}" type="datetimeFigureOut">
              <a:rPr lang="en-AU" smtClean="0"/>
              <a:t>8/12/2017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210D447-FF1B-44EA-915E-91DF46FFDC36}" type="slidenum">
              <a:rPr lang="en-AU" smtClean="0"/>
              <a:t>‹#›</a:t>
            </a:fld>
            <a:endParaRPr lang="en-AU"/>
          </a:p>
        </p:txBody>
      </p:sp>
    </p:spTree>
    <p:extLst>
      <p:ext uri="{BB962C8B-B14F-4D97-AF65-F5344CB8AC3E}">
        <p14:creationId xmlns:p14="http://schemas.microsoft.com/office/powerpoint/2010/main" val="32848084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DABCE7-9412-4617-BE6F-C033259ADCBD}" type="datetimeFigureOut">
              <a:rPr lang="en-AU" smtClean="0"/>
              <a:t>8/12/2017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210D447-FF1B-44EA-915E-91DF46FFDC36}" type="slidenum">
              <a:rPr lang="en-AU" smtClean="0"/>
              <a:t>‹#›</a:t>
            </a:fld>
            <a:endParaRPr lang="en-AU"/>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6064086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DABCE7-9412-4617-BE6F-C033259ADCBD}" type="datetimeFigureOut">
              <a:rPr lang="en-AU" smtClean="0"/>
              <a:t>8/12/2017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210D447-FF1B-44EA-915E-91DF46FFDC36}" type="slidenum">
              <a:rPr lang="en-AU" smtClean="0"/>
              <a:t>‹#›</a:t>
            </a:fld>
            <a:endParaRPr lang="en-AU"/>
          </a:p>
        </p:txBody>
      </p:sp>
    </p:spTree>
    <p:extLst>
      <p:ext uri="{BB962C8B-B14F-4D97-AF65-F5344CB8AC3E}">
        <p14:creationId xmlns:p14="http://schemas.microsoft.com/office/powerpoint/2010/main" val="35716207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6DABCE7-9412-4617-BE6F-C033259ADCBD}" type="datetimeFigureOut">
              <a:rPr lang="en-AU" smtClean="0"/>
              <a:t>8/12/2017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210D447-FF1B-44EA-915E-91DF46FFDC36}" type="slidenum">
              <a:rPr lang="en-AU" smtClean="0"/>
              <a:t>‹#›</a:t>
            </a:fld>
            <a:endParaRPr lang="en-AU"/>
          </a:p>
        </p:txBody>
      </p:sp>
    </p:spTree>
    <p:extLst>
      <p:ext uri="{BB962C8B-B14F-4D97-AF65-F5344CB8AC3E}">
        <p14:creationId xmlns:p14="http://schemas.microsoft.com/office/powerpoint/2010/main" val="283737864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6DABCE7-9412-4617-BE6F-C033259ADCBD}" type="datetimeFigureOut">
              <a:rPr lang="en-AU" smtClean="0"/>
              <a:t>8/12/2017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210D447-FF1B-44EA-915E-91DF46FFDC36}" type="slidenum">
              <a:rPr lang="en-AU" smtClean="0"/>
              <a:t>‹#›</a:t>
            </a:fld>
            <a:endParaRPr lang="en-AU"/>
          </a:p>
        </p:txBody>
      </p:sp>
    </p:spTree>
    <p:extLst>
      <p:ext uri="{BB962C8B-B14F-4D97-AF65-F5344CB8AC3E}">
        <p14:creationId xmlns:p14="http://schemas.microsoft.com/office/powerpoint/2010/main" val="1280224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6DABCE7-9412-4617-BE6F-C033259ADCBD}" type="datetimeFigureOut">
              <a:rPr lang="en-AU" smtClean="0"/>
              <a:t>8/12/2017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210D447-FF1B-44EA-915E-91DF46FFDC36}" type="slidenum">
              <a:rPr lang="en-AU" smtClean="0"/>
              <a:t>‹#›</a:t>
            </a:fld>
            <a:endParaRPr lang="en-AU"/>
          </a:p>
        </p:txBody>
      </p:sp>
    </p:spTree>
    <p:extLst>
      <p:ext uri="{BB962C8B-B14F-4D97-AF65-F5344CB8AC3E}">
        <p14:creationId xmlns:p14="http://schemas.microsoft.com/office/powerpoint/2010/main" val="2398618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DABCE7-9412-4617-BE6F-C033259ADCBD}" type="datetimeFigureOut">
              <a:rPr lang="en-AU" smtClean="0"/>
              <a:t>8/12/2017</a:t>
            </a:fld>
            <a:endParaRPr lang="en-AU"/>
          </a:p>
        </p:txBody>
      </p:sp>
      <p:sp>
        <p:nvSpPr>
          <p:cNvPr id="5" name="Footer Placeholder 4"/>
          <p:cNvSpPr>
            <a:spLocks noGrp="1"/>
          </p:cNvSpPr>
          <p:nvPr>
            <p:ph type="ftr" sz="quarter" idx="11"/>
          </p:nvPr>
        </p:nvSpPr>
        <p:spPr/>
        <p:txBody>
          <a:bodyPr/>
          <a:lstStyle/>
          <a:p>
            <a:endParaRPr lang="en-AU"/>
          </a:p>
        </p:txBody>
      </p:sp>
      <p:sp>
        <p:nvSpPr>
          <p:cNvPr id="6" name="Slide Number Placeholder 5"/>
          <p:cNvSpPr>
            <a:spLocks noGrp="1"/>
          </p:cNvSpPr>
          <p:nvPr>
            <p:ph type="sldNum" sz="quarter" idx="12"/>
          </p:nvPr>
        </p:nvSpPr>
        <p:spPr/>
        <p:txBody>
          <a:bodyPr/>
          <a:lstStyle/>
          <a:p>
            <a:fld id="{8210D447-FF1B-44EA-915E-91DF46FFDC36}" type="slidenum">
              <a:rPr lang="en-AU" smtClean="0"/>
              <a:t>‹#›</a:t>
            </a:fld>
            <a:endParaRPr lang="en-AU"/>
          </a:p>
        </p:txBody>
      </p:sp>
    </p:spTree>
    <p:extLst>
      <p:ext uri="{BB962C8B-B14F-4D97-AF65-F5344CB8AC3E}">
        <p14:creationId xmlns:p14="http://schemas.microsoft.com/office/powerpoint/2010/main" val="315975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6DABCE7-9412-4617-BE6F-C033259ADCBD}" type="datetimeFigureOut">
              <a:rPr lang="en-AU" smtClean="0"/>
              <a:t>8/12/2017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210D447-FF1B-44EA-915E-91DF46FFDC36}" type="slidenum">
              <a:rPr lang="en-AU" smtClean="0"/>
              <a:t>‹#›</a:t>
            </a:fld>
            <a:endParaRPr lang="en-AU"/>
          </a:p>
        </p:txBody>
      </p:sp>
    </p:spTree>
    <p:extLst>
      <p:ext uri="{BB962C8B-B14F-4D97-AF65-F5344CB8AC3E}">
        <p14:creationId xmlns:p14="http://schemas.microsoft.com/office/powerpoint/2010/main" val="10429287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6DABCE7-9412-4617-BE6F-C033259ADCBD}" type="datetimeFigureOut">
              <a:rPr lang="en-AU" smtClean="0"/>
              <a:t>8/12/2017</a:t>
            </a:fld>
            <a:endParaRPr lang="en-AU"/>
          </a:p>
        </p:txBody>
      </p:sp>
      <p:sp>
        <p:nvSpPr>
          <p:cNvPr id="8" name="Footer Placeholder 7"/>
          <p:cNvSpPr>
            <a:spLocks noGrp="1"/>
          </p:cNvSpPr>
          <p:nvPr>
            <p:ph type="ftr" sz="quarter" idx="11"/>
          </p:nvPr>
        </p:nvSpPr>
        <p:spPr/>
        <p:txBody>
          <a:bodyPr/>
          <a:lstStyle/>
          <a:p>
            <a:endParaRPr lang="en-AU"/>
          </a:p>
        </p:txBody>
      </p:sp>
      <p:sp>
        <p:nvSpPr>
          <p:cNvPr id="9" name="Slide Number Placeholder 8"/>
          <p:cNvSpPr>
            <a:spLocks noGrp="1"/>
          </p:cNvSpPr>
          <p:nvPr>
            <p:ph type="sldNum" sz="quarter" idx="12"/>
          </p:nvPr>
        </p:nvSpPr>
        <p:spPr/>
        <p:txBody>
          <a:bodyPr/>
          <a:lstStyle/>
          <a:p>
            <a:fld id="{8210D447-FF1B-44EA-915E-91DF46FFDC36}" type="slidenum">
              <a:rPr lang="en-AU" smtClean="0"/>
              <a:t>‹#›</a:t>
            </a:fld>
            <a:endParaRPr lang="en-AU"/>
          </a:p>
        </p:txBody>
      </p:sp>
    </p:spTree>
    <p:extLst>
      <p:ext uri="{BB962C8B-B14F-4D97-AF65-F5344CB8AC3E}">
        <p14:creationId xmlns:p14="http://schemas.microsoft.com/office/powerpoint/2010/main" val="7441371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6DABCE7-9412-4617-BE6F-C033259ADCBD}" type="datetimeFigureOut">
              <a:rPr lang="en-AU" smtClean="0"/>
              <a:t>8/12/2017</a:t>
            </a:fld>
            <a:endParaRPr lang="en-AU"/>
          </a:p>
        </p:txBody>
      </p:sp>
      <p:sp>
        <p:nvSpPr>
          <p:cNvPr id="4" name="Footer Placeholder 3"/>
          <p:cNvSpPr>
            <a:spLocks noGrp="1"/>
          </p:cNvSpPr>
          <p:nvPr>
            <p:ph type="ftr" sz="quarter" idx="11"/>
          </p:nvPr>
        </p:nvSpPr>
        <p:spPr/>
        <p:txBody>
          <a:bodyPr/>
          <a:lstStyle/>
          <a:p>
            <a:endParaRPr lang="en-AU"/>
          </a:p>
        </p:txBody>
      </p:sp>
      <p:sp>
        <p:nvSpPr>
          <p:cNvPr id="5" name="Slide Number Placeholder 4"/>
          <p:cNvSpPr>
            <a:spLocks noGrp="1"/>
          </p:cNvSpPr>
          <p:nvPr>
            <p:ph type="sldNum" sz="quarter" idx="12"/>
          </p:nvPr>
        </p:nvSpPr>
        <p:spPr/>
        <p:txBody>
          <a:bodyPr/>
          <a:lstStyle/>
          <a:p>
            <a:fld id="{8210D447-FF1B-44EA-915E-91DF46FFDC36}" type="slidenum">
              <a:rPr lang="en-AU" smtClean="0"/>
              <a:t>‹#›</a:t>
            </a:fld>
            <a:endParaRPr lang="en-AU"/>
          </a:p>
        </p:txBody>
      </p:sp>
    </p:spTree>
    <p:extLst>
      <p:ext uri="{BB962C8B-B14F-4D97-AF65-F5344CB8AC3E}">
        <p14:creationId xmlns:p14="http://schemas.microsoft.com/office/powerpoint/2010/main" val="2338358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DABCE7-9412-4617-BE6F-C033259ADCBD}" type="datetimeFigureOut">
              <a:rPr lang="en-AU" smtClean="0"/>
              <a:t>8/12/2017</a:t>
            </a:fld>
            <a:endParaRPr lang="en-AU"/>
          </a:p>
        </p:txBody>
      </p:sp>
      <p:sp>
        <p:nvSpPr>
          <p:cNvPr id="3" name="Footer Placeholder 2"/>
          <p:cNvSpPr>
            <a:spLocks noGrp="1"/>
          </p:cNvSpPr>
          <p:nvPr>
            <p:ph type="ftr" sz="quarter" idx="11"/>
          </p:nvPr>
        </p:nvSpPr>
        <p:spPr/>
        <p:txBody>
          <a:bodyPr/>
          <a:lstStyle/>
          <a:p>
            <a:endParaRPr lang="en-AU"/>
          </a:p>
        </p:txBody>
      </p:sp>
      <p:sp>
        <p:nvSpPr>
          <p:cNvPr id="4" name="Slide Number Placeholder 3"/>
          <p:cNvSpPr>
            <a:spLocks noGrp="1"/>
          </p:cNvSpPr>
          <p:nvPr>
            <p:ph type="sldNum" sz="quarter" idx="12"/>
          </p:nvPr>
        </p:nvSpPr>
        <p:spPr/>
        <p:txBody>
          <a:bodyPr/>
          <a:lstStyle/>
          <a:p>
            <a:fld id="{8210D447-FF1B-44EA-915E-91DF46FFDC36}" type="slidenum">
              <a:rPr lang="en-AU" smtClean="0"/>
              <a:t>‹#›</a:t>
            </a:fld>
            <a:endParaRPr lang="en-AU"/>
          </a:p>
        </p:txBody>
      </p:sp>
    </p:spTree>
    <p:extLst>
      <p:ext uri="{BB962C8B-B14F-4D97-AF65-F5344CB8AC3E}">
        <p14:creationId xmlns:p14="http://schemas.microsoft.com/office/powerpoint/2010/main" val="1964209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DABCE7-9412-4617-BE6F-C033259ADCBD}" type="datetimeFigureOut">
              <a:rPr lang="en-AU" smtClean="0"/>
              <a:t>8/12/2017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210D447-FF1B-44EA-915E-91DF46FFDC36}" type="slidenum">
              <a:rPr lang="en-AU" smtClean="0"/>
              <a:t>‹#›</a:t>
            </a:fld>
            <a:endParaRPr lang="en-AU"/>
          </a:p>
        </p:txBody>
      </p:sp>
    </p:spTree>
    <p:extLst>
      <p:ext uri="{BB962C8B-B14F-4D97-AF65-F5344CB8AC3E}">
        <p14:creationId xmlns:p14="http://schemas.microsoft.com/office/powerpoint/2010/main" val="285142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DABCE7-9412-4617-BE6F-C033259ADCBD}" type="datetimeFigureOut">
              <a:rPr lang="en-AU" smtClean="0"/>
              <a:t>8/12/2017</a:t>
            </a:fld>
            <a:endParaRPr lang="en-AU"/>
          </a:p>
        </p:txBody>
      </p:sp>
      <p:sp>
        <p:nvSpPr>
          <p:cNvPr id="6" name="Footer Placeholder 5"/>
          <p:cNvSpPr>
            <a:spLocks noGrp="1"/>
          </p:cNvSpPr>
          <p:nvPr>
            <p:ph type="ftr" sz="quarter" idx="11"/>
          </p:nvPr>
        </p:nvSpPr>
        <p:spPr/>
        <p:txBody>
          <a:bodyPr/>
          <a:lstStyle/>
          <a:p>
            <a:endParaRPr lang="en-AU"/>
          </a:p>
        </p:txBody>
      </p:sp>
      <p:sp>
        <p:nvSpPr>
          <p:cNvPr id="7" name="Slide Number Placeholder 6"/>
          <p:cNvSpPr>
            <a:spLocks noGrp="1"/>
          </p:cNvSpPr>
          <p:nvPr>
            <p:ph type="sldNum" sz="quarter" idx="12"/>
          </p:nvPr>
        </p:nvSpPr>
        <p:spPr/>
        <p:txBody>
          <a:bodyPr/>
          <a:lstStyle/>
          <a:p>
            <a:fld id="{8210D447-FF1B-44EA-915E-91DF46FFDC36}" type="slidenum">
              <a:rPr lang="en-AU" smtClean="0"/>
              <a:t>‹#›</a:t>
            </a:fld>
            <a:endParaRPr lang="en-AU"/>
          </a:p>
        </p:txBody>
      </p:sp>
    </p:spTree>
    <p:extLst>
      <p:ext uri="{BB962C8B-B14F-4D97-AF65-F5344CB8AC3E}">
        <p14:creationId xmlns:p14="http://schemas.microsoft.com/office/powerpoint/2010/main" val="16021440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6DABCE7-9412-4617-BE6F-C033259ADCBD}" type="datetimeFigureOut">
              <a:rPr lang="en-AU" smtClean="0"/>
              <a:t>8/12/2017</a:t>
            </a:fld>
            <a:endParaRPr lang="en-AU"/>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AU"/>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210D447-FF1B-44EA-915E-91DF46FFDC36}" type="slidenum">
              <a:rPr lang="en-AU" smtClean="0"/>
              <a:t>‹#›</a:t>
            </a:fld>
            <a:endParaRPr lang="en-AU"/>
          </a:p>
        </p:txBody>
      </p:sp>
    </p:spTree>
    <p:extLst>
      <p:ext uri="{BB962C8B-B14F-4D97-AF65-F5344CB8AC3E}">
        <p14:creationId xmlns:p14="http://schemas.microsoft.com/office/powerpoint/2010/main" val="221214775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22852" y="1205948"/>
            <a:ext cx="9435547" cy="1974573"/>
          </a:xfrm>
        </p:spPr>
        <p:txBody>
          <a:bodyPr/>
          <a:lstStyle/>
          <a:p>
            <a:r>
              <a:rPr lang="en-AU" dirty="0" smtClean="0"/>
              <a:t>Building Earth-centred Ethics</a:t>
            </a:r>
            <a:endParaRPr lang="en-AU" dirty="0"/>
          </a:p>
        </p:txBody>
      </p:sp>
      <p:sp>
        <p:nvSpPr>
          <p:cNvPr id="3" name="Subtitle 2"/>
          <p:cNvSpPr>
            <a:spLocks noGrp="1"/>
          </p:cNvSpPr>
          <p:nvPr>
            <p:ph type="subTitle" idx="1"/>
          </p:nvPr>
        </p:nvSpPr>
        <p:spPr>
          <a:xfrm>
            <a:off x="1122754" y="4209859"/>
            <a:ext cx="7981489" cy="1621097"/>
          </a:xfrm>
        </p:spPr>
        <p:txBody>
          <a:bodyPr>
            <a:normAutofit fontScale="92500" lnSpcReduction="10000"/>
          </a:bodyPr>
          <a:lstStyle/>
          <a:p>
            <a:pPr algn="ctr"/>
            <a:r>
              <a:rPr lang="en-AU" sz="3000" dirty="0" smtClean="0"/>
              <a:t>An </a:t>
            </a:r>
            <a:r>
              <a:rPr lang="en-AU" sz="3000" dirty="0" err="1" smtClean="0"/>
              <a:t>Ecopsychological</a:t>
            </a:r>
            <a:r>
              <a:rPr lang="en-AU" sz="3000" dirty="0" smtClean="0"/>
              <a:t> Perspective</a:t>
            </a:r>
          </a:p>
          <a:p>
            <a:endParaRPr lang="en-AU" dirty="0"/>
          </a:p>
          <a:p>
            <a:pPr algn="ctr"/>
            <a:r>
              <a:rPr lang="en-AU" sz="4300" dirty="0" smtClean="0"/>
              <a:t>Sally Gillespie</a:t>
            </a:r>
          </a:p>
          <a:p>
            <a:pPr algn="ctr"/>
            <a:endParaRPr lang="en-AU" sz="4300" dirty="0"/>
          </a:p>
        </p:txBody>
      </p:sp>
    </p:spTree>
    <p:extLst>
      <p:ext uri="{BB962C8B-B14F-4D97-AF65-F5344CB8AC3E}">
        <p14:creationId xmlns:p14="http://schemas.microsoft.com/office/powerpoint/2010/main" val="25521317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225287"/>
          </a:xfrm>
        </p:spPr>
        <p:txBody>
          <a:bodyPr>
            <a:normAutofit fontScale="90000"/>
          </a:bodyPr>
          <a:lstStyle/>
          <a:p>
            <a:endParaRPr lang="en-AU" dirty="0"/>
          </a:p>
        </p:txBody>
      </p:sp>
      <p:sp>
        <p:nvSpPr>
          <p:cNvPr id="3" name="Content Placeholder 2"/>
          <p:cNvSpPr>
            <a:spLocks noGrp="1"/>
          </p:cNvSpPr>
          <p:nvPr>
            <p:ph idx="1"/>
          </p:nvPr>
        </p:nvSpPr>
        <p:spPr>
          <a:xfrm>
            <a:off x="677334" y="834887"/>
            <a:ext cx="8596668" cy="5206476"/>
          </a:xfrm>
        </p:spPr>
        <p:txBody>
          <a:bodyPr>
            <a:normAutofit lnSpcReduction="10000"/>
          </a:bodyPr>
          <a:lstStyle/>
          <a:p>
            <a:r>
              <a:rPr lang="en-AU" sz="2800" dirty="0"/>
              <a:t>Our relationship to world very complex, laden with feelings and assumptions, often unconscious. Exploratory conversations uncovers what lies beneath apparent </a:t>
            </a:r>
            <a:r>
              <a:rPr lang="en-AU" sz="2800" dirty="0" smtClean="0"/>
              <a:t>apathy, inertia </a:t>
            </a:r>
            <a:r>
              <a:rPr lang="en-AU" sz="2800" dirty="0"/>
              <a:t>or </a:t>
            </a:r>
            <a:r>
              <a:rPr lang="en-AU" sz="2800" dirty="0" smtClean="0"/>
              <a:t>numbness.</a:t>
            </a:r>
          </a:p>
          <a:p>
            <a:r>
              <a:rPr lang="en-AU" sz="2800" dirty="0" smtClean="0"/>
              <a:t>Many people fear </a:t>
            </a:r>
            <a:r>
              <a:rPr lang="en-AU" sz="2800" dirty="0"/>
              <a:t>lifting lid on feelings provoked by ecological </a:t>
            </a:r>
            <a:r>
              <a:rPr lang="en-AU" sz="2800" dirty="0" smtClean="0"/>
              <a:t>crises – grief, guilt, shame, hopelessness, despair. </a:t>
            </a:r>
            <a:endParaRPr lang="en-AU" sz="2800" dirty="0"/>
          </a:p>
          <a:p>
            <a:r>
              <a:rPr lang="en-AU" sz="2800" dirty="0"/>
              <a:t>Transform when shared, heard and understood. Commonality </a:t>
            </a:r>
            <a:r>
              <a:rPr lang="en-AU" sz="2800" dirty="0" smtClean="0"/>
              <a:t>emerges, lays </a:t>
            </a:r>
            <a:r>
              <a:rPr lang="en-AU" sz="2800" dirty="0"/>
              <a:t>foundations for collective </a:t>
            </a:r>
            <a:r>
              <a:rPr lang="en-AU" sz="2800" dirty="0" smtClean="0"/>
              <a:t>action</a:t>
            </a:r>
            <a:r>
              <a:rPr lang="en-AU" sz="2800" dirty="0"/>
              <a:t> </a:t>
            </a:r>
            <a:r>
              <a:rPr lang="en-AU" sz="2800" dirty="0" smtClean="0"/>
              <a:t>to </a:t>
            </a:r>
            <a:r>
              <a:rPr lang="en-AU" sz="2800" dirty="0"/>
              <a:t>collectively repair and </a:t>
            </a:r>
            <a:r>
              <a:rPr lang="en-AU" sz="2800" dirty="0" smtClean="0"/>
              <a:t>restore harms</a:t>
            </a:r>
            <a:endParaRPr lang="en-AU" sz="2800" dirty="0"/>
          </a:p>
          <a:p>
            <a:pPr marL="0" indent="0">
              <a:buNone/>
            </a:pPr>
            <a:r>
              <a:rPr lang="en-AU" sz="2800" dirty="0" smtClean="0"/>
              <a:t> </a:t>
            </a:r>
            <a:endParaRPr lang="en-AU" sz="2800" dirty="0"/>
          </a:p>
          <a:p>
            <a:endParaRPr lang="en-AU" dirty="0"/>
          </a:p>
        </p:txBody>
      </p:sp>
    </p:spTree>
    <p:extLst>
      <p:ext uri="{BB962C8B-B14F-4D97-AF65-F5344CB8AC3E}">
        <p14:creationId xmlns:p14="http://schemas.microsoft.com/office/powerpoint/2010/main" val="42590299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flipV="1">
            <a:off x="677334" y="344557"/>
            <a:ext cx="8596668" cy="265043"/>
          </a:xfrm>
        </p:spPr>
        <p:txBody>
          <a:bodyPr>
            <a:normAutofit fontScale="90000"/>
          </a:bodyPr>
          <a:lstStyle/>
          <a:p>
            <a:r>
              <a:rPr lang="en-AU" dirty="0" smtClean="0"/>
              <a:t/>
            </a:r>
            <a:br>
              <a:rPr lang="en-AU" dirty="0" smtClean="0"/>
            </a:br>
            <a:r>
              <a:rPr lang="en-AU" dirty="0"/>
              <a:t/>
            </a:r>
            <a:br>
              <a:rPr lang="en-AU" dirty="0"/>
            </a:br>
            <a:endParaRPr lang="en-AU" dirty="0"/>
          </a:p>
        </p:txBody>
      </p:sp>
      <p:sp>
        <p:nvSpPr>
          <p:cNvPr id="3" name="Content Placeholder 2"/>
          <p:cNvSpPr>
            <a:spLocks noGrp="1"/>
          </p:cNvSpPr>
          <p:nvPr>
            <p:ph idx="1"/>
          </p:nvPr>
        </p:nvSpPr>
        <p:spPr>
          <a:xfrm>
            <a:off x="677334" y="940903"/>
            <a:ext cx="8596668" cy="5446645"/>
          </a:xfrm>
        </p:spPr>
        <p:txBody>
          <a:bodyPr>
            <a:noAutofit/>
          </a:bodyPr>
          <a:lstStyle/>
          <a:p>
            <a:r>
              <a:rPr lang="en-AU" sz="2800" dirty="0" smtClean="0"/>
              <a:t>Group dialogues provide support and safety. Multiplicity of feelings &amp; experiences balances &amp; strengthens.</a:t>
            </a:r>
            <a:r>
              <a:rPr lang="en-AU" sz="2800" dirty="0"/>
              <a:t> </a:t>
            </a:r>
            <a:r>
              <a:rPr lang="en-AU" sz="2800" dirty="0" smtClean="0"/>
              <a:t>Can be a </a:t>
            </a:r>
            <a:r>
              <a:rPr lang="en-AU" sz="2800" dirty="0"/>
              <a:t>kind of truth and </a:t>
            </a:r>
            <a:r>
              <a:rPr lang="en-AU" sz="2800" dirty="0" smtClean="0"/>
              <a:t>reconciliation process.</a:t>
            </a:r>
          </a:p>
          <a:p>
            <a:r>
              <a:rPr lang="en-AU" sz="2800" dirty="0" smtClean="0"/>
              <a:t>Or a creative forward thinking initiative e.g. Singapore: 47,000 involved in 660 dialogues </a:t>
            </a:r>
            <a:r>
              <a:rPr lang="en-AU" sz="2800" dirty="0"/>
              <a:t>a</a:t>
            </a:r>
            <a:r>
              <a:rPr lang="en-AU" sz="2800" dirty="0" smtClean="0"/>
              <a:t>bout future they wanted.</a:t>
            </a:r>
          </a:p>
          <a:p>
            <a:r>
              <a:rPr lang="en-AU" sz="2800" dirty="0" smtClean="0"/>
              <a:t>Time ripe in Australia as populace feels unheard by Government. </a:t>
            </a:r>
          </a:p>
        </p:txBody>
      </p:sp>
    </p:spTree>
    <p:extLst>
      <p:ext uri="{BB962C8B-B14F-4D97-AF65-F5344CB8AC3E}">
        <p14:creationId xmlns:p14="http://schemas.microsoft.com/office/powerpoint/2010/main" val="31026536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172279"/>
            <a:ext cx="8596668" cy="927652"/>
          </a:xfrm>
        </p:spPr>
        <p:txBody>
          <a:bodyPr>
            <a:normAutofit fontScale="90000"/>
          </a:bodyPr>
          <a:lstStyle/>
          <a:p>
            <a:r>
              <a:rPr lang="en-AU" dirty="0"/>
              <a:t>Face </a:t>
            </a:r>
            <a:r>
              <a:rPr lang="en-AU" dirty="0" smtClean="0"/>
              <a:t>into Death </a:t>
            </a:r>
            <a:r>
              <a:rPr lang="en-AU" dirty="0"/>
              <a:t/>
            </a:r>
            <a:br>
              <a:rPr lang="en-AU" dirty="0"/>
            </a:br>
            <a:endParaRPr lang="en-AU" dirty="0"/>
          </a:p>
        </p:txBody>
      </p:sp>
      <p:sp>
        <p:nvSpPr>
          <p:cNvPr id="3" name="Content Placeholder 2"/>
          <p:cNvSpPr>
            <a:spLocks noGrp="1"/>
          </p:cNvSpPr>
          <p:nvPr>
            <p:ph idx="1"/>
          </p:nvPr>
        </p:nvSpPr>
        <p:spPr>
          <a:xfrm>
            <a:off x="212035" y="675861"/>
            <a:ext cx="9154732" cy="5897218"/>
          </a:xfrm>
        </p:spPr>
        <p:txBody>
          <a:bodyPr>
            <a:normAutofit/>
          </a:bodyPr>
          <a:lstStyle/>
          <a:p>
            <a:r>
              <a:rPr lang="en-AU" sz="2800" dirty="0"/>
              <a:t>I</a:t>
            </a:r>
            <a:r>
              <a:rPr lang="en-AU" sz="2800" dirty="0" smtClean="0"/>
              <a:t>ndustrialist </a:t>
            </a:r>
            <a:r>
              <a:rPr lang="en-AU" sz="2800" dirty="0"/>
              <a:t>world view fights </a:t>
            </a:r>
            <a:r>
              <a:rPr lang="en-AU" sz="2800" dirty="0" smtClean="0"/>
              <a:t>mortality. Eco-crisis presses </a:t>
            </a:r>
            <a:r>
              <a:rPr lang="en-AU" sz="2800" dirty="0"/>
              <a:t>home human vulnerability and mortality. </a:t>
            </a:r>
          </a:p>
          <a:p>
            <a:r>
              <a:rPr lang="en-AU" sz="2800" dirty="0" smtClean="0"/>
              <a:t>Janis Dickinson: climate change is driven </a:t>
            </a:r>
            <a:r>
              <a:rPr lang="en-AU" sz="2800" dirty="0"/>
              <a:t>by death denying societies that use consumerism as a way of achieving “symbolic immortality”</a:t>
            </a:r>
          </a:p>
          <a:p>
            <a:r>
              <a:rPr lang="en-AU" sz="2800" dirty="0" smtClean="0"/>
              <a:t>Important </a:t>
            </a:r>
            <a:r>
              <a:rPr lang="en-AU" sz="2800" dirty="0"/>
              <a:t>to identify c</a:t>
            </a:r>
            <a:r>
              <a:rPr lang="en-AU" sz="2800" dirty="0" smtClean="0"/>
              <a:t>aring </a:t>
            </a:r>
            <a:r>
              <a:rPr lang="en-AU" sz="2800" dirty="0"/>
              <a:t>for Earth is way of achieving symbolic </a:t>
            </a:r>
            <a:r>
              <a:rPr lang="en-AU" sz="2800" dirty="0" smtClean="0"/>
              <a:t>immortality. Ask </a:t>
            </a:r>
            <a:r>
              <a:rPr lang="en-AU" sz="2800" dirty="0"/>
              <a:t>questions of ourselves and </a:t>
            </a:r>
            <a:r>
              <a:rPr lang="en-AU" sz="2800" dirty="0" smtClean="0"/>
              <a:t>others: </a:t>
            </a:r>
            <a:r>
              <a:rPr lang="en-AU" sz="2800" dirty="0"/>
              <a:t>W</a:t>
            </a:r>
            <a:r>
              <a:rPr lang="en-AU" sz="2800" dirty="0" smtClean="0"/>
              <a:t>hat </a:t>
            </a:r>
            <a:r>
              <a:rPr lang="en-AU" sz="2800" dirty="0"/>
              <a:t>do you want your legacy for Earth and future generations to be? What do you love? What </a:t>
            </a:r>
            <a:r>
              <a:rPr lang="en-AU" sz="2800" dirty="0" smtClean="0"/>
              <a:t>causes grief? </a:t>
            </a:r>
            <a:r>
              <a:rPr lang="en-AU" sz="2800" dirty="0"/>
              <a:t>Align Earth ethics with projects that give people meaning, connection and </a:t>
            </a:r>
            <a:r>
              <a:rPr lang="en-AU" sz="2800" dirty="0" smtClean="0"/>
              <a:t>sense of enduring legacy. </a:t>
            </a:r>
            <a:endParaRPr lang="en-AU" sz="2800" dirty="0"/>
          </a:p>
          <a:p>
            <a:endParaRPr lang="en-AU" dirty="0"/>
          </a:p>
        </p:txBody>
      </p:sp>
    </p:spTree>
    <p:extLst>
      <p:ext uri="{BB962C8B-B14F-4D97-AF65-F5344CB8AC3E}">
        <p14:creationId xmlns:p14="http://schemas.microsoft.com/office/powerpoint/2010/main" val="38672364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967409"/>
          </a:xfrm>
        </p:spPr>
        <p:txBody>
          <a:bodyPr/>
          <a:lstStyle/>
          <a:p>
            <a:r>
              <a:rPr lang="en-AU" dirty="0"/>
              <a:t>Acknowledge G</a:t>
            </a:r>
            <a:r>
              <a:rPr lang="en-AU" dirty="0" smtClean="0"/>
              <a:t>rief</a:t>
            </a:r>
            <a:endParaRPr lang="en-AU" dirty="0"/>
          </a:p>
        </p:txBody>
      </p:sp>
      <p:sp>
        <p:nvSpPr>
          <p:cNvPr id="3" name="Content Placeholder 2"/>
          <p:cNvSpPr>
            <a:spLocks noGrp="1"/>
          </p:cNvSpPr>
          <p:nvPr>
            <p:ph idx="1"/>
          </p:nvPr>
        </p:nvSpPr>
        <p:spPr>
          <a:xfrm>
            <a:off x="677334" y="1378227"/>
            <a:ext cx="8596668" cy="4982816"/>
          </a:xfrm>
        </p:spPr>
        <p:txBody>
          <a:bodyPr>
            <a:normAutofit/>
          </a:bodyPr>
          <a:lstStyle/>
          <a:p>
            <a:r>
              <a:rPr lang="en-AU" sz="2800" dirty="0"/>
              <a:t>To move forward need to </a:t>
            </a:r>
            <a:r>
              <a:rPr lang="en-AU" sz="2800" dirty="0" smtClean="0"/>
              <a:t>grieve. Here </a:t>
            </a:r>
            <a:r>
              <a:rPr lang="en-AU" sz="2800" dirty="0"/>
              <a:t>in Australia and particularly in Queensland the grief over the GBR is intense. </a:t>
            </a:r>
          </a:p>
          <a:p>
            <a:r>
              <a:rPr lang="en-AU" sz="2800" dirty="0"/>
              <a:t>Need to face into the deaths and mark them with rituals, laments , memorials which bring people together. </a:t>
            </a:r>
          </a:p>
          <a:p>
            <a:r>
              <a:rPr lang="en-AU" sz="2800" dirty="0"/>
              <a:t>Generates desire for reparation.</a:t>
            </a:r>
          </a:p>
          <a:p>
            <a:r>
              <a:rPr lang="en-AU" sz="2800" dirty="0"/>
              <a:t>Opens discussions about what really matters, </a:t>
            </a:r>
            <a:r>
              <a:rPr lang="en-AU" sz="2800" dirty="0" smtClean="0"/>
              <a:t>strengthens </a:t>
            </a:r>
            <a:r>
              <a:rPr lang="en-AU" sz="2800" dirty="0"/>
              <a:t>intrinsic values, challenge extrinsic ones that emphasise economic values. </a:t>
            </a:r>
          </a:p>
          <a:p>
            <a:endParaRPr lang="en-AU" dirty="0"/>
          </a:p>
        </p:txBody>
      </p:sp>
    </p:spTree>
    <p:extLst>
      <p:ext uri="{BB962C8B-B14F-4D97-AF65-F5344CB8AC3E}">
        <p14:creationId xmlns:p14="http://schemas.microsoft.com/office/powerpoint/2010/main" val="22849204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Earth-centred Rites of Passage </a:t>
            </a:r>
            <a:endParaRPr lang="en-AU" dirty="0"/>
          </a:p>
        </p:txBody>
      </p:sp>
      <p:sp>
        <p:nvSpPr>
          <p:cNvPr id="3" name="Content Placeholder 2"/>
          <p:cNvSpPr>
            <a:spLocks noGrp="1"/>
          </p:cNvSpPr>
          <p:nvPr>
            <p:ph idx="1"/>
          </p:nvPr>
        </p:nvSpPr>
        <p:spPr>
          <a:xfrm>
            <a:off x="677334" y="1484243"/>
            <a:ext cx="8596668" cy="4784035"/>
          </a:xfrm>
        </p:spPr>
        <p:txBody>
          <a:bodyPr>
            <a:normAutofit lnSpcReduction="10000"/>
          </a:bodyPr>
          <a:lstStyle/>
          <a:p>
            <a:r>
              <a:rPr lang="en-AU" sz="2800" dirty="0" smtClean="0"/>
              <a:t>Massive </a:t>
            </a:r>
            <a:r>
              <a:rPr lang="en-AU" sz="2800" dirty="0"/>
              <a:t>social crisis of young people growing up in world of ecological crisis while political systems fail to produce jobs and homes. </a:t>
            </a:r>
            <a:r>
              <a:rPr lang="en-AU" sz="2800" dirty="0" smtClean="0"/>
              <a:t>Feel neither safe nor welcomed</a:t>
            </a:r>
            <a:endParaRPr lang="en-AU" sz="2800" dirty="0"/>
          </a:p>
          <a:p>
            <a:r>
              <a:rPr lang="en-AU" sz="2800" dirty="0"/>
              <a:t>Very hard circumstances for positive </a:t>
            </a:r>
            <a:r>
              <a:rPr lang="en-AU" sz="2800" dirty="0" smtClean="0"/>
              <a:t>maturation. </a:t>
            </a:r>
          </a:p>
          <a:p>
            <a:r>
              <a:rPr lang="en-AU" sz="2800" dirty="0" smtClean="0"/>
              <a:t>Families</a:t>
            </a:r>
            <a:r>
              <a:rPr lang="en-AU" sz="2800" dirty="0"/>
              <a:t>, schools and other </a:t>
            </a:r>
            <a:r>
              <a:rPr lang="en-AU" sz="2800" dirty="0" smtClean="0"/>
              <a:t>community organisations </a:t>
            </a:r>
            <a:r>
              <a:rPr lang="en-AU" sz="2800" dirty="0"/>
              <a:t>need to take </a:t>
            </a:r>
            <a:r>
              <a:rPr lang="en-AU" sz="2800" dirty="0" smtClean="0"/>
              <a:t>children &amp; adolescents </a:t>
            </a:r>
            <a:r>
              <a:rPr lang="en-AU" sz="2800" dirty="0"/>
              <a:t>into natural world to learn </a:t>
            </a:r>
            <a:r>
              <a:rPr lang="en-AU" sz="2800" dirty="0" smtClean="0"/>
              <a:t>about Aboriginal lore, Earth-centred sustenance and care, teach </a:t>
            </a:r>
            <a:r>
              <a:rPr lang="en-AU" sz="2800" dirty="0"/>
              <a:t>embodied skills for physical and emotional </a:t>
            </a:r>
            <a:r>
              <a:rPr lang="en-AU" sz="2800" dirty="0" smtClean="0"/>
              <a:t>survival.</a:t>
            </a:r>
            <a:r>
              <a:rPr lang="en-AU" dirty="0"/>
              <a:t> </a:t>
            </a:r>
            <a:endParaRPr lang="en-AU" sz="2800" dirty="0" smtClean="0"/>
          </a:p>
        </p:txBody>
      </p:sp>
    </p:spTree>
    <p:extLst>
      <p:ext uri="{BB962C8B-B14F-4D97-AF65-F5344CB8AC3E}">
        <p14:creationId xmlns:p14="http://schemas.microsoft.com/office/powerpoint/2010/main" val="39066181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861391"/>
          </a:xfrm>
        </p:spPr>
        <p:txBody>
          <a:bodyPr>
            <a:normAutofit fontScale="90000"/>
          </a:bodyPr>
          <a:lstStyle/>
          <a:p>
            <a:r>
              <a:rPr lang="en-AU" dirty="0" smtClean="0"/>
              <a:t>Image &amp; </a:t>
            </a:r>
            <a:r>
              <a:rPr lang="en-AU" dirty="0"/>
              <a:t>S</a:t>
            </a:r>
            <a:r>
              <a:rPr lang="en-AU" dirty="0" smtClean="0"/>
              <a:t>ymbol </a:t>
            </a:r>
            <a:r>
              <a:rPr lang="en-AU" dirty="0"/>
              <a:t>in </a:t>
            </a:r>
            <a:r>
              <a:rPr lang="en-AU" dirty="0" smtClean="0"/>
              <a:t>Birthing </a:t>
            </a:r>
            <a:r>
              <a:rPr lang="en-AU" dirty="0"/>
              <a:t>N</a:t>
            </a:r>
            <a:r>
              <a:rPr lang="en-AU" dirty="0" smtClean="0"/>
              <a:t>ew Myths </a:t>
            </a:r>
            <a:r>
              <a:rPr lang="en-AU" dirty="0"/>
              <a:t/>
            </a:r>
            <a:br>
              <a:rPr lang="en-AU" dirty="0"/>
            </a:br>
            <a:endParaRPr lang="en-AU" dirty="0"/>
          </a:p>
        </p:txBody>
      </p:sp>
      <p:sp>
        <p:nvSpPr>
          <p:cNvPr id="3" name="Content Placeholder 2"/>
          <p:cNvSpPr>
            <a:spLocks noGrp="1"/>
          </p:cNvSpPr>
          <p:nvPr>
            <p:ph idx="1"/>
          </p:nvPr>
        </p:nvSpPr>
        <p:spPr>
          <a:xfrm>
            <a:off x="677334" y="1470991"/>
            <a:ext cx="8596668" cy="4570371"/>
          </a:xfrm>
        </p:spPr>
        <p:txBody>
          <a:bodyPr>
            <a:normAutofit fontScale="85000" lnSpcReduction="10000"/>
          </a:bodyPr>
          <a:lstStyle/>
          <a:p>
            <a:r>
              <a:rPr lang="en-AU" sz="3300" dirty="0" smtClean="0"/>
              <a:t>Images </a:t>
            </a:r>
            <a:r>
              <a:rPr lang="en-AU" sz="3300" dirty="0"/>
              <a:t>and story more powerful than statistics and reports</a:t>
            </a:r>
            <a:r>
              <a:rPr lang="en-AU" sz="3300" dirty="0" smtClean="0"/>
              <a:t>. Get us thinking feeling &amp; talking.</a:t>
            </a:r>
            <a:endParaRPr lang="en-AU" sz="3300" dirty="0"/>
          </a:p>
          <a:p>
            <a:r>
              <a:rPr lang="en-AU" sz="3300" dirty="0" smtClean="0"/>
              <a:t>Need </a:t>
            </a:r>
            <a:r>
              <a:rPr lang="en-AU" sz="3300" dirty="0"/>
              <a:t>all of the arts to give image, story, symbols to support Earth </a:t>
            </a:r>
            <a:r>
              <a:rPr lang="en-AU" sz="3300" dirty="0" smtClean="0"/>
              <a:t>centred </a:t>
            </a:r>
            <a:r>
              <a:rPr lang="en-AU" sz="3300" dirty="0"/>
              <a:t>myths and ethics. B</a:t>
            </a:r>
            <a:r>
              <a:rPr lang="en-AU" sz="3300" dirty="0" smtClean="0"/>
              <a:t>lock </a:t>
            </a:r>
            <a:r>
              <a:rPr lang="en-AU" sz="3300" dirty="0"/>
              <a:t>buster movies to performance poetry, street art. </a:t>
            </a:r>
            <a:endParaRPr lang="en-AU" sz="3300" dirty="0" smtClean="0"/>
          </a:p>
          <a:p>
            <a:r>
              <a:rPr lang="en-AU" sz="3300" dirty="0" smtClean="0"/>
              <a:t>Symbols are midwives to transformation. Hold together contradictions, potential and mysteries that move us beyond habitual ways of seeing. Most powerful symbol of contemporary age is photo of Earth from space. </a:t>
            </a:r>
            <a:endParaRPr lang="en-AU" sz="3300" dirty="0"/>
          </a:p>
          <a:p>
            <a:endParaRPr lang="en-AU" sz="3300" dirty="0"/>
          </a:p>
          <a:p>
            <a:endParaRPr lang="en-AU" dirty="0"/>
          </a:p>
        </p:txBody>
      </p:sp>
    </p:spTree>
    <p:extLst>
      <p:ext uri="{BB962C8B-B14F-4D97-AF65-F5344CB8AC3E}">
        <p14:creationId xmlns:p14="http://schemas.microsoft.com/office/powerpoint/2010/main" val="12913053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4418" y="870502"/>
            <a:ext cx="5143500" cy="5143500"/>
          </a:xfrm>
          <a:prstGeom prst="rect">
            <a:avLst/>
          </a:prstGeom>
          <a:ln w="2286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4912575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lstStyle/>
          <a:p>
            <a:pPr marL="0" indent="0">
              <a:buNone/>
            </a:pPr>
            <a:r>
              <a:rPr lang="en-AU" sz="4400" b="1" dirty="0"/>
              <a:t>How do we inspire and build Earth-centred ethics in contemporary Australian society?</a:t>
            </a:r>
            <a:endParaRPr lang="en-AU" sz="4400" dirty="0"/>
          </a:p>
          <a:p>
            <a:r>
              <a:rPr lang="en-AU" b="1" dirty="0"/>
              <a:t> </a:t>
            </a:r>
            <a:endParaRPr lang="en-AU" dirty="0"/>
          </a:p>
          <a:p>
            <a:endParaRPr lang="en-AU" dirty="0"/>
          </a:p>
        </p:txBody>
      </p:sp>
    </p:spTree>
    <p:extLst>
      <p:ext uri="{BB962C8B-B14F-4D97-AF65-F5344CB8AC3E}">
        <p14:creationId xmlns:p14="http://schemas.microsoft.com/office/powerpoint/2010/main" val="36998244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450574"/>
            <a:ext cx="8596668" cy="1320800"/>
          </a:xfrm>
        </p:spPr>
        <p:txBody>
          <a:bodyPr/>
          <a:lstStyle/>
          <a:p>
            <a:pPr algn="ctr"/>
            <a:r>
              <a:rPr lang="en-AU" dirty="0" smtClean="0"/>
              <a:t>Colonising Eurocentric Worldview</a:t>
            </a:r>
            <a:endParaRPr lang="en-AU" dirty="0"/>
          </a:p>
        </p:txBody>
      </p:sp>
      <p:sp>
        <p:nvSpPr>
          <p:cNvPr id="3" name="Content Placeholder 2"/>
          <p:cNvSpPr>
            <a:spLocks noGrp="1"/>
          </p:cNvSpPr>
          <p:nvPr>
            <p:ph idx="1"/>
          </p:nvPr>
        </p:nvSpPr>
        <p:spPr>
          <a:xfrm>
            <a:off x="677334" y="1497496"/>
            <a:ext cx="8596668" cy="4543866"/>
          </a:xfrm>
        </p:spPr>
        <p:txBody>
          <a:bodyPr>
            <a:normAutofit/>
          </a:bodyPr>
          <a:lstStyle/>
          <a:p>
            <a:r>
              <a:rPr lang="en-AU" sz="2800" dirty="0"/>
              <a:t>250 years </a:t>
            </a:r>
            <a:r>
              <a:rPr lang="en-AU" sz="2800" dirty="0" smtClean="0"/>
              <a:t>in Australia </a:t>
            </a:r>
            <a:r>
              <a:rPr lang="en-AU" sz="2800" dirty="0"/>
              <a:t>of exploiting, commodifying land, waging war on Indigenous Earth-centred </a:t>
            </a:r>
            <a:r>
              <a:rPr lang="en-AU" sz="2800" dirty="0" smtClean="0"/>
              <a:t>culture. </a:t>
            </a:r>
          </a:p>
          <a:p>
            <a:r>
              <a:rPr lang="en-AU" sz="2800" dirty="0" smtClean="0"/>
              <a:t>Colonising </a:t>
            </a:r>
            <a:r>
              <a:rPr lang="en-AU" sz="2800" dirty="0"/>
              <a:t>European worldview, disconnected from Earth, </a:t>
            </a:r>
            <a:r>
              <a:rPr lang="en-AU" sz="2800" dirty="0" smtClean="0"/>
              <a:t>increased dissociation </a:t>
            </a:r>
            <a:r>
              <a:rPr lang="en-AU" sz="2800" dirty="0"/>
              <a:t>with industrialisation and capitalism. </a:t>
            </a:r>
            <a:endParaRPr lang="en-AU" sz="2800" dirty="0" smtClean="0"/>
          </a:p>
          <a:p>
            <a:r>
              <a:rPr lang="en-AU" sz="2800" dirty="0" smtClean="0"/>
              <a:t>Neo-liberalism </a:t>
            </a:r>
            <a:r>
              <a:rPr lang="en-AU" sz="2800" dirty="0"/>
              <a:t>ethics based on individualism, commodification and unlimited growth. </a:t>
            </a:r>
          </a:p>
          <a:p>
            <a:endParaRPr lang="en-AU" dirty="0"/>
          </a:p>
        </p:txBody>
      </p:sp>
    </p:spTree>
    <p:extLst>
      <p:ext uri="{BB962C8B-B14F-4D97-AF65-F5344CB8AC3E}">
        <p14:creationId xmlns:p14="http://schemas.microsoft.com/office/powerpoint/2010/main" val="36500751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AU" dirty="0" smtClean="0"/>
              <a:t>Changing Worldview</a:t>
            </a:r>
            <a:endParaRPr lang="en-AU" dirty="0"/>
          </a:p>
        </p:txBody>
      </p:sp>
      <p:sp>
        <p:nvSpPr>
          <p:cNvPr id="3" name="Content Placeholder 2"/>
          <p:cNvSpPr>
            <a:spLocks noGrp="1"/>
          </p:cNvSpPr>
          <p:nvPr>
            <p:ph idx="1"/>
          </p:nvPr>
        </p:nvSpPr>
        <p:spPr>
          <a:xfrm>
            <a:off x="677334" y="1272209"/>
            <a:ext cx="8596668" cy="5115339"/>
          </a:xfrm>
        </p:spPr>
        <p:txBody>
          <a:bodyPr>
            <a:normAutofit lnSpcReduction="10000"/>
          </a:bodyPr>
          <a:lstStyle/>
          <a:p>
            <a:endParaRPr lang="en-AU" sz="2800" dirty="0" smtClean="0"/>
          </a:p>
          <a:p>
            <a:r>
              <a:rPr lang="en-AU" sz="2800" dirty="0" smtClean="0"/>
              <a:t>Ecological crises disrupting </a:t>
            </a:r>
            <a:r>
              <a:rPr lang="en-AU" sz="2800" dirty="0"/>
              <a:t>established </a:t>
            </a:r>
            <a:r>
              <a:rPr lang="en-AU" sz="2800" dirty="0" smtClean="0"/>
              <a:t>worldviews. Catapults </a:t>
            </a:r>
            <a:r>
              <a:rPr lang="en-AU" sz="2800" dirty="0"/>
              <a:t>out of habitual ways of understanding the world. </a:t>
            </a:r>
            <a:r>
              <a:rPr lang="en-AU" sz="2800" dirty="0" smtClean="0"/>
              <a:t>Brings unconscious wounds to consciousness.</a:t>
            </a:r>
          </a:p>
          <a:p>
            <a:r>
              <a:rPr lang="en-AU" sz="2800" dirty="0" smtClean="0"/>
              <a:t>Along with addressing harms need to interrogate worldviews that drive them.</a:t>
            </a:r>
            <a:r>
              <a:rPr lang="en-AU" sz="2800" dirty="0"/>
              <a:t> </a:t>
            </a:r>
            <a:r>
              <a:rPr lang="en-AU" sz="2800" dirty="0" smtClean="0"/>
              <a:t>Then can name </a:t>
            </a:r>
            <a:r>
              <a:rPr lang="en-AU" sz="2800" dirty="0"/>
              <a:t>what has been suppressed, repressed, forgotten or unknown. </a:t>
            </a:r>
            <a:endParaRPr lang="en-AU" sz="2800" dirty="0" smtClean="0"/>
          </a:p>
          <a:p>
            <a:r>
              <a:rPr lang="en-AU" sz="2800" dirty="0" smtClean="0"/>
              <a:t>Takes </a:t>
            </a:r>
            <a:r>
              <a:rPr lang="en-AU" sz="2800" dirty="0"/>
              <a:t>time to transition into a new worldview and to develop the cultural stories, or myths, that sustain them. </a:t>
            </a:r>
          </a:p>
          <a:p>
            <a:endParaRPr lang="en-AU" dirty="0"/>
          </a:p>
        </p:txBody>
      </p:sp>
    </p:spTree>
    <p:extLst>
      <p:ext uri="{BB962C8B-B14F-4D97-AF65-F5344CB8AC3E}">
        <p14:creationId xmlns:p14="http://schemas.microsoft.com/office/powerpoint/2010/main" val="9638425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81878"/>
          </a:xfrm>
        </p:spPr>
        <p:txBody>
          <a:bodyPr/>
          <a:lstStyle/>
          <a:p>
            <a:pPr algn="ctr"/>
            <a:r>
              <a:rPr lang="en-AU" dirty="0" smtClean="0"/>
              <a:t>Global Myths in Gestation</a:t>
            </a:r>
            <a:endParaRPr lang="en-AU" dirty="0"/>
          </a:p>
        </p:txBody>
      </p:sp>
      <p:sp>
        <p:nvSpPr>
          <p:cNvPr id="3" name="Content Placeholder 2"/>
          <p:cNvSpPr>
            <a:spLocks noGrp="1"/>
          </p:cNvSpPr>
          <p:nvPr>
            <p:ph idx="1"/>
          </p:nvPr>
        </p:nvSpPr>
        <p:spPr>
          <a:xfrm>
            <a:off x="677334" y="1577493"/>
            <a:ext cx="8596668" cy="4863064"/>
          </a:xfrm>
        </p:spPr>
        <p:txBody>
          <a:bodyPr>
            <a:normAutofit fontScale="92500" lnSpcReduction="10000"/>
          </a:bodyPr>
          <a:lstStyle/>
          <a:p>
            <a:r>
              <a:rPr lang="en-AU" sz="2800" dirty="0"/>
              <a:t>Myths are imaginative templates </a:t>
            </a:r>
            <a:r>
              <a:rPr lang="en-AU" sz="2800" dirty="0" smtClean="0"/>
              <a:t>whose narratives </a:t>
            </a:r>
            <a:r>
              <a:rPr lang="en-AU" sz="2800" dirty="0"/>
              <a:t>unconsciously shape our perceptions of, and relationship to, our world </a:t>
            </a:r>
          </a:p>
          <a:p>
            <a:r>
              <a:rPr lang="en-AU" sz="2800" dirty="0"/>
              <a:t>Joseph Campbell: we are born into myths and are formed by them.</a:t>
            </a:r>
          </a:p>
          <a:p>
            <a:r>
              <a:rPr lang="en-AU" sz="2800" dirty="0"/>
              <a:t> “the only mythology that is valid today is the, mythology of the planet – and we don’t have such a mythology</a:t>
            </a:r>
            <a:r>
              <a:rPr lang="en-AU" sz="2800" dirty="0" smtClean="0"/>
              <a:t>.”</a:t>
            </a:r>
          </a:p>
          <a:p>
            <a:r>
              <a:rPr lang="en-AU" sz="2800" dirty="0" smtClean="0"/>
              <a:t> </a:t>
            </a:r>
            <a:r>
              <a:rPr lang="en-AU" sz="2800" dirty="0"/>
              <a:t>Believed future myths would speak about the importance of developing individual maturity within a global society through holding a conscious positive relationship to nature and cosmos. </a:t>
            </a:r>
          </a:p>
          <a:p>
            <a:endParaRPr lang="en-AU" dirty="0"/>
          </a:p>
        </p:txBody>
      </p:sp>
    </p:spTree>
    <p:extLst>
      <p:ext uri="{BB962C8B-B14F-4D97-AF65-F5344CB8AC3E}">
        <p14:creationId xmlns:p14="http://schemas.microsoft.com/office/powerpoint/2010/main" val="10069515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702365"/>
          </a:xfrm>
        </p:spPr>
        <p:txBody>
          <a:bodyPr/>
          <a:lstStyle/>
          <a:p>
            <a:pPr algn="ctr"/>
            <a:r>
              <a:rPr lang="en-AU" dirty="0" smtClean="0"/>
              <a:t>Transitional Times</a:t>
            </a:r>
            <a:endParaRPr lang="en-AU" dirty="0"/>
          </a:p>
        </p:txBody>
      </p:sp>
      <p:sp>
        <p:nvSpPr>
          <p:cNvPr id="3" name="Content Placeholder 2"/>
          <p:cNvSpPr>
            <a:spLocks noGrp="1"/>
          </p:cNvSpPr>
          <p:nvPr>
            <p:ph idx="1"/>
          </p:nvPr>
        </p:nvSpPr>
        <p:spPr>
          <a:xfrm>
            <a:off x="677334" y="1577009"/>
            <a:ext cx="8596668" cy="4890052"/>
          </a:xfrm>
        </p:spPr>
        <p:txBody>
          <a:bodyPr>
            <a:normAutofit fontScale="92500"/>
          </a:bodyPr>
          <a:lstStyle/>
          <a:p>
            <a:r>
              <a:rPr lang="en-AU" sz="2800" dirty="0"/>
              <a:t> </a:t>
            </a:r>
            <a:r>
              <a:rPr lang="en-AU" sz="2800" dirty="0" smtClean="0"/>
              <a:t>Karen </a:t>
            </a:r>
            <a:r>
              <a:rPr lang="en-AU" sz="2800" dirty="0"/>
              <a:t>Armstrong: the most powerful myths </a:t>
            </a:r>
            <a:r>
              <a:rPr lang="en-AU" sz="2800" dirty="0" smtClean="0"/>
              <a:t>arise </a:t>
            </a:r>
            <a:r>
              <a:rPr lang="en-AU" sz="2800" dirty="0"/>
              <a:t>when we “have to go to a place we have never seen, and do what we have never done before”. </a:t>
            </a:r>
          </a:p>
          <a:p>
            <a:r>
              <a:rPr lang="en-AU" sz="2800" dirty="0"/>
              <a:t> </a:t>
            </a:r>
            <a:r>
              <a:rPr lang="en-AU" sz="2800" dirty="0" smtClean="0"/>
              <a:t>Ginette </a:t>
            </a:r>
            <a:r>
              <a:rPr lang="en-AU" sz="2800" dirty="0"/>
              <a:t>Paris: transition between old myth and new myth is a deadly </a:t>
            </a:r>
            <a:r>
              <a:rPr lang="en-AU" sz="2800" dirty="0" smtClean="0"/>
              <a:t>zone, personally and collectively. </a:t>
            </a:r>
            <a:endParaRPr lang="en-AU" sz="2800" dirty="0"/>
          </a:p>
          <a:p>
            <a:r>
              <a:rPr lang="en-AU" sz="2800" dirty="0" smtClean="0"/>
              <a:t>Old </a:t>
            </a:r>
            <a:r>
              <a:rPr lang="en-AU" sz="2800" dirty="0"/>
              <a:t>myths disastrous as distance from </a:t>
            </a:r>
            <a:r>
              <a:rPr lang="en-AU" sz="2800" dirty="0" smtClean="0"/>
              <a:t>reality </a:t>
            </a:r>
            <a:r>
              <a:rPr lang="en-AU" sz="2800" dirty="0"/>
              <a:t>is </a:t>
            </a:r>
            <a:r>
              <a:rPr lang="en-AU" sz="2800" dirty="0" smtClean="0"/>
              <a:t>so great</a:t>
            </a:r>
            <a:r>
              <a:rPr lang="en-AU" sz="2800" dirty="0"/>
              <a:t>. </a:t>
            </a:r>
            <a:r>
              <a:rPr lang="en-AU" sz="2800" dirty="0" smtClean="0"/>
              <a:t>New </a:t>
            </a:r>
            <a:r>
              <a:rPr lang="en-AU" sz="2800" dirty="0"/>
              <a:t>myths still forming and </a:t>
            </a:r>
            <a:r>
              <a:rPr lang="en-AU" sz="2800" dirty="0" smtClean="0"/>
              <a:t>contested. A shaky time.</a:t>
            </a:r>
          </a:p>
          <a:p>
            <a:r>
              <a:rPr lang="en-AU" sz="2800" dirty="0" smtClean="0"/>
              <a:t> Easy </a:t>
            </a:r>
            <a:r>
              <a:rPr lang="en-AU" sz="2800" dirty="0"/>
              <a:t>for people to imagine deathly outcomes or fall into despair. Apocalyptic dreams and narratives rise </a:t>
            </a:r>
            <a:r>
              <a:rPr lang="en-AU" sz="2800" dirty="0" smtClean="0"/>
              <a:t>up. </a:t>
            </a:r>
            <a:endParaRPr lang="en-AU" sz="2800" dirty="0"/>
          </a:p>
          <a:p>
            <a:endParaRPr lang="en-AU" dirty="0"/>
          </a:p>
        </p:txBody>
      </p:sp>
    </p:spTree>
    <p:extLst>
      <p:ext uri="{BB962C8B-B14F-4D97-AF65-F5344CB8AC3E}">
        <p14:creationId xmlns:p14="http://schemas.microsoft.com/office/powerpoint/2010/main" val="8524547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Depth Psychology &amp; New Consciousness</a:t>
            </a:r>
            <a:endParaRPr lang="en-AU" dirty="0"/>
          </a:p>
        </p:txBody>
      </p:sp>
      <p:sp>
        <p:nvSpPr>
          <p:cNvPr id="3" name="Content Placeholder 2"/>
          <p:cNvSpPr>
            <a:spLocks noGrp="1"/>
          </p:cNvSpPr>
          <p:nvPr>
            <p:ph idx="1"/>
          </p:nvPr>
        </p:nvSpPr>
        <p:spPr/>
        <p:txBody>
          <a:bodyPr/>
          <a:lstStyle/>
          <a:p>
            <a:r>
              <a:rPr lang="en-AU" sz="2800" dirty="0" smtClean="0"/>
              <a:t>Every worldview </a:t>
            </a:r>
            <a:r>
              <a:rPr lang="en-AU" sz="2800" dirty="0"/>
              <a:t>suppresses something of world and life in its pursuit of its valued goals and </a:t>
            </a:r>
            <a:r>
              <a:rPr lang="en-AU" sz="2800" dirty="0" smtClean="0"/>
              <a:t>ethics. Conflict inevitable in transition times.</a:t>
            </a:r>
          </a:p>
          <a:p>
            <a:r>
              <a:rPr lang="en-AU" sz="2800" dirty="0"/>
              <a:t>New consciousness arises when we can bring conflicts into </a:t>
            </a:r>
            <a:r>
              <a:rPr lang="en-AU" sz="2800" dirty="0" smtClean="0"/>
              <a:t>open. Process </a:t>
            </a:r>
            <a:r>
              <a:rPr lang="en-AU" sz="2800" dirty="0"/>
              <a:t>which energises and </a:t>
            </a:r>
            <a:r>
              <a:rPr lang="en-AU" sz="2800" dirty="0" smtClean="0"/>
              <a:t>expands consciousness</a:t>
            </a:r>
            <a:r>
              <a:rPr lang="en-AU" sz="2800" dirty="0"/>
              <a:t>. </a:t>
            </a:r>
            <a:endParaRPr lang="en-AU" sz="2800" dirty="0" smtClean="0"/>
          </a:p>
          <a:p>
            <a:pPr marL="0" indent="0">
              <a:buNone/>
            </a:pPr>
            <a:endParaRPr lang="en-AU" sz="2800" dirty="0"/>
          </a:p>
          <a:p>
            <a:endParaRPr lang="en-AU" dirty="0"/>
          </a:p>
        </p:txBody>
      </p:sp>
    </p:spTree>
    <p:extLst>
      <p:ext uri="{BB962C8B-B14F-4D97-AF65-F5344CB8AC3E}">
        <p14:creationId xmlns:p14="http://schemas.microsoft.com/office/powerpoint/2010/main" val="10469021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a:xfrm>
            <a:off x="677334" y="1709531"/>
            <a:ext cx="8596668" cy="4331832"/>
          </a:xfrm>
        </p:spPr>
        <p:txBody>
          <a:bodyPr/>
          <a:lstStyle/>
          <a:p>
            <a:r>
              <a:rPr lang="en-AU" b="1" dirty="0"/>
              <a:t> </a:t>
            </a:r>
            <a:endParaRPr lang="en-AU" dirty="0"/>
          </a:p>
          <a:p>
            <a:pPr marL="0" lvl="0" indent="0">
              <a:buNone/>
            </a:pPr>
            <a:r>
              <a:rPr lang="en-AU" sz="4800" b="1" dirty="0"/>
              <a:t>How to support change of worldview and emergence of </a:t>
            </a:r>
            <a:r>
              <a:rPr lang="en-AU" sz="4800" b="1" dirty="0" smtClean="0"/>
              <a:t>contemporary Earth-centred myths</a:t>
            </a:r>
            <a:r>
              <a:rPr lang="en-AU" sz="4800" b="1" dirty="0"/>
              <a:t>?</a:t>
            </a:r>
            <a:endParaRPr lang="en-AU" sz="4800" dirty="0"/>
          </a:p>
          <a:p>
            <a:endParaRPr lang="en-AU" dirty="0"/>
          </a:p>
        </p:txBody>
      </p:sp>
    </p:spTree>
    <p:extLst>
      <p:ext uri="{BB962C8B-B14F-4D97-AF65-F5344CB8AC3E}">
        <p14:creationId xmlns:p14="http://schemas.microsoft.com/office/powerpoint/2010/main" val="36523340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Conversations and Dialogues</a:t>
            </a:r>
            <a:endParaRPr lang="en-AU" dirty="0"/>
          </a:p>
        </p:txBody>
      </p:sp>
      <p:sp>
        <p:nvSpPr>
          <p:cNvPr id="3" name="Content Placeholder 2"/>
          <p:cNvSpPr>
            <a:spLocks noGrp="1"/>
          </p:cNvSpPr>
          <p:nvPr>
            <p:ph idx="1"/>
          </p:nvPr>
        </p:nvSpPr>
        <p:spPr>
          <a:xfrm>
            <a:off x="677334" y="1444487"/>
            <a:ext cx="8596668" cy="4596875"/>
          </a:xfrm>
        </p:spPr>
        <p:txBody>
          <a:bodyPr>
            <a:normAutofit lnSpcReduction="10000"/>
          </a:bodyPr>
          <a:lstStyle/>
          <a:p>
            <a:r>
              <a:rPr lang="en-AU" sz="2800" dirty="0"/>
              <a:t>Opportunity for formal and </a:t>
            </a:r>
            <a:r>
              <a:rPr lang="en-AU" sz="2800" dirty="0" smtClean="0"/>
              <a:t>informal community </a:t>
            </a:r>
            <a:r>
              <a:rPr lang="en-AU" sz="2800" dirty="0"/>
              <a:t>discussions </a:t>
            </a:r>
            <a:r>
              <a:rPr lang="en-AU" sz="2800" dirty="0" smtClean="0"/>
              <a:t>which </a:t>
            </a:r>
            <a:r>
              <a:rPr lang="en-AU" sz="2800" dirty="0"/>
              <a:t>foster </a:t>
            </a:r>
            <a:r>
              <a:rPr lang="en-AU" sz="2800" dirty="0" smtClean="0"/>
              <a:t>new understandings </a:t>
            </a:r>
            <a:r>
              <a:rPr lang="en-AU" sz="2800" dirty="0"/>
              <a:t>and </a:t>
            </a:r>
            <a:r>
              <a:rPr lang="en-AU" sz="2800" dirty="0" smtClean="0"/>
              <a:t>generate compassion.</a:t>
            </a:r>
            <a:endParaRPr lang="en-AU" sz="2800" dirty="0"/>
          </a:p>
          <a:p>
            <a:r>
              <a:rPr lang="en-AU" sz="2800" dirty="0"/>
              <a:t>Dialogues that transform </a:t>
            </a:r>
            <a:r>
              <a:rPr lang="en-AU" sz="2800" dirty="0" smtClean="0"/>
              <a:t>need a personal element</a:t>
            </a:r>
            <a:r>
              <a:rPr lang="en-AU" sz="2800" dirty="0"/>
              <a:t> </a:t>
            </a:r>
            <a:r>
              <a:rPr lang="en-AU" sz="2800" dirty="0" smtClean="0"/>
              <a:t>- </a:t>
            </a:r>
            <a:r>
              <a:rPr lang="en-AU" sz="2800" dirty="0"/>
              <a:t>feelings, life anecdotes. Authentic, invite connection and </a:t>
            </a:r>
            <a:r>
              <a:rPr lang="en-AU" sz="2800" dirty="0" smtClean="0"/>
              <a:t>inclusiveness. </a:t>
            </a:r>
            <a:endParaRPr lang="en-AU" sz="2800" dirty="0"/>
          </a:p>
          <a:p>
            <a:r>
              <a:rPr lang="en-AU" sz="2800" dirty="0"/>
              <a:t>Combined with respectful listening, provide grounds for deep-seated assumptions to be examined in a non-threatening way, and </a:t>
            </a:r>
            <a:r>
              <a:rPr lang="en-AU" sz="2800" dirty="0" smtClean="0"/>
              <a:t>new </a:t>
            </a:r>
            <a:r>
              <a:rPr lang="en-AU" sz="2800" dirty="0"/>
              <a:t>connections to be made.</a:t>
            </a:r>
          </a:p>
          <a:p>
            <a:endParaRPr lang="en-AU" dirty="0"/>
          </a:p>
        </p:txBody>
      </p:sp>
    </p:spTree>
    <p:extLst>
      <p:ext uri="{BB962C8B-B14F-4D97-AF65-F5344CB8AC3E}">
        <p14:creationId xmlns:p14="http://schemas.microsoft.com/office/powerpoint/2010/main" val="4255046239"/>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132</TotalTime>
  <Words>803</Words>
  <Application>Microsoft Office PowerPoint</Application>
  <PresentationFormat>Custom</PresentationFormat>
  <Paragraphs>59</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Facet</vt:lpstr>
      <vt:lpstr>Building Earth-centred Ethics</vt:lpstr>
      <vt:lpstr>PowerPoint Presentation</vt:lpstr>
      <vt:lpstr>Colonising Eurocentric Worldview</vt:lpstr>
      <vt:lpstr>Changing Worldview</vt:lpstr>
      <vt:lpstr>Global Myths in Gestation</vt:lpstr>
      <vt:lpstr>Transitional Times</vt:lpstr>
      <vt:lpstr>Depth Psychology &amp; New Consciousness</vt:lpstr>
      <vt:lpstr>PowerPoint Presentation</vt:lpstr>
      <vt:lpstr>Conversations and Dialogues</vt:lpstr>
      <vt:lpstr>PowerPoint Presentation</vt:lpstr>
      <vt:lpstr>  </vt:lpstr>
      <vt:lpstr>Face into Death  </vt:lpstr>
      <vt:lpstr>Acknowledge Grief</vt:lpstr>
      <vt:lpstr>Earth-centred Rites of Passage </vt:lpstr>
      <vt:lpstr>Image &amp; Symbol in Birthing New Myths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Building Earth-centred Ethics</dc:title>
  <dc:creator>review</dc:creator>
  <cp:lastModifiedBy>Julia</cp:lastModifiedBy>
  <cp:revision>15</cp:revision>
  <dcterms:created xsi:type="dcterms:W3CDTF">2017-11-21T08:21:15Z</dcterms:created>
  <dcterms:modified xsi:type="dcterms:W3CDTF">2017-12-07T22:01:25Z</dcterms:modified>
</cp:coreProperties>
</file>