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67" r:id="rId4"/>
    <p:sldId id="268" r:id="rId5"/>
    <p:sldId id="257" r:id="rId6"/>
    <p:sldId id="260" r:id="rId7"/>
    <p:sldId id="261" r:id="rId8"/>
    <p:sldId id="270" r:id="rId9"/>
    <p:sldId id="271" r:id="rId10"/>
    <p:sldId id="273" r:id="rId11"/>
    <p:sldId id="274" r:id="rId12"/>
    <p:sldId id="275" r:id="rId13"/>
    <p:sldId id="278" r:id="rId14"/>
    <p:sldId id="277" r:id="rId15"/>
    <p:sldId id="276" r:id="rId16"/>
    <p:sldId id="272" r:id="rId17"/>
    <p:sldId id="265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27" autoAdjust="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11C2-D68E-4594-9884-9EA65008D366}" type="datetimeFigureOut">
              <a:rPr lang="en-US" smtClean="0"/>
              <a:t>12/14/2017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395F-464A-43DF-8635-D7974CDA8B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393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4178E-8E17-4454-A8A4-D5162809B4E7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DEE2D-365E-4BF8-B127-F271CBC19FE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95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Like any great love affair my</a:t>
            </a:r>
            <a:r>
              <a:rPr lang="en-AU" baseline="0" dirty="0" smtClean="0"/>
              <a:t> love has evolved over time</a:t>
            </a:r>
          </a:p>
          <a:p>
            <a:r>
              <a:rPr lang="en-AU" baseline="0" dirty="0" smtClean="0"/>
              <a:t>I have always had fun and adventure</a:t>
            </a:r>
          </a:p>
          <a:p>
            <a:r>
              <a:rPr lang="en-AU" baseline="0" dirty="0" smtClean="0"/>
              <a:t>I have loved the way it makes me feel</a:t>
            </a:r>
          </a:p>
          <a:p>
            <a:r>
              <a:rPr lang="en-AU" baseline="0" dirty="0" smtClean="0"/>
              <a:t>There is so much to learn and I will die still ignorant and curious</a:t>
            </a:r>
          </a:p>
          <a:p>
            <a:r>
              <a:rPr lang="en-AU" baseline="0" dirty="0" smtClean="0"/>
              <a:t>I understand my life relies upon it </a:t>
            </a:r>
          </a:p>
          <a:p>
            <a:r>
              <a:rPr lang="en-AU" baseline="0" dirty="0" smtClean="0"/>
              <a:t>I think so much better in nature and it tests me to be clear on what matters</a:t>
            </a:r>
          </a:p>
          <a:p>
            <a:r>
              <a:rPr lang="en-AU" baseline="0" dirty="0" smtClean="0"/>
              <a:t>Nature has connected me to the best of friends and my partner </a:t>
            </a:r>
          </a:p>
          <a:p>
            <a:r>
              <a:rPr lang="en-AU" baseline="0" dirty="0" smtClean="0"/>
              <a:t>In nature I can be myself – and I am old enough to know how much that is worth</a:t>
            </a:r>
          </a:p>
          <a:p>
            <a:endParaRPr lang="en-AU" baseline="0" dirty="0" smtClean="0"/>
          </a:p>
          <a:p>
            <a:r>
              <a:rPr lang="en-AU" baseline="0" dirty="0" smtClean="0"/>
              <a:t>So even though there have been some very dark days I know its one of the great relationship of my life </a:t>
            </a:r>
          </a:p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EE2D-365E-4BF8-B127-F271CBC19FEB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DEE2D-365E-4BF8-B127-F271CBC19FEB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9BCA-A7A8-4212-9DAC-A2FAF15C3AF9}" type="datetimeFigureOut">
              <a:rPr lang="en-US" smtClean="0"/>
              <a:pPr/>
              <a:t>12/14/2017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A19C-A5CE-48E4-8312-7E99188150A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laws.org.au/our-programs/earth-ethics/earth-ethics-conference/speaker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ofsa.org/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Anna.Dutkiewicz@sa.gov.a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ill.Woodlands@conservationsa.org.au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hyperlink" Target="http://www.amongstsa.org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ature-of-sa-project-cover-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212" cy="4929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 </a:t>
            </a:r>
            <a:r>
              <a:rPr lang="en-AU" b="1" dirty="0" smtClean="0">
                <a:solidFill>
                  <a:srgbClr val="008000"/>
                </a:solidFill>
                <a:hlinkClick r:id="rId3"/>
              </a:rPr>
              <a:t/>
            </a:r>
            <a:br>
              <a:rPr lang="en-AU" b="1" dirty="0" smtClean="0">
                <a:solidFill>
                  <a:srgbClr val="008000"/>
                </a:solidFill>
                <a:hlinkClick r:id="rId3"/>
              </a:rPr>
            </a:br>
            <a:r>
              <a:rPr lang="en-AU" b="1" dirty="0" smtClean="0"/>
              <a:t/>
            </a:r>
            <a:br>
              <a:rPr lang="en-AU" b="1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000636"/>
            <a:ext cx="8001056" cy="185736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Vicki-Jo Russell AM </a:t>
            </a:r>
          </a:p>
          <a:p>
            <a:r>
              <a:rPr lang="en-AU" i="1" dirty="0" smtClean="0">
                <a:solidFill>
                  <a:schemeClr val="tx1"/>
                </a:solidFill>
              </a:rPr>
              <a:t>Nature of SA: a new nature conversation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Inspiring Earth Ethics: 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Linking Values to Action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Earth Ethics Conference, 2017, Brisbane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State-Government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onservationSA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Change to learn and learn to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ontent Placeholder 3" descr="triplelo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428736"/>
            <a:ext cx="764386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Speak to intrinsic values not loss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-intrinsic-value-social-wor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7" y="1214422"/>
            <a:ext cx="7358114" cy="461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Make our connections more visible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Content Placeholder 5" descr="4_Inna_Ltchfld 15 BT 3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357298"/>
            <a:ext cx="692948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Support collaborative governance – long term horizons at effective scales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ontent Placeholder 3" descr="CAP Green City Adelaide Workshop 1_5 4 16 (2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1571612"/>
            <a:ext cx="750099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Sector resilience and diversity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Personal</a:t>
            </a:r>
          </a:p>
          <a:p>
            <a:pPr>
              <a:buNone/>
            </a:pPr>
            <a:r>
              <a:rPr lang="en-AU" dirty="0" smtClean="0"/>
              <a:t>Organisational</a:t>
            </a:r>
          </a:p>
          <a:p>
            <a:pPr>
              <a:buNone/>
            </a:pPr>
            <a:r>
              <a:rPr lang="en-AU" dirty="0" smtClean="0"/>
              <a:t>Workforce</a:t>
            </a:r>
          </a:p>
          <a:p>
            <a:pPr>
              <a:buNone/>
            </a:pPr>
            <a:r>
              <a:rPr lang="en-AU" dirty="0" smtClean="0"/>
              <a:t>Community</a:t>
            </a:r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/>
          <p:cNvSpPr/>
          <p:nvPr/>
        </p:nvSpPr>
        <p:spPr>
          <a:xfrm>
            <a:off x="857224" y="1428736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400" dirty="0" smtClean="0"/>
              <a:t>“ One of the penalties of an ecological education is that one lives alone in a world of wounds.”  </a:t>
            </a:r>
          </a:p>
          <a:p>
            <a:pPr>
              <a:buNone/>
            </a:pPr>
            <a:r>
              <a:rPr lang="en-AU" sz="2400" dirty="0" smtClean="0"/>
              <a:t>					Prof Aldo Leopold </a:t>
            </a:r>
          </a:p>
        </p:txBody>
      </p:sp>
      <p:pic>
        <p:nvPicPr>
          <p:cNvPr id="8" name="Picture 7" descr="head but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857496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Making it real – </a:t>
            </a:r>
            <a:r>
              <a:rPr lang="en-AU" i="1" dirty="0" smtClean="0"/>
              <a:t>Amongst It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-street-art-graffiti-grafitti-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1285860"/>
            <a:ext cx="757242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Making it real – </a:t>
            </a:r>
            <a:r>
              <a:rPr lang="en-AU" i="1" dirty="0" smtClean="0"/>
              <a:t>Prospectus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wild ey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1428736"/>
            <a:ext cx="7500990" cy="4252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we are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Project Partners – SA Environment Dept, </a:t>
            </a:r>
            <a:r>
              <a:rPr lang="en-AU" dirty="0" err="1" smtClean="0"/>
              <a:t>eNGO</a:t>
            </a:r>
            <a:r>
              <a:rPr lang="en-AU" dirty="0" smtClean="0"/>
              <a:t> Nature Alliance and SA Primary Industries Dept</a:t>
            </a:r>
          </a:p>
          <a:p>
            <a:r>
              <a:rPr lang="en-AU" dirty="0" smtClean="0"/>
              <a:t>Project Sponsors – CEO </a:t>
            </a:r>
            <a:r>
              <a:rPr lang="en-AU" dirty="0" err="1" smtClean="0"/>
              <a:t>Env</a:t>
            </a:r>
            <a:r>
              <a:rPr lang="en-AU" dirty="0" smtClean="0"/>
              <a:t> Dept, CEO Conservation SA, NRM Presiding Members</a:t>
            </a:r>
          </a:p>
          <a:p>
            <a:r>
              <a:rPr lang="en-AU" dirty="0" smtClean="0"/>
              <a:t>SA NRM Research and Innovation Network</a:t>
            </a:r>
          </a:p>
          <a:p>
            <a:r>
              <a:rPr lang="en-AU" dirty="0" smtClean="0"/>
              <a:t>The Aus Centre for Social Innovation (TACSI)</a:t>
            </a:r>
          </a:p>
          <a:p>
            <a:r>
              <a:rPr lang="en-AU" dirty="0" smtClean="0"/>
              <a:t>Australian Resilience Centre </a:t>
            </a:r>
          </a:p>
          <a:p>
            <a:r>
              <a:rPr lang="en-AU" dirty="0" smtClean="0"/>
              <a:t>Participating observers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 and stay connected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Content Placeholder 8" descr="Inna_Ltchfld 15 BT 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500174"/>
            <a:ext cx="6572296" cy="37740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3429000"/>
            <a:ext cx="4286248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2000" dirty="0" smtClean="0"/>
              <a:t>The Nature of SA emails: </a:t>
            </a:r>
          </a:p>
          <a:p>
            <a:pPr>
              <a:buNone/>
            </a:pPr>
            <a:r>
              <a:rPr lang="en-AU" sz="2000" dirty="0" smtClean="0">
                <a:hlinkClick r:id="rId6"/>
              </a:rPr>
              <a:t>Jill.Woodlands@conservationsa.org.au</a:t>
            </a:r>
            <a:endParaRPr lang="en-AU" sz="2000" dirty="0" smtClean="0"/>
          </a:p>
          <a:p>
            <a:pPr>
              <a:buNone/>
            </a:pPr>
            <a:r>
              <a:rPr lang="en-AU" sz="2000" dirty="0" smtClean="0">
                <a:hlinkClick r:id="rId7"/>
              </a:rPr>
              <a:t>Liz.Matthews@sa.gov.au</a:t>
            </a:r>
            <a:r>
              <a:rPr lang="en-AU" sz="2000" dirty="0" smtClean="0"/>
              <a:t> </a:t>
            </a:r>
          </a:p>
          <a:p>
            <a:endParaRPr lang="en-AU" sz="2000" dirty="0" smtClean="0"/>
          </a:p>
          <a:p>
            <a:pPr>
              <a:buNone/>
            </a:pPr>
            <a:r>
              <a:rPr lang="en-AU" sz="2000" dirty="0" smtClean="0"/>
              <a:t>The Nature of SA websites: </a:t>
            </a:r>
            <a:br>
              <a:rPr lang="en-AU" sz="2000" dirty="0" smtClean="0"/>
            </a:br>
            <a:r>
              <a:rPr lang="en-AU" sz="2000" dirty="0" smtClean="0">
                <a:hlinkClick r:id="rId8"/>
              </a:rPr>
              <a:t>www.natureofsa.org</a:t>
            </a:r>
            <a:r>
              <a:rPr lang="en-AU" sz="2000" dirty="0" smtClean="0"/>
              <a:t> </a:t>
            </a:r>
          </a:p>
          <a:p>
            <a:pPr>
              <a:buNone/>
            </a:pPr>
            <a:r>
              <a:rPr lang="en-AU" sz="2000" dirty="0" smtClean="0">
                <a:hlinkClick r:id="rId9"/>
              </a:rPr>
              <a:t>www.amongstSA.org.au</a:t>
            </a:r>
            <a:r>
              <a:rPr lang="en-AU" sz="2000" dirty="0" smtClean="0"/>
              <a:t> </a:t>
            </a:r>
          </a:p>
          <a:p>
            <a:pPr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I’m Vicki-Jo</a:t>
            </a:r>
            <a:br>
              <a:rPr lang="en-AU" dirty="0" smtClean="0"/>
            </a:br>
            <a:r>
              <a:rPr lang="en-AU" dirty="0" smtClean="0"/>
              <a:t>I've always loved nature  </a:t>
            </a:r>
            <a:endParaRPr lang="en-AU" dirty="0"/>
          </a:p>
        </p:txBody>
      </p:sp>
      <p:pic>
        <p:nvPicPr>
          <p:cNvPr id="4" name="Content Placeholder 3" descr="VJ at Piner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714489"/>
            <a:ext cx="6799569" cy="4214841"/>
          </a:xfrm>
        </p:spPr>
      </p:pic>
      <p:pic>
        <p:nvPicPr>
          <p:cNvPr id="5" name="Picture 4" descr="vj garden 2 yo.jpg"/>
          <p:cNvPicPr>
            <a:picLocks noChangeAspect="1"/>
          </p:cNvPicPr>
          <p:nvPr/>
        </p:nvPicPr>
        <p:blipFill>
          <a:blip r:embed="rId4" cstate="print"/>
          <a:srcRect l="15945" r="15945"/>
          <a:stretch>
            <a:fillRect/>
          </a:stretch>
        </p:blipFill>
        <p:spPr>
          <a:xfrm>
            <a:off x="285720" y="1714488"/>
            <a:ext cx="4286279" cy="4214842"/>
          </a:xfrm>
          <a:prstGeom prst="rect">
            <a:avLst/>
          </a:prstGeom>
        </p:spPr>
      </p:pic>
      <p:pic>
        <p:nvPicPr>
          <p:cNvPr id="6" name="Picture 5" descr="NoSA eremophila (1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7" name="State-Government-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ConservationSA-logo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Nature of SA?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3291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AU" b="1" dirty="0" smtClean="0"/>
              <a:t> Partnership </a:t>
            </a:r>
            <a:r>
              <a:rPr lang="en-AU" dirty="0" smtClean="0"/>
              <a:t>project that gives </a:t>
            </a:r>
            <a:r>
              <a:rPr lang="en-AU" b="1" dirty="0" smtClean="0"/>
              <a:t>permission</a:t>
            </a:r>
            <a:r>
              <a:rPr lang="en-AU" dirty="0" smtClean="0"/>
              <a:t> to </a:t>
            </a:r>
            <a:r>
              <a:rPr lang="en-AU" b="1" dirty="0" smtClean="0"/>
              <a:t>think differently </a:t>
            </a:r>
            <a:r>
              <a:rPr lang="en-AU" dirty="0" smtClean="0"/>
              <a:t>about how we approach nature conservation – to be </a:t>
            </a:r>
            <a:r>
              <a:rPr lang="en-AU" b="1" dirty="0" smtClean="0"/>
              <a:t>effective now and in the future. </a:t>
            </a:r>
          </a:p>
          <a:p>
            <a:pPr>
              <a:buNone/>
            </a:pPr>
            <a:r>
              <a:rPr lang="en-AU" dirty="0" smtClean="0"/>
              <a:t>Nature that thrives and wellbeing outcomes  through nature connections. </a:t>
            </a:r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5" descr="DSC_06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643049"/>
            <a:ext cx="2995447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did it come about?</a:t>
            </a:r>
            <a:br>
              <a:rPr lang="en-AU" dirty="0" smtClean="0"/>
            </a:br>
            <a:r>
              <a:rPr lang="en-AU" dirty="0" smtClean="0"/>
              <a:t>SA strategy review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mostly harmless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500174"/>
            <a:ext cx="707236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for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 smtClean="0"/>
              <a:t>Stand on the shoulder of giants however...</a:t>
            </a:r>
          </a:p>
          <a:p>
            <a:pPr>
              <a:buNone/>
            </a:pPr>
            <a:r>
              <a:rPr lang="en-AU" dirty="0" smtClean="0"/>
              <a:t>So much has and will change - even much more of the same won’t work</a:t>
            </a:r>
          </a:p>
          <a:p>
            <a:pPr>
              <a:buNone/>
            </a:pPr>
            <a:r>
              <a:rPr lang="en-AU" dirty="0" smtClean="0"/>
              <a:t>Public values not reflected in investment, policy or priorities</a:t>
            </a:r>
          </a:p>
          <a:p>
            <a:pPr>
              <a:buNone/>
            </a:pPr>
            <a:r>
              <a:rPr lang="en-AU" dirty="0" smtClean="0"/>
              <a:t>Despair increasingly normalised – Common Cause insights offer new hope </a:t>
            </a:r>
          </a:p>
          <a:p>
            <a:pPr>
              <a:buNone/>
            </a:pPr>
            <a:r>
              <a:rPr lang="en-AU" dirty="0" smtClean="0"/>
              <a:t>Literature increasingly challenging efficacy of current approach from </a:t>
            </a:r>
            <a:r>
              <a:rPr lang="en-AU" dirty="0" err="1" smtClean="0"/>
              <a:t>glyphosate</a:t>
            </a:r>
            <a:r>
              <a:rPr lang="en-AU" dirty="0" smtClean="0"/>
              <a:t> to governance 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Consultation defined a series of shifts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inert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357298"/>
            <a:ext cx="7500990" cy="452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Value nature wherever it 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rsa_lochiel-park_1580x800p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79" y="1285860"/>
            <a:ext cx="787961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 more and refine what will work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9-2518484-cof landscape corrid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285861"/>
            <a:ext cx="771530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Some things need to be done differently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NoSA eremophil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206"/>
            <a:ext cx="9144000" cy="785794"/>
          </a:xfrm>
          <a:prstGeom prst="rect">
            <a:avLst/>
          </a:prstGeom>
        </p:spPr>
      </p:pic>
      <p:pic>
        <p:nvPicPr>
          <p:cNvPr id="5" name="State-Government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215082"/>
            <a:ext cx="1681835" cy="458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servationSA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6215082"/>
            <a:ext cx="1448947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Content Placeholder 3" descr="native se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357298"/>
            <a:ext cx="764386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428</Words>
  <Application>Microsoft Office PowerPoint</Application>
  <PresentationFormat>On-screen Show (4:3)</PresentationFormat>
  <Paragraphs>94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  </vt:lpstr>
      <vt:lpstr>I’m Vicki-Jo I've always loved nature  </vt:lpstr>
      <vt:lpstr>What is the Nature of SA?</vt:lpstr>
      <vt:lpstr>How did it come about? SA strategy review </vt:lpstr>
      <vt:lpstr>Case for change</vt:lpstr>
      <vt:lpstr>Consultation defined a series of shifts </vt:lpstr>
      <vt:lpstr>Value nature wherever it is</vt:lpstr>
      <vt:lpstr>Do more and refine what will work</vt:lpstr>
      <vt:lpstr>Some things need to be done differently</vt:lpstr>
      <vt:lpstr>Change to learn and learn to change</vt:lpstr>
      <vt:lpstr>Speak to intrinsic values not loss</vt:lpstr>
      <vt:lpstr>Make our connections more visible</vt:lpstr>
      <vt:lpstr>Support collaborative governance – long term horizons at effective scales</vt:lpstr>
      <vt:lpstr>Sector resilience and diversity</vt:lpstr>
      <vt:lpstr>Making it real – Amongst It </vt:lpstr>
      <vt:lpstr>Making it real – Prospectus </vt:lpstr>
      <vt:lpstr>Who we are  </vt:lpstr>
      <vt:lpstr>Thank you and stay connected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Julia</cp:lastModifiedBy>
  <cp:revision>44</cp:revision>
  <dcterms:created xsi:type="dcterms:W3CDTF">2017-11-20T00:55:06Z</dcterms:created>
  <dcterms:modified xsi:type="dcterms:W3CDTF">2017-12-14T06:09:03Z</dcterms:modified>
</cp:coreProperties>
</file>