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48" r:id="rId3"/>
  </p:sldMasterIdLst>
  <p:notesMasterIdLst>
    <p:notesMasterId r:id="rId15"/>
  </p:notesMasterIdLst>
  <p:sldIdLst>
    <p:sldId id="256" r:id="rId4"/>
    <p:sldId id="259" r:id="rId5"/>
    <p:sldId id="269" r:id="rId6"/>
    <p:sldId id="267" r:id="rId7"/>
    <p:sldId id="268" r:id="rId8"/>
    <p:sldId id="260" r:id="rId9"/>
    <p:sldId id="261" r:id="rId10"/>
    <p:sldId id="262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O'Donnell" userId="8fd6c12c-ec63-4958-8894-7491b27885e2" providerId="ADAL" clId="{A0A2806F-E60C-4A93-9FB5-D3CA10A014C6}"/>
    <pc:docChg chg="modSld sldOrd">
      <pc:chgData name="Erin O'Donnell" userId="8fd6c12c-ec63-4958-8894-7491b27885e2" providerId="ADAL" clId="{A0A2806F-E60C-4A93-9FB5-D3CA10A014C6}" dt="2021-06-01T01:48:51.590" v="76" actId="6549"/>
      <pc:docMkLst>
        <pc:docMk/>
      </pc:docMkLst>
      <pc:sldChg chg="ord">
        <pc:chgData name="Erin O'Donnell" userId="8fd6c12c-ec63-4958-8894-7491b27885e2" providerId="ADAL" clId="{A0A2806F-E60C-4A93-9FB5-D3CA10A014C6}" dt="2021-06-01T01:46:04.224" v="1"/>
        <pc:sldMkLst>
          <pc:docMk/>
          <pc:sldMk cId="3062477952" sldId="267"/>
        </pc:sldMkLst>
      </pc:sldChg>
      <pc:sldChg chg="ord">
        <pc:chgData name="Erin O'Donnell" userId="8fd6c12c-ec63-4958-8894-7491b27885e2" providerId="ADAL" clId="{A0A2806F-E60C-4A93-9FB5-D3CA10A014C6}" dt="2021-06-01T01:46:34.377" v="3"/>
        <pc:sldMkLst>
          <pc:docMk/>
          <pc:sldMk cId="1045844362" sldId="268"/>
        </pc:sldMkLst>
      </pc:sldChg>
      <pc:sldChg chg="modSp mod ord">
        <pc:chgData name="Erin O'Donnell" userId="8fd6c12c-ec63-4958-8894-7491b27885e2" providerId="ADAL" clId="{A0A2806F-E60C-4A93-9FB5-D3CA10A014C6}" dt="2021-06-01T01:48:51.590" v="76" actId="6549"/>
        <pc:sldMkLst>
          <pc:docMk/>
          <pc:sldMk cId="455349325" sldId="269"/>
        </pc:sldMkLst>
        <pc:spChg chg="mod">
          <ac:chgData name="Erin O'Donnell" userId="8fd6c12c-ec63-4958-8894-7491b27885e2" providerId="ADAL" clId="{A0A2806F-E60C-4A93-9FB5-D3CA10A014C6}" dt="2021-06-01T01:48:32.820" v="37" actId="20577"/>
          <ac:spMkLst>
            <pc:docMk/>
            <pc:sldMk cId="455349325" sldId="269"/>
            <ac:spMk id="2" creationId="{95BD1C01-F00B-43BF-A996-98D6A561DBDF}"/>
          </ac:spMkLst>
        </pc:spChg>
        <pc:spChg chg="mod">
          <ac:chgData name="Erin O'Donnell" userId="8fd6c12c-ec63-4958-8894-7491b27885e2" providerId="ADAL" clId="{A0A2806F-E60C-4A93-9FB5-D3CA10A014C6}" dt="2021-06-01T01:48:51.590" v="76" actId="6549"/>
          <ac:spMkLst>
            <pc:docMk/>
            <pc:sldMk cId="455349325" sldId="269"/>
            <ac:spMk id="8" creationId="{F7428279-B302-4A77-8DA7-83287902C78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32F35-86A3-4B8C-9560-CB4B0B215D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80CFEF-E9C8-4039-8565-C379ADF92C24}">
      <dgm:prSet/>
      <dgm:spPr/>
      <dgm:t>
        <a:bodyPr/>
        <a:lstStyle/>
        <a:p>
          <a:r>
            <a:rPr lang="en-AU"/>
            <a:t>Legal person</a:t>
          </a:r>
          <a:endParaRPr lang="en-US"/>
        </a:p>
      </dgm:t>
    </dgm:pt>
    <dgm:pt modelId="{A6544E1B-AF37-405F-AF86-C2E88E8A846F}" type="parTrans" cxnId="{096DF7EA-FC69-4CEA-BF16-970DB4556B65}">
      <dgm:prSet/>
      <dgm:spPr/>
      <dgm:t>
        <a:bodyPr/>
        <a:lstStyle/>
        <a:p>
          <a:endParaRPr lang="en-US"/>
        </a:p>
      </dgm:t>
    </dgm:pt>
    <dgm:pt modelId="{FDAA20DB-A08A-4F86-9FD7-0D2F879089AA}" type="sibTrans" cxnId="{096DF7EA-FC69-4CEA-BF16-970DB4556B65}">
      <dgm:prSet/>
      <dgm:spPr/>
      <dgm:t>
        <a:bodyPr/>
        <a:lstStyle/>
        <a:p>
          <a:endParaRPr lang="en-US"/>
        </a:p>
      </dgm:t>
    </dgm:pt>
    <dgm:pt modelId="{FDE5C5CB-793C-42AC-B7AF-7103D36BADBE}">
      <dgm:prSet/>
      <dgm:spPr/>
      <dgm:t>
        <a:bodyPr/>
        <a:lstStyle/>
        <a:p>
          <a:r>
            <a:rPr lang="en-AU" dirty="0"/>
            <a:t>Subject of rights</a:t>
          </a:r>
          <a:endParaRPr lang="en-US" dirty="0"/>
        </a:p>
      </dgm:t>
    </dgm:pt>
    <dgm:pt modelId="{4FCB7D4A-5A4D-49A9-8E0F-3A44958E15CF}" type="parTrans" cxnId="{58579492-1747-4CDD-B347-032097CF4E59}">
      <dgm:prSet/>
      <dgm:spPr/>
      <dgm:t>
        <a:bodyPr/>
        <a:lstStyle/>
        <a:p>
          <a:endParaRPr lang="en-US"/>
        </a:p>
      </dgm:t>
    </dgm:pt>
    <dgm:pt modelId="{8821E11A-B2AA-44A3-BB57-D8989E12B3A4}" type="sibTrans" cxnId="{58579492-1747-4CDD-B347-032097CF4E59}">
      <dgm:prSet/>
      <dgm:spPr/>
      <dgm:t>
        <a:bodyPr/>
        <a:lstStyle/>
        <a:p>
          <a:endParaRPr lang="en-US"/>
        </a:p>
      </dgm:t>
    </dgm:pt>
    <dgm:pt modelId="{C5E07BF5-8D2F-4F1E-900B-43BDBFD8E5A8}">
      <dgm:prSet/>
      <dgm:spPr/>
      <dgm:t>
        <a:bodyPr/>
        <a:lstStyle/>
        <a:p>
          <a:r>
            <a:rPr lang="en-AU"/>
            <a:t>Living person</a:t>
          </a:r>
          <a:endParaRPr lang="en-US"/>
        </a:p>
      </dgm:t>
    </dgm:pt>
    <dgm:pt modelId="{EF65D4A5-E648-40B5-83AD-AE7A3865526F}" type="parTrans" cxnId="{19FD82ED-8C4D-41CD-8739-9A4935C5D560}">
      <dgm:prSet/>
      <dgm:spPr/>
      <dgm:t>
        <a:bodyPr/>
        <a:lstStyle/>
        <a:p>
          <a:endParaRPr lang="en-US"/>
        </a:p>
      </dgm:t>
    </dgm:pt>
    <dgm:pt modelId="{1E03AE68-D122-4997-AF6F-9990FA242462}" type="sibTrans" cxnId="{19FD82ED-8C4D-41CD-8739-9A4935C5D560}">
      <dgm:prSet/>
      <dgm:spPr/>
      <dgm:t>
        <a:bodyPr/>
        <a:lstStyle/>
        <a:p>
          <a:endParaRPr lang="en-US"/>
        </a:p>
      </dgm:t>
    </dgm:pt>
    <dgm:pt modelId="{ADE7A142-5A8F-425D-95A7-071BC855561C}">
      <dgm:prSet/>
      <dgm:spPr/>
      <dgm:t>
        <a:bodyPr/>
        <a:lstStyle/>
        <a:p>
          <a:r>
            <a:rPr lang="en-AU"/>
            <a:t>Living being or entity</a:t>
          </a:r>
          <a:endParaRPr lang="en-US"/>
        </a:p>
      </dgm:t>
    </dgm:pt>
    <dgm:pt modelId="{FFE56D53-EBF5-4741-9A24-A6CF15CEDC78}" type="parTrans" cxnId="{53B7D55E-44B1-4C69-8C1D-0972CE4A7436}">
      <dgm:prSet/>
      <dgm:spPr/>
      <dgm:t>
        <a:bodyPr/>
        <a:lstStyle/>
        <a:p>
          <a:endParaRPr lang="en-US"/>
        </a:p>
      </dgm:t>
    </dgm:pt>
    <dgm:pt modelId="{00B0EF3B-9870-49F3-85E6-28D545B08E69}" type="sibTrans" cxnId="{53B7D55E-44B1-4C69-8C1D-0972CE4A7436}">
      <dgm:prSet/>
      <dgm:spPr/>
      <dgm:t>
        <a:bodyPr/>
        <a:lstStyle/>
        <a:p>
          <a:endParaRPr lang="en-US"/>
        </a:p>
      </dgm:t>
    </dgm:pt>
    <dgm:pt modelId="{1CE7CB78-D6DA-4597-B046-DAD7A7364209}" type="pres">
      <dgm:prSet presAssocID="{12E32F35-86A3-4B8C-9560-CB4B0B215D6C}" presName="linear" presStyleCnt="0">
        <dgm:presLayoutVars>
          <dgm:animLvl val="lvl"/>
          <dgm:resizeHandles val="exact"/>
        </dgm:presLayoutVars>
      </dgm:prSet>
      <dgm:spPr/>
    </dgm:pt>
    <dgm:pt modelId="{A21C2EC6-F27D-48F8-9C7E-D7CA4BC9ABDD}" type="pres">
      <dgm:prSet presAssocID="{1B80CFEF-E9C8-4039-8565-C379ADF92C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A2B707-1160-4BB7-9847-52EF3B072AE9}" type="pres">
      <dgm:prSet presAssocID="{FDAA20DB-A08A-4F86-9FD7-0D2F879089AA}" presName="spacer" presStyleCnt="0"/>
      <dgm:spPr/>
    </dgm:pt>
    <dgm:pt modelId="{A5C3DB47-16B2-49C1-90C3-AA8B207C45D5}" type="pres">
      <dgm:prSet presAssocID="{FDE5C5CB-793C-42AC-B7AF-7103D36BAD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81F83A1-756F-4A9E-AB75-3277C457D1DE}" type="pres">
      <dgm:prSet presAssocID="{8821E11A-B2AA-44A3-BB57-D8989E12B3A4}" presName="spacer" presStyleCnt="0"/>
      <dgm:spPr/>
    </dgm:pt>
    <dgm:pt modelId="{5EE690A5-9170-4A72-A297-83F7C20F2D0E}" type="pres">
      <dgm:prSet presAssocID="{C5E07BF5-8D2F-4F1E-900B-43BDBFD8E5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BCD848-57F9-4761-8850-6BA8B94B92FE}" type="pres">
      <dgm:prSet presAssocID="{1E03AE68-D122-4997-AF6F-9990FA242462}" presName="spacer" presStyleCnt="0"/>
      <dgm:spPr/>
    </dgm:pt>
    <dgm:pt modelId="{D0410510-9A37-425C-9D2D-6CAF1A5F7062}" type="pres">
      <dgm:prSet presAssocID="{ADE7A142-5A8F-425D-95A7-071BC85556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24CC17-125B-49FD-AAA4-096CE15F680F}" type="presOf" srcId="{ADE7A142-5A8F-425D-95A7-071BC855561C}" destId="{D0410510-9A37-425C-9D2D-6CAF1A5F7062}" srcOrd="0" destOrd="0" presId="urn:microsoft.com/office/officeart/2005/8/layout/vList2"/>
    <dgm:cxn modelId="{53B7D55E-44B1-4C69-8C1D-0972CE4A7436}" srcId="{12E32F35-86A3-4B8C-9560-CB4B0B215D6C}" destId="{ADE7A142-5A8F-425D-95A7-071BC855561C}" srcOrd="3" destOrd="0" parTransId="{FFE56D53-EBF5-4741-9A24-A6CF15CEDC78}" sibTransId="{00B0EF3B-9870-49F3-85E6-28D545B08E69}"/>
    <dgm:cxn modelId="{9FE98386-5A82-4D2D-8C74-D1A2AB0FE99C}" type="presOf" srcId="{12E32F35-86A3-4B8C-9560-CB4B0B215D6C}" destId="{1CE7CB78-D6DA-4597-B046-DAD7A7364209}" srcOrd="0" destOrd="0" presId="urn:microsoft.com/office/officeart/2005/8/layout/vList2"/>
    <dgm:cxn modelId="{58579492-1747-4CDD-B347-032097CF4E59}" srcId="{12E32F35-86A3-4B8C-9560-CB4B0B215D6C}" destId="{FDE5C5CB-793C-42AC-B7AF-7103D36BADBE}" srcOrd="1" destOrd="0" parTransId="{4FCB7D4A-5A4D-49A9-8E0F-3A44958E15CF}" sibTransId="{8821E11A-B2AA-44A3-BB57-D8989E12B3A4}"/>
    <dgm:cxn modelId="{8C566E97-C890-4E64-BBB7-00CCA75792F2}" type="presOf" srcId="{C5E07BF5-8D2F-4F1E-900B-43BDBFD8E5A8}" destId="{5EE690A5-9170-4A72-A297-83F7C20F2D0E}" srcOrd="0" destOrd="0" presId="urn:microsoft.com/office/officeart/2005/8/layout/vList2"/>
    <dgm:cxn modelId="{DCC4D2B1-7A7E-47FA-8F26-2A2086B5FB46}" type="presOf" srcId="{FDE5C5CB-793C-42AC-B7AF-7103D36BADBE}" destId="{A5C3DB47-16B2-49C1-90C3-AA8B207C45D5}" srcOrd="0" destOrd="0" presId="urn:microsoft.com/office/officeart/2005/8/layout/vList2"/>
    <dgm:cxn modelId="{F1E372DD-24DC-48ED-8342-B8781C0B191C}" type="presOf" srcId="{1B80CFEF-E9C8-4039-8565-C379ADF92C24}" destId="{A21C2EC6-F27D-48F8-9C7E-D7CA4BC9ABDD}" srcOrd="0" destOrd="0" presId="urn:microsoft.com/office/officeart/2005/8/layout/vList2"/>
    <dgm:cxn modelId="{096DF7EA-FC69-4CEA-BF16-970DB4556B65}" srcId="{12E32F35-86A3-4B8C-9560-CB4B0B215D6C}" destId="{1B80CFEF-E9C8-4039-8565-C379ADF92C24}" srcOrd="0" destOrd="0" parTransId="{A6544E1B-AF37-405F-AF86-C2E88E8A846F}" sibTransId="{FDAA20DB-A08A-4F86-9FD7-0D2F879089AA}"/>
    <dgm:cxn modelId="{19FD82ED-8C4D-41CD-8739-9A4935C5D560}" srcId="{12E32F35-86A3-4B8C-9560-CB4B0B215D6C}" destId="{C5E07BF5-8D2F-4F1E-900B-43BDBFD8E5A8}" srcOrd="2" destOrd="0" parTransId="{EF65D4A5-E648-40B5-83AD-AE7A3865526F}" sibTransId="{1E03AE68-D122-4997-AF6F-9990FA242462}"/>
    <dgm:cxn modelId="{54F21DF9-B3B8-42BB-9E4A-1C61C34BE87B}" type="presParOf" srcId="{1CE7CB78-D6DA-4597-B046-DAD7A7364209}" destId="{A21C2EC6-F27D-48F8-9C7E-D7CA4BC9ABDD}" srcOrd="0" destOrd="0" presId="urn:microsoft.com/office/officeart/2005/8/layout/vList2"/>
    <dgm:cxn modelId="{C8856FD1-76E1-45DA-B3C9-98083A775742}" type="presParOf" srcId="{1CE7CB78-D6DA-4597-B046-DAD7A7364209}" destId="{9BA2B707-1160-4BB7-9847-52EF3B072AE9}" srcOrd="1" destOrd="0" presId="urn:microsoft.com/office/officeart/2005/8/layout/vList2"/>
    <dgm:cxn modelId="{A650B210-67B6-41F3-9011-7D1FCA9FD712}" type="presParOf" srcId="{1CE7CB78-D6DA-4597-B046-DAD7A7364209}" destId="{A5C3DB47-16B2-49C1-90C3-AA8B207C45D5}" srcOrd="2" destOrd="0" presId="urn:microsoft.com/office/officeart/2005/8/layout/vList2"/>
    <dgm:cxn modelId="{64B74795-A7A4-4648-96B3-553144AEEC67}" type="presParOf" srcId="{1CE7CB78-D6DA-4597-B046-DAD7A7364209}" destId="{881F83A1-756F-4A9E-AB75-3277C457D1DE}" srcOrd="3" destOrd="0" presId="urn:microsoft.com/office/officeart/2005/8/layout/vList2"/>
    <dgm:cxn modelId="{5E18D7EC-B030-4106-80B3-AD798FB14FF6}" type="presParOf" srcId="{1CE7CB78-D6DA-4597-B046-DAD7A7364209}" destId="{5EE690A5-9170-4A72-A297-83F7C20F2D0E}" srcOrd="4" destOrd="0" presId="urn:microsoft.com/office/officeart/2005/8/layout/vList2"/>
    <dgm:cxn modelId="{D08090DC-720C-49D2-A4FB-CC75A1058BD4}" type="presParOf" srcId="{1CE7CB78-D6DA-4597-B046-DAD7A7364209}" destId="{11BCD848-57F9-4761-8850-6BA8B94B92FE}" srcOrd="5" destOrd="0" presId="urn:microsoft.com/office/officeart/2005/8/layout/vList2"/>
    <dgm:cxn modelId="{7FAE2A8D-B821-4D95-8D96-10CC2A4B851B}" type="presParOf" srcId="{1CE7CB78-D6DA-4597-B046-DAD7A7364209}" destId="{D0410510-9A37-425C-9D2D-6CAF1A5F70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A28A0-A69F-406D-A6C9-25435F1F48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87045E-7707-4DBE-AAD2-72F1B1397996}">
      <dgm:prSet/>
      <dgm:spPr/>
      <dgm:t>
        <a:bodyPr/>
        <a:lstStyle/>
        <a:p>
          <a:r>
            <a:rPr lang="en-AU"/>
            <a:t>Potentially transformative for our relationship with rivers</a:t>
          </a:r>
          <a:endParaRPr lang="en-US"/>
        </a:p>
      </dgm:t>
    </dgm:pt>
    <dgm:pt modelId="{6431E69E-D833-40DD-B784-6AF5E1FDCFF3}" type="parTrans" cxnId="{62AF4A86-2923-45C0-B288-D5FA4211F039}">
      <dgm:prSet/>
      <dgm:spPr/>
      <dgm:t>
        <a:bodyPr/>
        <a:lstStyle/>
        <a:p>
          <a:endParaRPr lang="en-US"/>
        </a:p>
      </dgm:t>
    </dgm:pt>
    <dgm:pt modelId="{9BB5F9DB-34EA-4F8F-B8ED-F489B7921A5C}" type="sibTrans" cxnId="{62AF4A86-2923-45C0-B288-D5FA4211F039}">
      <dgm:prSet/>
      <dgm:spPr/>
      <dgm:t>
        <a:bodyPr/>
        <a:lstStyle/>
        <a:p>
          <a:endParaRPr lang="en-US"/>
        </a:p>
      </dgm:t>
    </dgm:pt>
    <dgm:pt modelId="{1C8A62DD-E2D5-4585-B2E9-39EC8C8DE68A}">
      <dgm:prSet/>
      <dgm:spPr/>
      <dgm:t>
        <a:bodyPr/>
        <a:lstStyle/>
        <a:p>
          <a:r>
            <a:rPr lang="en-AU"/>
            <a:t>Shifts the conversation from: ‘what do we want </a:t>
          </a:r>
          <a:r>
            <a:rPr lang="en-AU" i="1"/>
            <a:t>from </a:t>
          </a:r>
          <a:r>
            <a:rPr lang="en-AU"/>
            <a:t>the river?’ to ‘what do we want </a:t>
          </a:r>
          <a:r>
            <a:rPr lang="en-AU" i="1"/>
            <a:t>for </a:t>
          </a:r>
          <a:r>
            <a:rPr lang="en-AU"/>
            <a:t>the river, and how do we get there </a:t>
          </a:r>
          <a:r>
            <a:rPr lang="en-AU" i="1"/>
            <a:t>with </a:t>
          </a:r>
          <a:r>
            <a:rPr lang="en-AU"/>
            <a:t>the river?’</a:t>
          </a:r>
          <a:endParaRPr lang="en-US"/>
        </a:p>
      </dgm:t>
    </dgm:pt>
    <dgm:pt modelId="{5CF494BC-188A-44D2-92A4-6B1418C11CF2}" type="parTrans" cxnId="{03023746-8E55-4131-82EE-2E38814F7089}">
      <dgm:prSet/>
      <dgm:spPr/>
      <dgm:t>
        <a:bodyPr/>
        <a:lstStyle/>
        <a:p>
          <a:endParaRPr lang="en-US"/>
        </a:p>
      </dgm:t>
    </dgm:pt>
    <dgm:pt modelId="{E019327E-74EB-4107-8D00-889BE2366D06}" type="sibTrans" cxnId="{03023746-8E55-4131-82EE-2E38814F7089}">
      <dgm:prSet/>
      <dgm:spPr/>
      <dgm:t>
        <a:bodyPr/>
        <a:lstStyle/>
        <a:p>
          <a:endParaRPr lang="en-US"/>
        </a:p>
      </dgm:t>
    </dgm:pt>
    <dgm:pt modelId="{41E8E445-25AF-4535-935E-0770B210C2D0}">
      <dgm:prSet/>
      <dgm:spPr/>
      <dgm:t>
        <a:bodyPr/>
        <a:lstStyle/>
        <a:p>
          <a:r>
            <a:rPr lang="en-AU"/>
            <a:t>But without rights to water and a role in water management, we’re still selling rivers short</a:t>
          </a:r>
          <a:endParaRPr lang="en-US"/>
        </a:p>
      </dgm:t>
    </dgm:pt>
    <dgm:pt modelId="{4E194855-A792-4856-970E-425079748563}" type="parTrans" cxnId="{803A4AA8-B92E-4DD9-B5CC-8D6CAF98D242}">
      <dgm:prSet/>
      <dgm:spPr/>
      <dgm:t>
        <a:bodyPr/>
        <a:lstStyle/>
        <a:p>
          <a:endParaRPr lang="en-US"/>
        </a:p>
      </dgm:t>
    </dgm:pt>
    <dgm:pt modelId="{356A4BB1-74B5-47DE-A9B1-2A2A0589B09D}" type="sibTrans" cxnId="{803A4AA8-B92E-4DD9-B5CC-8D6CAF98D242}">
      <dgm:prSet/>
      <dgm:spPr/>
      <dgm:t>
        <a:bodyPr/>
        <a:lstStyle/>
        <a:p>
          <a:endParaRPr lang="en-US"/>
        </a:p>
      </dgm:t>
    </dgm:pt>
    <dgm:pt modelId="{3919C062-96BA-406A-B98F-87E3FDAF65D2}" type="pres">
      <dgm:prSet presAssocID="{FF5A28A0-A69F-406D-A6C9-25435F1F48A8}" presName="linear" presStyleCnt="0">
        <dgm:presLayoutVars>
          <dgm:animLvl val="lvl"/>
          <dgm:resizeHandles val="exact"/>
        </dgm:presLayoutVars>
      </dgm:prSet>
      <dgm:spPr/>
    </dgm:pt>
    <dgm:pt modelId="{21A4B110-286D-4F71-9CD7-182CF7529A6F}" type="pres">
      <dgm:prSet presAssocID="{B987045E-7707-4DBE-AAD2-72F1B13979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6E9D2A-2610-4EF1-90DB-225A4930DA29}" type="pres">
      <dgm:prSet presAssocID="{9BB5F9DB-34EA-4F8F-B8ED-F489B7921A5C}" presName="spacer" presStyleCnt="0"/>
      <dgm:spPr/>
    </dgm:pt>
    <dgm:pt modelId="{15C4E8FB-44A3-4D05-B386-5F9A648DF5D2}" type="pres">
      <dgm:prSet presAssocID="{1C8A62DD-E2D5-4585-B2E9-39EC8C8DE6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DD2D8D-B5F4-45E0-8843-1A71268E93FE}" type="pres">
      <dgm:prSet presAssocID="{E019327E-74EB-4107-8D00-889BE2366D06}" presName="spacer" presStyleCnt="0"/>
      <dgm:spPr/>
    </dgm:pt>
    <dgm:pt modelId="{D0B05D5F-7400-439A-9AFA-73B3E7EDC4D3}" type="pres">
      <dgm:prSet presAssocID="{41E8E445-25AF-4535-935E-0770B210C2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023746-8E55-4131-82EE-2E38814F7089}" srcId="{FF5A28A0-A69F-406D-A6C9-25435F1F48A8}" destId="{1C8A62DD-E2D5-4585-B2E9-39EC8C8DE68A}" srcOrd="1" destOrd="0" parTransId="{5CF494BC-188A-44D2-92A4-6B1418C11CF2}" sibTransId="{E019327E-74EB-4107-8D00-889BE2366D06}"/>
    <dgm:cxn modelId="{F52AC347-6D96-4225-877D-1D359441548E}" type="presOf" srcId="{B987045E-7707-4DBE-AAD2-72F1B1397996}" destId="{21A4B110-286D-4F71-9CD7-182CF7529A6F}" srcOrd="0" destOrd="0" presId="urn:microsoft.com/office/officeart/2005/8/layout/vList2"/>
    <dgm:cxn modelId="{62AF4A86-2923-45C0-B288-D5FA4211F039}" srcId="{FF5A28A0-A69F-406D-A6C9-25435F1F48A8}" destId="{B987045E-7707-4DBE-AAD2-72F1B1397996}" srcOrd="0" destOrd="0" parTransId="{6431E69E-D833-40DD-B784-6AF5E1FDCFF3}" sibTransId="{9BB5F9DB-34EA-4F8F-B8ED-F489B7921A5C}"/>
    <dgm:cxn modelId="{C7ACDD91-C263-4547-ADC1-2F523AE54A47}" type="presOf" srcId="{41E8E445-25AF-4535-935E-0770B210C2D0}" destId="{D0B05D5F-7400-439A-9AFA-73B3E7EDC4D3}" srcOrd="0" destOrd="0" presId="urn:microsoft.com/office/officeart/2005/8/layout/vList2"/>
    <dgm:cxn modelId="{823B53A4-AC15-41A7-BE19-8E53E62CD8D7}" type="presOf" srcId="{1C8A62DD-E2D5-4585-B2E9-39EC8C8DE68A}" destId="{15C4E8FB-44A3-4D05-B386-5F9A648DF5D2}" srcOrd="0" destOrd="0" presId="urn:microsoft.com/office/officeart/2005/8/layout/vList2"/>
    <dgm:cxn modelId="{803A4AA8-B92E-4DD9-B5CC-8D6CAF98D242}" srcId="{FF5A28A0-A69F-406D-A6C9-25435F1F48A8}" destId="{41E8E445-25AF-4535-935E-0770B210C2D0}" srcOrd="2" destOrd="0" parTransId="{4E194855-A792-4856-970E-425079748563}" sibTransId="{356A4BB1-74B5-47DE-A9B1-2A2A0589B09D}"/>
    <dgm:cxn modelId="{63DB9DFD-0569-4EA1-B550-FC59A023F5BC}" type="presOf" srcId="{FF5A28A0-A69F-406D-A6C9-25435F1F48A8}" destId="{3919C062-96BA-406A-B98F-87E3FDAF65D2}" srcOrd="0" destOrd="0" presId="urn:microsoft.com/office/officeart/2005/8/layout/vList2"/>
    <dgm:cxn modelId="{F9695B8E-6FC7-4AAF-8C12-10008F70919F}" type="presParOf" srcId="{3919C062-96BA-406A-B98F-87E3FDAF65D2}" destId="{21A4B110-286D-4F71-9CD7-182CF7529A6F}" srcOrd="0" destOrd="0" presId="urn:microsoft.com/office/officeart/2005/8/layout/vList2"/>
    <dgm:cxn modelId="{B9798FAE-0233-460C-9208-9EEE19714C76}" type="presParOf" srcId="{3919C062-96BA-406A-B98F-87E3FDAF65D2}" destId="{F66E9D2A-2610-4EF1-90DB-225A4930DA29}" srcOrd="1" destOrd="0" presId="urn:microsoft.com/office/officeart/2005/8/layout/vList2"/>
    <dgm:cxn modelId="{E61C5F21-F22D-4CEC-ABD8-94A5D1BF0C1D}" type="presParOf" srcId="{3919C062-96BA-406A-B98F-87E3FDAF65D2}" destId="{15C4E8FB-44A3-4D05-B386-5F9A648DF5D2}" srcOrd="2" destOrd="0" presId="urn:microsoft.com/office/officeart/2005/8/layout/vList2"/>
    <dgm:cxn modelId="{2ABC6929-74C1-4BEC-BF74-E60990E53891}" type="presParOf" srcId="{3919C062-96BA-406A-B98F-87E3FDAF65D2}" destId="{DEDD2D8D-B5F4-45E0-8843-1A71268E93FE}" srcOrd="3" destOrd="0" presId="urn:microsoft.com/office/officeart/2005/8/layout/vList2"/>
    <dgm:cxn modelId="{CCF97DBB-09A5-4672-86EF-47169D0FCBD4}" type="presParOf" srcId="{3919C062-96BA-406A-B98F-87E3FDAF65D2}" destId="{D0B05D5F-7400-439A-9AFA-73B3E7EDC4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C2EC6-F27D-48F8-9C7E-D7CA4BC9ABDD}">
      <dsp:nvSpPr>
        <dsp:cNvPr id="0" name=""/>
        <dsp:cNvSpPr/>
      </dsp:nvSpPr>
      <dsp:spPr>
        <a:xfrm>
          <a:off x="0" y="33263"/>
          <a:ext cx="6263640" cy="1247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200" kern="1200"/>
            <a:t>Legal person</a:t>
          </a:r>
          <a:endParaRPr lang="en-US" sz="5200" kern="1200"/>
        </a:p>
      </dsp:txBody>
      <dsp:txXfrm>
        <a:off x="60884" y="94147"/>
        <a:ext cx="6141872" cy="1125452"/>
      </dsp:txXfrm>
    </dsp:sp>
    <dsp:sp modelId="{A5C3DB47-16B2-49C1-90C3-AA8B207C45D5}">
      <dsp:nvSpPr>
        <dsp:cNvPr id="0" name=""/>
        <dsp:cNvSpPr/>
      </dsp:nvSpPr>
      <dsp:spPr>
        <a:xfrm>
          <a:off x="0" y="1430243"/>
          <a:ext cx="6263640" cy="12472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200" kern="1200" dirty="0"/>
            <a:t>Subject of rights</a:t>
          </a:r>
          <a:endParaRPr lang="en-US" sz="5200" kern="1200" dirty="0"/>
        </a:p>
      </dsp:txBody>
      <dsp:txXfrm>
        <a:off x="60884" y="1491127"/>
        <a:ext cx="6141872" cy="1125452"/>
      </dsp:txXfrm>
    </dsp:sp>
    <dsp:sp modelId="{5EE690A5-9170-4A72-A297-83F7C20F2D0E}">
      <dsp:nvSpPr>
        <dsp:cNvPr id="0" name=""/>
        <dsp:cNvSpPr/>
      </dsp:nvSpPr>
      <dsp:spPr>
        <a:xfrm>
          <a:off x="0" y="2827223"/>
          <a:ext cx="6263640" cy="12472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200" kern="1200"/>
            <a:t>Living person</a:t>
          </a:r>
          <a:endParaRPr lang="en-US" sz="5200" kern="1200"/>
        </a:p>
      </dsp:txBody>
      <dsp:txXfrm>
        <a:off x="60884" y="2888107"/>
        <a:ext cx="6141872" cy="1125452"/>
      </dsp:txXfrm>
    </dsp:sp>
    <dsp:sp modelId="{D0410510-9A37-425C-9D2D-6CAF1A5F7062}">
      <dsp:nvSpPr>
        <dsp:cNvPr id="0" name=""/>
        <dsp:cNvSpPr/>
      </dsp:nvSpPr>
      <dsp:spPr>
        <a:xfrm>
          <a:off x="0" y="4224204"/>
          <a:ext cx="6263640" cy="12472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200" kern="1200"/>
            <a:t>Living being or entity</a:t>
          </a:r>
          <a:endParaRPr lang="en-US" sz="5200" kern="1200"/>
        </a:p>
      </dsp:txBody>
      <dsp:txXfrm>
        <a:off x="60884" y="4285088"/>
        <a:ext cx="6141872" cy="112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4B110-286D-4F71-9CD7-182CF7529A6F}">
      <dsp:nvSpPr>
        <dsp:cNvPr id="0" name=""/>
        <dsp:cNvSpPr/>
      </dsp:nvSpPr>
      <dsp:spPr>
        <a:xfrm>
          <a:off x="0" y="189959"/>
          <a:ext cx="6116549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Potentially transformative for our relationship with rivers</a:t>
          </a:r>
          <a:endParaRPr lang="en-US" sz="2300" kern="1200"/>
        </a:p>
      </dsp:txBody>
      <dsp:txXfrm>
        <a:off x="62808" y="252767"/>
        <a:ext cx="5990933" cy="1161018"/>
      </dsp:txXfrm>
    </dsp:sp>
    <dsp:sp modelId="{15C4E8FB-44A3-4D05-B386-5F9A648DF5D2}">
      <dsp:nvSpPr>
        <dsp:cNvPr id="0" name=""/>
        <dsp:cNvSpPr/>
      </dsp:nvSpPr>
      <dsp:spPr>
        <a:xfrm>
          <a:off x="0" y="1542834"/>
          <a:ext cx="6116549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Shifts the conversation from: ‘what do we want </a:t>
          </a:r>
          <a:r>
            <a:rPr lang="en-AU" sz="2300" i="1" kern="1200"/>
            <a:t>from </a:t>
          </a:r>
          <a:r>
            <a:rPr lang="en-AU" sz="2300" kern="1200"/>
            <a:t>the river?’ to ‘what do we want </a:t>
          </a:r>
          <a:r>
            <a:rPr lang="en-AU" sz="2300" i="1" kern="1200"/>
            <a:t>for </a:t>
          </a:r>
          <a:r>
            <a:rPr lang="en-AU" sz="2300" kern="1200"/>
            <a:t>the river, and how do we get there </a:t>
          </a:r>
          <a:r>
            <a:rPr lang="en-AU" sz="2300" i="1" kern="1200"/>
            <a:t>with </a:t>
          </a:r>
          <a:r>
            <a:rPr lang="en-AU" sz="2300" kern="1200"/>
            <a:t>the river?’</a:t>
          </a:r>
          <a:endParaRPr lang="en-US" sz="2300" kern="1200"/>
        </a:p>
      </dsp:txBody>
      <dsp:txXfrm>
        <a:off x="62808" y="1605642"/>
        <a:ext cx="5990933" cy="1161018"/>
      </dsp:txXfrm>
    </dsp:sp>
    <dsp:sp modelId="{D0B05D5F-7400-439A-9AFA-73B3E7EDC4D3}">
      <dsp:nvSpPr>
        <dsp:cNvPr id="0" name=""/>
        <dsp:cNvSpPr/>
      </dsp:nvSpPr>
      <dsp:spPr>
        <a:xfrm>
          <a:off x="0" y="2895708"/>
          <a:ext cx="6116549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But without rights to water and a role in water management, we’re still selling rivers short</a:t>
          </a:r>
          <a:endParaRPr lang="en-US" sz="2300" kern="1200"/>
        </a:p>
      </dsp:txBody>
      <dsp:txXfrm>
        <a:off x="62808" y="2958516"/>
        <a:ext cx="5990933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B4122-A4FB-44E5-A6AC-18FD235A1669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8F1AB-A7EA-4849-837D-2F176EE36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06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Campaigns underway for others – River</a:t>
            </a:r>
            <a:r>
              <a:rPr lang="en-AU" baseline="0" dirty="0"/>
              <a:t> </a:t>
            </a:r>
            <a:r>
              <a:rPr lang="en-AU" baseline="0" dirty="0" err="1"/>
              <a:t>Ethiope</a:t>
            </a:r>
            <a:r>
              <a:rPr lang="en-AU" baseline="0" dirty="0"/>
              <a:t>, River Nile, Margaret River (WA), </a:t>
            </a:r>
            <a:r>
              <a:rPr lang="en-AU" baseline="0" dirty="0" err="1"/>
              <a:t>Martuwarra</a:t>
            </a:r>
            <a:r>
              <a:rPr lang="en-AU" baseline="0" dirty="0"/>
              <a:t> (WA), Colorado River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81164-F289-47EC-9B0E-E7147C577AF2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Different legal constructions which all have different legal meanings, legal powers and rights</a:t>
            </a:r>
          </a:p>
          <a:p>
            <a:r>
              <a:rPr lang="en-AU" dirty="0"/>
              <a:t>However, rivers are often a combination, and in many cases, reflect pluralist understandings of what rivers are and the human relationship to, and with, 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EBD79-031B-49DD-BCCB-CA2E86F1E0F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19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BFA1-D3E9-4E35-9647-A1939AC4A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00921-FEA5-4C77-B008-5B60B5303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31E3-760A-429B-8109-86E4C33C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9F151-8393-43C5-9369-5B897B1A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2B59E-A7D5-4A1A-B7D5-0DAD293C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30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DDD6-A8F7-4177-98BD-B95EF261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D31F6-AABB-40C9-8A4D-93A1F98A7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79DF2-800B-4617-A850-3BC52121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76A28-AF5E-4BEA-A28F-269AE095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170E-EAE7-4625-BC2E-BC2EA7F9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8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D50FDE-41C1-4BC8-922E-C70093AA6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233E8-EDDF-424C-85B1-3AF0DEB48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EAAAB-F306-4D5D-A6EA-5010EB96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2CFF4-D974-4B66-BB4C-D1C269F6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1F390-2174-4ECA-9EDD-39204EB8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3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4E0D-E136-4CA5-8C35-1E0596CA765C}" type="datetimeFigureOut">
              <a:rPr lang="en-AU" smtClean="0"/>
              <a:pPr/>
              <a:t>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72C7-0E84-4787-BA16-C5D6C798D14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4E0D-E136-4CA5-8C35-1E0596CA765C}" type="datetimeFigureOut">
              <a:rPr lang="en-AU" smtClean="0"/>
              <a:pPr/>
              <a:t>1/06/2021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72C7-0E84-4787-BA16-C5D6C798D14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4E0D-E136-4CA5-8C35-1E0596CA765C}" type="datetimeFigureOut">
              <a:rPr lang="en-AU" smtClean="0"/>
              <a:pPr/>
              <a:t>1/06/2021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72C7-0E84-4787-BA16-C5D6C798D14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4E0D-E136-4CA5-8C35-1E0596CA765C}" type="datetimeFigureOut">
              <a:rPr lang="en-AU" smtClean="0"/>
              <a:pPr/>
              <a:t>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72C7-0E84-4787-BA16-C5D6C798D14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F436-20FE-4115-9AC5-A8C62ABA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415A-E3E3-4C10-A396-ADF2CD3D8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6F94-24E0-488B-BF97-DFF8E57A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8278-0B20-41FC-BEAA-1FB24E9808CF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7DB3-AFE2-4640-8296-2B00325E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9F4F-5B36-4E5B-AC25-DEB0CF1B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BB07-6126-4272-9FD7-C18359DC29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56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6A31-8EDE-4FFA-AEFB-62CD1019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59AD-B690-48F7-895B-AD2941AD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5417E-3438-4FB0-A7FE-EA222989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499D7-058A-42A0-9276-CDF126B3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BB25-7395-4A7C-BC2D-3A136FDD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6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3F8B-A99A-4A11-BDB3-571C2AE4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B122E-112D-49B0-A46F-05AC6E01A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BD8D-1FAF-45AD-A9E0-6BEDB604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306A-D358-4829-BF9B-51C3F9EE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C9AF5-1048-4D45-AA5E-6D4967B1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57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8F04-1D15-40B0-8B7F-5082FEC4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E586-DC23-45F7-8D04-FB8144AAB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AC28-6669-43EC-A35E-207C3F864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A4940-A862-4844-BB7B-6AA11A28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B4E2F-5AA9-48A5-926F-7DC300E2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E2513-798D-498B-800D-9ECCF963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44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7E20-C1EB-4517-8982-99C8A800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EB742-5A3B-439D-A7C7-17E9D4B7C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5BF54-E554-45E5-BCAB-2D1FBFAFD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7CA9A-DEFC-4F5F-BD71-479E0D234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51020-B9C8-4405-909B-D11015BD0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31FC4-0FB7-4456-82D0-6BA73D95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A28DA-B738-473E-AB1E-3854955D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6434B-1993-4D88-AA46-AE9EBE37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1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1110-CBCF-46FB-9602-B22002EB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F0532-E251-477F-BD96-91D1C38B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AA5F-B1EF-4B97-90A0-AB0AE08D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A5E51-D7C7-44D3-B4A4-717B3D9F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9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89574-D657-45B6-8353-FFA3988D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BF374-5616-4C6A-8605-A06F9D36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CEFBB-236D-4D4D-9D12-429237A2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81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91AD-E1EF-40F2-BE45-F45DF69D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8454-62BF-4D17-B3CA-6C6CE95E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A4827-F5CE-4017-8218-236DF8182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949E8-4168-428F-BF2E-8EC8FF31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1BBFC-60DC-4483-ACE4-A4236D31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B7A0C-1E76-4C09-92A6-DBD31B59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3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B099-BB60-4DBD-942B-8AE70114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1FBC8-10B4-4D55-B9B0-1FB1DE99B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01CAF-5D2D-42F9-90D4-724EE5647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15EC2-59EA-41C2-BF75-F20A9C92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25B2E-9EF3-45F0-9B00-D35498FB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49119-B703-42CD-945D-31211EFD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4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25CF5-B835-4342-9996-C8964996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A634-44AC-4473-AD59-A1D082D6E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B2552-C1E3-40BF-9BD3-A022454AE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EA876-CD32-40D4-979F-231E28C0C12A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3476-A285-42A0-B13D-B0CB89DBC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B56C9-D396-4C93-894D-25F3F7E8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0DEE-2357-446A-BD4E-D0784FF8EB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5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51" r:id="rId3"/>
    <p:sldLayoutId id="2147483662" r:id="rId4"/>
    <p:sldLayoutId id="214748366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4E0D-E136-4CA5-8C35-1E0596CA765C}" type="datetimeFigureOut">
              <a:rPr lang="en-AU" smtClean="0"/>
              <a:pPr/>
              <a:t>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72C7-0E84-4787-BA16-C5D6C798D14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7666B-B07B-411D-94E1-9F21C390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C080-BD2E-4B89-8C8D-76BEF040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2BE8-F3D2-40E3-B5C2-CBB5732C4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8278-0B20-41FC-BEAA-1FB24E9808CF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87B2A-999A-427A-BD32-3EDDDD0AE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698C-65E5-416D-9E7E-BF6CB8999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BB07-6126-4272-9FD7-C18359DC29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11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D4527-1390-4F40-AECF-4DD7AC31C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4176C-DA0E-4E0F-AFCE-28D3FECBD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AU" sz="2800"/>
              <a:t>Reshaping the human relationship with water: </a:t>
            </a:r>
            <a:br>
              <a:rPr lang="en-AU" sz="2800"/>
            </a:br>
            <a:r>
              <a:rPr lang="en-AU" sz="2800"/>
              <a:t>what happens when a river becomes a person?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0E435-F828-4171-9918-A641D9B89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AU" sz="2000" dirty="0"/>
              <a:t>Dr Erin O’Donnell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4A34299-2831-4EBE-9BFA-3772F45914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4701" y="5854291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9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DE7A0-F006-40D4-9739-4CA94712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6" y="1412488"/>
            <a:ext cx="3037593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Rights in law but no rights to water and limited role in water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E7CB-EED7-4825-976B-F0EBB6824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140214"/>
            <a:ext cx="3427283" cy="436384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200" b="1" i="1" dirty="0"/>
              <a:t>Rights to water</a:t>
            </a:r>
          </a:p>
          <a:p>
            <a:pPr marL="0" indent="0">
              <a:lnSpc>
                <a:spcPct val="90000"/>
              </a:lnSpc>
              <a:buNone/>
            </a:pPr>
            <a:endParaRPr lang="en-AU" sz="2200" b="1" i="1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200" b="1" dirty="0"/>
              <a:t>Río </a:t>
            </a:r>
            <a:r>
              <a:rPr lang="en-AU" sz="2200" b="1" dirty="0" err="1"/>
              <a:t>Atrato</a:t>
            </a:r>
            <a:endParaRPr lang="en-AU" sz="2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200" dirty="0"/>
              <a:t>No property rights</a:t>
            </a:r>
          </a:p>
          <a:p>
            <a:pPr marL="0" indent="0">
              <a:buNone/>
            </a:pPr>
            <a:r>
              <a:rPr lang="en-AU" sz="2200" b="1" dirty="0"/>
              <a:t>Whanganui River</a:t>
            </a:r>
          </a:p>
          <a:p>
            <a:pPr marL="0" indent="0">
              <a:buNone/>
            </a:pPr>
            <a:r>
              <a:rPr lang="en-AU" sz="2200" dirty="0"/>
              <a:t>Legislation does not affect existing water rights</a:t>
            </a:r>
          </a:p>
          <a:p>
            <a:pPr marL="0" indent="0">
              <a:buNone/>
            </a:pPr>
            <a:r>
              <a:rPr lang="en-AU" sz="2200" b="1" dirty="0"/>
              <a:t>Ganga and Yamuna</a:t>
            </a:r>
          </a:p>
          <a:p>
            <a:pPr marL="0" indent="0">
              <a:buNone/>
            </a:pPr>
            <a:r>
              <a:rPr lang="en-AU" sz="2200" dirty="0"/>
              <a:t>No water rights</a:t>
            </a:r>
          </a:p>
          <a:p>
            <a:pPr marL="0" indent="0">
              <a:buNone/>
            </a:pPr>
            <a:r>
              <a:rPr lang="en-AU" sz="2200" b="1" dirty="0" err="1"/>
              <a:t>Turag</a:t>
            </a:r>
            <a:r>
              <a:rPr lang="en-AU" sz="2200" b="1" dirty="0"/>
              <a:t> and other rivers</a:t>
            </a:r>
          </a:p>
          <a:p>
            <a:pPr marL="0" indent="0">
              <a:buNone/>
            </a:pPr>
            <a:r>
              <a:rPr lang="en-AU" sz="2200" dirty="0"/>
              <a:t>No water rights</a:t>
            </a:r>
          </a:p>
          <a:p>
            <a:pPr marL="0" indent="0">
              <a:buNone/>
            </a:pPr>
            <a:r>
              <a:rPr lang="en-AU" sz="2200" b="1" dirty="0" err="1"/>
              <a:t>Martuwarra</a:t>
            </a:r>
            <a:endParaRPr lang="en-AU" sz="2200" b="1" dirty="0"/>
          </a:p>
          <a:p>
            <a:pPr marL="0" indent="0">
              <a:buNone/>
            </a:pPr>
            <a:r>
              <a:rPr lang="en-AU" sz="2200" dirty="0"/>
              <a:t>No water rights</a:t>
            </a:r>
          </a:p>
          <a:p>
            <a:pPr marL="0" indent="0">
              <a:buNone/>
            </a:pPr>
            <a:r>
              <a:rPr lang="en-AU" sz="2200" b="1" dirty="0" err="1"/>
              <a:t>Birrarung</a:t>
            </a:r>
            <a:endParaRPr lang="en-AU" sz="2200" b="1" dirty="0"/>
          </a:p>
          <a:p>
            <a:pPr marL="0" indent="0">
              <a:buNone/>
            </a:pPr>
            <a:r>
              <a:rPr lang="en-AU" sz="2200" dirty="0"/>
              <a:t>No water rights (VEWH)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AB1113-D00F-471A-8CC6-D0855890F6CE}"/>
              </a:ext>
            </a:extLst>
          </p:cNvPr>
          <p:cNvSpPr txBox="1">
            <a:spLocks/>
          </p:cNvSpPr>
          <p:nvPr/>
        </p:nvSpPr>
        <p:spPr>
          <a:xfrm>
            <a:off x="8368826" y="140214"/>
            <a:ext cx="3511636" cy="4389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b="1" i="1" dirty="0"/>
              <a:t>Water management</a:t>
            </a:r>
          </a:p>
          <a:p>
            <a:pPr marL="0" indent="0">
              <a:buNone/>
            </a:pPr>
            <a:endParaRPr lang="en-AU" sz="2200" b="1" i="1" dirty="0"/>
          </a:p>
          <a:p>
            <a:pPr marL="0" indent="0">
              <a:buNone/>
            </a:pPr>
            <a:r>
              <a:rPr lang="en-AU" sz="2200" b="1" dirty="0"/>
              <a:t>Río </a:t>
            </a:r>
            <a:r>
              <a:rPr lang="en-AU" sz="2200" b="1" dirty="0" err="1"/>
              <a:t>Atrato</a:t>
            </a:r>
            <a:endParaRPr lang="en-AU" sz="2200" b="1" dirty="0"/>
          </a:p>
          <a:p>
            <a:pPr marL="0" indent="0">
              <a:buNone/>
            </a:pPr>
            <a:r>
              <a:rPr lang="en-AU" sz="2200" dirty="0"/>
              <a:t>New institutions to support guardians </a:t>
            </a:r>
          </a:p>
          <a:p>
            <a:pPr marL="0" indent="0">
              <a:buNone/>
            </a:pPr>
            <a:r>
              <a:rPr lang="en-AU" sz="2200" b="1" dirty="0"/>
              <a:t>Whanganui River</a:t>
            </a:r>
            <a:endParaRPr lang="en-AU" sz="2200" dirty="0"/>
          </a:p>
          <a:p>
            <a:pPr marL="0" indent="0">
              <a:buNone/>
            </a:pPr>
            <a:r>
              <a:rPr lang="en-AU" sz="2200" dirty="0"/>
              <a:t>New institutions arrangements but limited affect on water</a:t>
            </a:r>
          </a:p>
          <a:p>
            <a:pPr marL="0" indent="0">
              <a:buNone/>
            </a:pPr>
            <a:r>
              <a:rPr lang="en-AU" sz="2200" b="1" dirty="0"/>
              <a:t>Ganga &amp; Yamuna</a:t>
            </a:r>
          </a:p>
          <a:p>
            <a:pPr marL="0" indent="0">
              <a:buNone/>
            </a:pPr>
            <a:r>
              <a:rPr lang="en-AU" sz="2200" dirty="0"/>
              <a:t>No new arrangements</a:t>
            </a:r>
          </a:p>
          <a:p>
            <a:pPr marL="0" indent="0">
              <a:buNone/>
            </a:pPr>
            <a:r>
              <a:rPr lang="en-AU" sz="2200" b="1" dirty="0" err="1"/>
              <a:t>Turag</a:t>
            </a:r>
            <a:r>
              <a:rPr lang="en-AU" sz="2200" b="1" dirty="0"/>
              <a:t> and other rivers</a:t>
            </a:r>
          </a:p>
          <a:p>
            <a:pPr marL="0" indent="0">
              <a:buNone/>
            </a:pPr>
            <a:r>
              <a:rPr lang="en-AU" sz="2200" dirty="0"/>
              <a:t>NRPC limited influence</a:t>
            </a:r>
          </a:p>
          <a:p>
            <a:pPr marL="0" indent="0">
              <a:buNone/>
            </a:pPr>
            <a:r>
              <a:rPr lang="en-AU" sz="2200" b="1" dirty="0" err="1"/>
              <a:t>Martuwarra</a:t>
            </a:r>
            <a:r>
              <a:rPr lang="en-AU" sz="2200" dirty="0"/>
              <a:t> </a:t>
            </a:r>
          </a:p>
          <a:p>
            <a:pPr marL="0" indent="0">
              <a:buNone/>
            </a:pPr>
            <a:r>
              <a:rPr lang="en-AU" sz="2200" dirty="0"/>
              <a:t>No statutory role</a:t>
            </a:r>
          </a:p>
          <a:p>
            <a:pPr marL="0" indent="0">
              <a:buNone/>
            </a:pPr>
            <a:r>
              <a:rPr lang="en-AU" sz="2200" b="1" dirty="0" err="1"/>
              <a:t>Birrarung</a:t>
            </a:r>
            <a:endParaRPr lang="en-AU" sz="2200" dirty="0"/>
          </a:p>
          <a:p>
            <a:pPr marL="0" indent="0">
              <a:buNone/>
            </a:pPr>
            <a:r>
              <a:rPr lang="en-AU" sz="2200" dirty="0"/>
              <a:t>Minimal role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2966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E96-9FA1-4594-912E-26E70496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AU" dirty="0"/>
              <a:t>Rivers as legal or living persons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16D00-40DC-4EAD-9CA5-F50691854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3" r="13313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B3AD405-8313-43F8-BB2C-7E953E4AB3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1199" y="2333296"/>
          <a:ext cx="6116549" cy="437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75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42960" y="4599267"/>
            <a:ext cx="3059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Ganga and Yamuna </a:t>
            </a:r>
            <a:br>
              <a:rPr lang="en-AU" sz="2800" dirty="0"/>
            </a:br>
            <a:r>
              <a:rPr lang="en-AU" sz="2800" dirty="0"/>
              <a:t>rivers, India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729" y="4608494"/>
            <a:ext cx="27260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Whanganui River,</a:t>
            </a:r>
          </a:p>
          <a:p>
            <a:pPr algn="ctr"/>
            <a:r>
              <a:rPr lang="en-AU" sz="2800" dirty="0"/>
              <a:t>Aotearoa </a:t>
            </a:r>
          </a:p>
          <a:p>
            <a:pPr algn="ctr"/>
            <a:r>
              <a:rPr lang="en-AU" sz="2800" dirty="0"/>
              <a:t>New Zealand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2302" y="4608494"/>
            <a:ext cx="1727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Río </a:t>
            </a:r>
            <a:r>
              <a:rPr lang="en-AU" sz="2800" dirty="0" err="1"/>
              <a:t>Atrato</a:t>
            </a:r>
            <a:r>
              <a:rPr lang="en-AU" sz="2800" dirty="0"/>
              <a:t>,</a:t>
            </a:r>
          </a:p>
          <a:p>
            <a:pPr algn="ctr"/>
            <a:r>
              <a:rPr lang="en-AU" sz="2800" dirty="0"/>
              <a:t>Colombia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18998" r="20016"/>
          <a:stretch/>
        </p:blipFill>
        <p:spPr>
          <a:xfrm>
            <a:off x="762000" y="1606759"/>
            <a:ext cx="2753525" cy="2925536"/>
          </a:xfrm>
          <a:prstGeom prst="rect">
            <a:avLst/>
          </a:prstGeom>
        </p:spPr>
      </p:pic>
      <p:pic>
        <p:nvPicPr>
          <p:cNvPr id="1026" name="Picture 2" descr="Image result for Rio Atrato, Colom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b="20934"/>
          <a:stretch/>
        </p:blipFill>
        <p:spPr bwMode="auto">
          <a:xfrm>
            <a:off x="4742946" y="1606759"/>
            <a:ext cx="2706108" cy="29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/>
          <a:srcRect t="9112"/>
          <a:stretch/>
        </p:blipFill>
        <p:spPr>
          <a:xfrm>
            <a:off x="8649043" y="3033449"/>
            <a:ext cx="2513445" cy="1520183"/>
          </a:xfrm>
          <a:prstGeom prst="rect">
            <a:avLst/>
          </a:prstGeom>
        </p:spPr>
      </p:pic>
      <p:pic>
        <p:nvPicPr>
          <p:cNvPr id="1028" name="Picture 4" descr="Yamuna River in Uttarakha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9" b="10719"/>
          <a:stretch/>
        </p:blipFill>
        <p:spPr bwMode="auto">
          <a:xfrm>
            <a:off x="8649043" y="1606759"/>
            <a:ext cx="25134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6153203"/>
            <a:ext cx="12379037" cy="559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3200" dirty="0"/>
              <a:t>Followed by: rivers and lakes in Australia, Bangladesh, Mexico, and the USA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A952D-3382-4C99-995C-2FAF8430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11734800" cy="1143000"/>
          </a:xfrm>
        </p:spPr>
        <p:txBody>
          <a:bodyPr>
            <a:normAutofit/>
          </a:bodyPr>
          <a:lstStyle/>
          <a:p>
            <a:r>
              <a:rPr lang="en-AU" dirty="0"/>
              <a:t>Rivers around the world have become ‘persons’</a:t>
            </a:r>
          </a:p>
        </p:txBody>
      </p:sp>
    </p:spTree>
    <p:extLst>
      <p:ext uri="{BB962C8B-B14F-4D97-AF65-F5344CB8AC3E}">
        <p14:creationId xmlns:p14="http://schemas.microsoft.com/office/powerpoint/2010/main" val="41209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D1C01-F00B-43BF-A996-98D6A561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07" y="465298"/>
            <a:ext cx="6318649" cy="1454051"/>
          </a:xfrm>
        </p:spPr>
        <p:txBody>
          <a:bodyPr>
            <a:normAutofit/>
          </a:bodyPr>
          <a:lstStyle/>
          <a:p>
            <a:r>
              <a:rPr lang="en-AU" sz="3600" dirty="0" err="1">
                <a:solidFill>
                  <a:srgbClr val="000000"/>
                </a:solidFill>
              </a:rPr>
              <a:t>Birrarung</a:t>
            </a:r>
            <a:r>
              <a:rPr lang="en-AU" sz="3600" dirty="0">
                <a:solidFill>
                  <a:srgbClr val="000000"/>
                </a:solidFill>
              </a:rPr>
              <a:t> Yarra as a living entity: an Australian first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428279-B302-4A77-8DA7-83287902C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7" y="2096655"/>
            <a:ext cx="4650524" cy="44253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400" dirty="0">
                <a:solidFill>
                  <a:srgbClr val="000000"/>
                </a:solidFill>
              </a:rPr>
              <a:t>New legislation in 2017</a:t>
            </a:r>
          </a:p>
          <a:p>
            <a:pPr marL="0" indent="0">
              <a:buNone/>
            </a:pPr>
            <a:r>
              <a:rPr lang="en-AU" sz="2400" dirty="0" err="1">
                <a:solidFill>
                  <a:srgbClr val="000000"/>
                </a:solidFill>
              </a:rPr>
              <a:t>Birrarung</a:t>
            </a:r>
            <a:r>
              <a:rPr lang="en-AU" sz="2400" dirty="0">
                <a:solidFill>
                  <a:srgbClr val="000000"/>
                </a:solidFill>
              </a:rPr>
              <a:t> Council: voice of the river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000000"/>
                </a:solidFill>
              </a:rPr>
              <a:t>Advice and advocacy role</a:t>
            </a:r>
          </a:p>
          <a:p>
            <a:pPr lvl="1"/>
            <a:r>
              <a:rPr lang="en-AU" dirty="0">
                <a:solidFill>
                  <a:srgbClr val="000000"/>
                </a:solidFill>
              </a:rPr>
              <a:t>Advise the Minister for Water</a:t>
            </a:r>
          </a:p>
          <a:p>
            <a:pPr lvl="1"/>
            <a:r>
              <a:rPr lang="en-AU" dirty="0">
                <a:solidFill>
                  <a:srgbClr val="000000"/>
                </a:solidFill>
              </a:rPr>
              <a:t>Advocate for the interests of the river</a:t>
            </a:r>
          </a:p>
          <a:p>
            <a:pPr lvl="1"/>
            <a:r>
              <a:rPr lang="en-AU" dirty="0">
                <a:solidFill>
                  <a:srgbClr val="000000"/>
                </a:solidFill>
              </a:rPr>
              <a:t>Speaking for the river, and with the river</a:t>
            </a:r>
          </a:p>
          <a:p>
            <a:pPr marL="0" indent="0">
              <a:buNone/>
            </a:pPr>
            <a:endParaRPr lang="en-AU" sz="1700" dirty="0">
              <a:solidFill>
                <a:srgbClr val="000000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CCDB4-5C34-4698-A35D-7E1D8B3F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58" y="-49983"/>
            <a:ext cx="2632364" cy="3010670"/>
          </a:xfrm>
          <a:prstGeom prst="rect">
            <a:avLst/>
          </a:prstGeom>
        </p:spPr>
      </p:pic>
      <p:sp>
        <p:nvSpPr>
          <p:cNvPr id="8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yarra action plan high res">
            <a:extLst>
              <a:ext uri="{FF2B5EF4-FFF2-40B4-BE49-F238E27FC236}">
                <a16:creationId xmlns:a16="http://schemas.microsoft.com/office/drawing/2014/main" id="{E9F90BDF-F72A-4B72-8CFA-2657D9FC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145" y="3589313"/>
            <a:ext cx="2212377" cy="14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50 year community vision yarra">
            <a:extLst>
              <a:ext uri="{FF2B5EF4-FFF2-40B4-BE49-F238E27FC236}">
                <a16:creationId xmlns:a16="http://schemas.microsoft.com/office/drawing/2014/main" id="{977A84A6-251A-408E-AE13-2454012A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133" y="5123618"/>
            <a:ext cx="2808477" cy="15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4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5CCA6-FE33-4AF1-B038-0F99CAF8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FFFFFF"/>
                </a:solidFill>
              </a:rPr>
              <a:t>Birrarung Council: a voice for the river…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DCA9-63D4-4906-8336-F8E8948F8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900">
                <a:solidFill>
                  <a:srgbClr val="000000"/>
                </a:solidFill>
              </a:rPr>
              <a:t>The Birrarung Council will </a:t>
            </a:r>
            <a:r>
              <a:rPr lang="en-AU" sz="1900" b="1">
                <a:solidFill>
                  <a:srgbClr val="000000"/>
                </a:solidFill>
              </a:rPr>
              <a:t>champion </a:t>
            </a:r>
            <a:r>
              <a:rPr lang="en-AU" sz="1900">
                <a:solidFill>
                  <a:srgbClr val="000000"/>
                </a:solidFill>
              </a:rPr>
              <a:t>the interests of the Yarra River as </a:t>
            </a:r>
            <a:r>
              <a:rPr lang="en-AU" sz="1900" b="1">
                <a:solidFill>
                  <a:srgbClr val="000000"/>
                </a:solidFill>
              </a:rPr>
              <a:t>one, living and integrated natural entity</a:t>
            </a:r>
            <a:r>
              <a:rPr lang="en-AU" sz="1900">
                <a:solidFill>
                  <a:srgbClr val="000000"/>
                </a:solidFill>
              </a:rPr>
              <a:t>, reflected in the </a:t>
            </a:r>
            <a:r>
              <a:rPr lang="en-AU" sz="1900" b="1">
                <a:solidFill>
                  <a:srgbClr val="000000"/>
                </a:solidFill>
              </a:rPr>
              <a:t>50 year Community Vision </a:t>
            </a:r>
            <a:r>
              <a:rPr lang="en-AU" sz="1900">
                <a:solidFill>
                  <a:srgbClr val="000000"/>
                </a:solidFill>
              </a:rPr>
              <a:t>and the </a:t>
            </a:r>
            <a:r>
              <a:rPr lang="en-AU" sz="1900" b="1">
                <a:solidFill>
                  <a:srgbClr val="000000"/>
                </a:solidFill>
              </a:rPr>
              <a:t>Wurundjeri Water Policy </a:t>
            </a:r>
            <a:r>
              <a:rPr lang="en-AU" sz="1900">
                <a:solidFill>
                  <a:srgbClr val="000000"/>
                </a:solidFill>
              </a:rPr>
              <a:t>(Nhanbu narrun ba ngargunin twarn Birrarung)</a:t>
            </a:r>
          </a:p>
          <a:p>
            <a:pPr marL="0" indent="0">
              <a:buNone/>
            </a:pPr>
            <a:endParaRPr lang="en-AU" sz="1900">
              <a:solidFill>
                <a:srgbClr val="000000"/>
              </a:solidFill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4409DEE-FDED-4A36-A8C1-5E03E70D4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5" b="1"/>
          <a:stretch/>
        </p:blipFill>
        <p:spPr>
          <a:xfrm>
            <a:off x="6738707" y="2837712"/>
            <a:ext cx="4336035" cy="32173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E81FEF-BFB9-43E8-B542-92CCAC25635F}"/>
              </a:ext>
            </a:extLst>
          </p:cNvPr>
          <p:cNvSpPr txBox="1">
            <a:spLocks/>
          </p:cNvSpPr>
          <p:nvPr/>
        </p:nvSpPr>
        <p:spPr>
          <a:xfrm>
            <a:off x="838200" y="577997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AU" dirty="0"/>
              <a:t>…but the river has no legal rights</a:t>
            </a:r>
          </a:p>
        </p:txBody>
      </p:sp>
    </p:spTree>
    <p:extLst>
      <p:ext uri="{BB962C8B-B14F-4D97-AF65-F5344CB8AC3E}">
        <p14:creationId xmlns:p14="http://schemas.microsoft.com/office/powerpoint/2010/main" val="306247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9ED5-8FA2-4DA1-A29D-ED576123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79" y="240444"/>
            <a:ext cx="5542604" cy="145405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New narratives</a:t>
            </a:r>
          </a:p>
        </p:txBody>
      </p:sp>
      <p:pic>
        <p:nvPicPr>
          <p:cNvPr id="4100" name="Picture 4" descr="Image result for yarra river">
            <a:extLst>
              <a:ext uri="{FF2B5EF4-FFF2-40B4-BE49-F238E27FC236}">
                <a16:creationId xmlns:a16="http://schemas.microsoft.com/office/drawing/2014/main" id="{D39AE52B-3700-4241-BA6D-C8463377D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r="12482" b="-3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Content Placeholder 4104">
            <a:extLst>
              <a:ext uri="{FF2B5EF4-FFF2-40B4-BE49-F238E27FC236}">
                <a16:creationId xmlns:a16="http://schemas.microsoft.com/office/drawing/2014/main" id="{8FF92B3F-7B55-426C-B45F-7EE07D6F7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981200"/>
            <a:ext cx="5466819" cy="4200791"/>
          </a:xfrm>
        </p:spPr>
        <p:txBody>
          <a:bodyPr anchor="ctr">
            <a:normAutofit/>
          </a:bodyPr>
          <a:lstStyle/>
          <a:p>
            <a:r>
              <a:rPr lang="en-AU" sz="2800" b="1" dirty="0"/>
              <a:t>From the river: </a:t>
            </a:r>
            <a:r>
              <a:rPr lang="en-AU" sz="2800" dirty="0"/>
              <a:t>water supply, drainage, sewage, stormwater, amenity</a:t>
            </a:r>
            <a:endParaRPr lang="en-AU" sz="2800" b="1" dirty="0"/>
          </a:p>
          <a:p>
            <a:r>
              <a:rPr lang="en-AU" sz="2800" b="1" dirty="0"/>
              <a:t>For the river:</a:t>
            </a:r>
            <a:r>
              <a:rPr lang="en-AU" sz="2800" dirty="0"/>
              <a:t> now the river has a voice and its interests have a champion</a:t>
            </a:r>
          </a:p>
          <a:p>
            <a:r>
              <a:rPr lang="en-AU" sz="2800" b="1" dirty="0"/>
              <a:t>With the river: </a:t>
            </a:r>
            <a:r>
              <a:rPr lang="en-AU" sz="2800" dirty="0"/>
              <a:t>the river is a partner in its own management, and we all work together</a:t>
            </a:r>
          </a:p>
        </p:txBody>
      </p:sp>
      <p:pic>
        <p:nvPicPr>
          <p:cNvPr id="4103" name="Picture 2" descr="Image result for yarra river">
            <a:extLst>
              <a:ext uri="{FF2B5EF4-FFF2-40B4-BE49-F238E27FC236}">
                <a16:creationId xmlns:a16="http://schemas.microsoft.com/office/drawing/2014/main" id="{B018DB52-10DE-4242-BA8E-61CF28B36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r="2" b="2"/>
          <a:stretch/>
        </p:blipFill>
        <p:spPr bwMode="auto"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DA32D-5E77-4243-9765-2B9EE6C8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6000">
                <a:solidFill>
                  <a:schemeClr val="bg1"/>
                </a:solidFill>
              </a:rPr>
              <a:t>Rivers recognised  as beings in law: differences matter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5E6CD5-E5BE-42DA-A897-6537CCEB5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29901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400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DE7A0-F006-40D4-9739-4CA94712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Examples of rivers as beings in law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E7CB-EED7-4825-976B-F0EBB6824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29" y="228600"/>
            <a:ext cx="6250940" cy="6217920"/>
          </a:xfr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400" b="1" dirty="0"/>
              <a:t>Río </a:t>
            </a:r>
            <a:r>
              <a:rPr lang="en-AU" sz="2400" b="1" dirty="0" err="1"/>
              <a:t>Atrato</a:t>
            </a:r>
            <a:r>
              <a:rPr lang="en-AU" sz="2400" b="1" dirty="0"/>
              <a:t>, Colombia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‘</a:t>
            </a:r>
            <a:r>
              <a:rPr lang="en-AU" sz="2400" dirty="0" err="1"/>
              <a:t>entidad</a:t>
            </a:r>
            <a:r>
              <a:rPr lang="en-AU" sz="2400" dirty="0"/>
              <a:t> </a:t>
            </a:r>
            <a:r>
              <a:rPr lang="en-AU" sz="2400" dirty="0" err="1"/>
              <a:t>sujeto</a:t>
            </a:r>
            <a:r>
              <a:rPr lang="en-AU" sz="2400" dirty="0"/>
              <a:t> de </a:t>
            </a:r>
            <a:r>
              <a:rPr lang="en-AU" sz="2400" dirty="0" err="1"/>
              <a:t>derechos</a:t>
            </a:r>
            <a:r>
              <a:rPr lang="en-AU" sz="2400" dirty="0"/>
              <a:t>’ [an entity that is the subject of rights], including rights to ‘protection, conservation, maintenance and restoration’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/>
              <a:t>Whanganui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‘an indivisible and living whole’ and ‘a legal person and has all the rights, powers, duties, and liabilities of a legal person’.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/>
              <a:t>Ganga and Yamuna Rivers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‘juristic/legal persons/living entities having the status of a legal person with all corresponding rights, duties and liabilities of a living person’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 err="1"/>
              <a:t>Turag</a:t>
            </a:r>
            <a:r>
              <a:rPr lang="en-AU" sz="2400" b="1" dirty="0"/>
              <a:t> and all Bangladesh rivers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The court recognised all rivers as legal persons and living entities	</a:t>
            </a:r>
          </a:p>
        </p:txBody>
      </p:sp>
    </p:spTree>
    <p:extLst>
      <p:ext uri="{BB962C8B-B14F-4D97-AF65-F5344CB8AC3E}">
        <p14:creationId xmlns:p14="http://schemas.microsoft.com/office/powerpoint/2010/main" val="35337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DE7A0-F006-40D4-9739-4CA94712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Australian examples</a:t>
            </a:r>
            <a:endParaRPr lang="en-US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E7CB-EED7-4825-976B-F0EBB6824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err="1"/>
              <a:t>Martuwarra</a:t>
            </a:r>
            <a:r>
              <a:rPr lang="en-US" sz="2400" b="1" dirty="0"/>
              <a:t> Fitzroy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‘The Fitzroy River is a living ancestral being and has a right to life’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err="1"/>
              <a:t>Birrarung</a:t>
            </a:r>
            <a:r>
              <a:rPr lang="en-US" sz="2400" b="1" dirty="0"/>
              <a:t> </a:t>
            </a:r>
            <a:r>
              <a:rPr lang="en-US" sz="2400" b="1" dirty="0" err="1"/>
              <a:t>Yarra</a:t>
            </a:r>
            <a:r>
              <a:rPr lang="en-US" sz="2400" b="1" dirty="0"/>
              <a:t>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The river and the associated land are ‘one living and integrated natural entity’</a:t>
            </a:r>
          </a:p>
        </p:txBody>
      </p:sp>
    </p:spTree>
    <p:extLst>
      <p:ext uri="{BB962C8B-B14F-4D97-AF65-F5344CB8AC3E}">
        <p14:creationId xmlns:p14="http://schemas.microsoft.com/office/powerpoint/2010/main" val="343767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DE7A0-F006-40D4-9739-4CA94712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River guardians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E7CB-EED7-4825-976B-F0EBB6824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29" y="4480708"/>
            <a:ext cx="6250940" cy="2304627"/>
          </a:xfrm>
        </p:spPr>
        <p:txBody>
          <a:bodyPr anchor="b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400" b="1" dirty="0"/>
              <a:t>Río </a:t>
            </a:r>
            <a:r>
              <a:rPr lang="en-AU" sz="2400" b="1" dirty="0" err="1"/>
              <a:t>Atrato</a:t>
            </a:r>
            <a:r>
              <a:rPr lang="en-AU" sz="2400" b="1" dirty="0"/>
              <a:t>, Colombia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One man and one woman from 7 villages plus representative from Ministry for Environment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/>
              <a:t>Whanganui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Te </a:t>
            </a:r>
            <a:r>
              <a:rPr lang="en-AU" sz="2400" dirty="0" err="1"/>
              <a:t>Pou</a:t>
            </a:r>
            <a:r>
              <a:rPr lang="en-AU" sz="2400" dirty="0"/>
              <a:t> </a:t>
            </a:r>
            <a:r>
              <a:rPr lang="en-AU" sz="2400" dirty="0" err="1"/>
              <a:t>Tupua</a:t>
            </a:r>
            <a:r>
              <a:rPr lang="en-AU" sz="2400" dirty="0"/>
              <a:t> (‘face’) advised by Te </a:t>
            </a:r>
            <a:r>
              <a:rPr lang="en-AU" sz="2400" dirty="0" err="1"/>
              <a:t>Karewao</a:t>
            </a:r>
            <a:endParaRPr lang="en-AU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Te </a:t>
            </a:r>
            <a:r>
              <a:rPr lang="en-AU" sz="2400" dirty="0" err="1"/>
              <a:t>Kōpuka</a:t>
            </a:r>
            <a:r>
              <a:rPr lang="en-AU" sz="2400" dirty="0"/>
              <a:t> (strategy group)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/>
              <a:t>Ganga and Yamuna Rivers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Uttarakhand government officials (appealed)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 err="1"/>
              <a:t>Turag</a:t>
            </a:r>
            <a:r>
              <a:rPr lang="en-AU" sz="2400" b="1" dirty="0"/>
              <a:t> and all Bangladesh rivers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National River Protection Commission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 err="1"/>
              <a:t>Birrarung</a:t>
            </a:r>
            <a:r>
              <a:rPr lang="en-AU" sz="2400" b="1" dirty="0"/>
              <a:t>/Yarra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 err="1"/>
              <a:t>Birrarung</a:t>
            </a:r>
            <a:r>
              <a:rPr lang="en-AU" sz="2400" dirty="0"/>
              <a:t> Council – the ‘voice’ of the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 err="1"/>
              <a:t>Martuwarra</a:t>
            </a:r>
            <a:r>
              <a:rPr lang="en-AU" sz="2400" b="1" dirty="0"/>
              <a:t>/Fitzroy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400" dirty="0" err="1"/>
              <a:t>Martuwarra</a:t>
            </a:r>
            <a:r>
              <a:rPr lang="en-AU" sz="2400" dirty="0"/>
              <a:t> Fitzroy River Council (no govt recognition)	</a:t>
            </a:r>
          </a:p>
          <a:p>
            <a:pPr marL="0" indent="0">
              <a:lnSpc>
                <a:spcPct val="90000"/>
              </a:lnSpc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8416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705</Words>
  <Application>Microsoft Office PowerPoint</Application>
  <PresentationFormat>Widescreen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Office Theme</vt:lpstr>
      <vt:lpstr>Office Theme</vt:lpstr>
      <vt:lpstr>Reshaping the human relationship with water:  what happens when a river becomes a person?</vt:lpstr>
      <vt:lpstr>Rivers around the world have become ‘persons’</vt:lpstr>
      <vt:lpstr>Birrarung Yarra as a living entity: an Australian first</vt:lpstr>
      <vt:lpstr>Birrarung Council: a voice for the river…</vt:lpstr>
      <vt:lpstr>New narratives</vt:lpstr>
      <vt:lpstr>Rivers recognised  as beings in law: differences matter</vt:lpstr>
      <vt:lpstr>Examples of rivers as beings in law</vt:lpstr>
      <vt:lpstr>Australian examples</vt:lpstr>
      <vt:lpstr>River guardians</vt:lpstr>
      <vt:lpstr>Rights in law but no rights to water and limited role in water management</vt:lpstr>
      <vt:lpstr>Rivers as legal or living persons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O'Donnell</dc:creator>
  <cp:lastModifiedBy>Erin O'Donnell</cp:lastModifiedBy>
  <cp:revision>3</cp:revision>
  <dcterms:created xsi:type="dcterms:W3CDTF">2021-05-10T01:38:44Z</dcterms:created>
  <dcterms:modified xsi:type="dcterms:W3CDTF">2021-06-01T01:48:57Z</dcterms:modified>
</cp:coreProperties>
</file>